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6" r:id="rId6"/>
    <p:sldId id="265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70" d="100"/>
          <a:sy n="70" d="100"/>
        </p:scale>
        <p:origin x="-51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996D1C42-0FE7-4C9F-85D9-D394B6379ED8}" type="datetimeFigureOut">
              <a:rPr lang="en-US"/>
              <a:pPr/>
              <a:t>2/28/2012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C244FC20-AA46-4F77-82FB-5FA0CF5A6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583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A67E8E-A1DD-4329-83A8-746F6A2F53BF}" type="datetimeFigureOut">
              <a:rPr/>
              <a:pPr>
                <a:defRPr/>
              </a:pPr>
              <a:t>2/22/2012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54C0D2-2BAF-48FB-95C1-4C0E97D198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DF83-9FF4-453D-BC6E-5D29949173DF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7F24-D09A-4B09-B7A8-254D33196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01EBF6-8EDB-4279-BC49-7933CF4C6BA8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D6B0434-91F3-4FAC-AE48-861AC615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9BB0-C4B0-4926-8905-9CA098DEC7B3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BC2E-83E9-44A3-96D0-D8AA017F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08F903C-0549-4BC5-92BC-ED3335D2F582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A0891-DFEA-49B0-8662-15197D2E4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3B2A-077D-4460-9C8E-27ED8699FBCF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D27B-AC69-4128-94FE-DE2999E4F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14A0-3BC9-4A43-9BC0-FB75F3460373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FEA2-5954-4643-9BBD-9B5111B99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A4CD-F9F6-452C-B304-DDEA633D3B29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711A-95BF-40AE-9AB3-3992D4768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2B1A-7DFB-40EF-AFE9-1D87BFFA8AE7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DC7A-C5DD-4053-B9C9-2B027088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B904-DB65-4667-8EDA-29A85F0C1054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E1F9-2D4C-4DFB-81AD-B2A94259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E521E5-E753-48ED-B359-8AD3CB3C0A4E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CC5290-E452-46FF-B20B-1DE273EBA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E6C509-BE87-4E66-B299-753E1B752617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FFCEA6-CFE9-470E-8D1A-808BE154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6" r:id="rId9"/>
    <p:sldLayoutId id="2147483683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00ADDC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00ADDC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00ADDC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00ADDC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00200"/>
            <a:ext cx="6172200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Characterization of quantum dot chains using transmission electron microscopy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800600"/>
            <a:ext cx="5114778" cy="1101248"/>
          </a:xfrm>
        </p:spPr>
        <p:txBody>
          <a:bodyPr numCol="2" spcCol="457200"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Tyler Park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Jeffrey </a:t>
            </a:r>
            <a:r>
              <a:rPr lang="en-US" sz="2800" dirty="0" err="1" smtClean="0"/>
              <a:t>Farrer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John Colton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 smtClean="0"/>
              <a:t>Haeyeon</a:t>
            </a:r>
            <a:r>
              <a:rPr lang="en-US" sz="2800" dirty="0" smtClean="0"/>
              <a:t> Yang</a:t>
            </a:r>
            <a:endParaRPr lang="en-US" sz="2800" dirty="0"/>
          </a:p>
        </p:txBody>
      </p:sp>
      <p:pic>
        <p:nvPicPr>
          <p:cNvPr id="13315" name="Picture 3" descr="byu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232886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80869" y="6211669"/>
            <a:ext cx="55631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Special thanks Felipe Rivera and Thomas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McConkie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 sample preparation (FIB/SEM)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4038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APS March Meeting 2012, Boston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2209800"/>
            <a:ext cx="3752850" cy="4733330"/>
            <a:chOff x="533400" y="2209800"/>
            <a:chExt cx="3752850" cy="473333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209800"/>
              <a:ext cx="3752850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33400" y="6019800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Dong Jun Kim and </a:t>
              </a:r>
              <a:r>
                <a:rPr lang="en-US" dirty="0" err="1" smtClean="0"/>
                <a:t>Haeyon</a:t>
              </a:r>
              <a:r>
                <a:rPr lang="en-US" dirty="0" smtClean="0"/>
                <a:t> Yang,</a:t>
              </a:r>
            </a:p>
            <a:p>
              <a:r>
                <a:rPr lang="en-US" b="1" dirty="0" smtClean="0"/>
                <a:t>Nanotechnology</a:t>
              </a:r>
              <a:r>
                <a:rPr lang="en-US" dirty="0" smtClean="0"/>
                <a:t>,(2008).</a:t>
              </a:r>
            </a:p>
            <a:p>
              <a:endParaRPr lang="en-US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5800" y="2209800"/>
            <a:ext cx="3505200" cy="4917996"/>
            <a:chOff x="4495800" y="2209800"/>
            <a:chExt cx="3505200" cy="491799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2209800"/>
              <a:ext cx="3505200" cy="4149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572000" y="6019800"/>
              <a:ext cx="2743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Zh</a:t>
              </a:r>
              <a:r>
                <a:rPr lang="en-US" dirty="0" smtClean="0"/>
                <a:t>. M. Wang, et al.,</a:t>
              </a:r>
            </a:p>
            <a:p>
              <a:r>
                <a:rPr lang="en-US" b="1" dirty="0" smtClean="0"/>
                <a:t>Journal of Applied Physics</a:t>
              </a:r>
              <a:r>
                <a:rPr lang="en-US" dirty="0" smtClean="0"/>
                <a:t>, (2006).</a:t>
              </a:r>
            </a:p>
            <a:p>
              <a:endParaRPr lang="en-US" baseline="30000" dirty="0"/>
            </a:p>
          </p:txBody>
        </p:sp>
      </p:grp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333875"/>
          </a:xfrm>
        </p:spPr>
        <p:txBody>
          <a:bodyPr/>
          <a:lstStyle/>
          <a:p>
            <a:r>
              <a:rPr lang="en-US" dirty="0" smtClean="0"/>
              <a:t>What are quantum dot “chains?”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their significance?</a:t>
            </a:r>
          </a:p>
          <a:p>
            <a:pPr lvl="1"/>
            <a:r>
              <a:rPr lang="en-US" dirty="0" smtClean="0"/>
              <a:t>Optoelectronic Devices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Conduit for spin information </a:t>
            </a:r>
            <a:r>
              <a:rPr lang="en-US" sz="1200" dirty="0" smtClean="0">
                <a:solidFill>
                  <a:schemeClr val="tx1"/>
                </a:solidFill>
              </a:rPr>
              <a:t>W. V. </a:t>
            </a:r>
            <a:r>
              <a:rPr lang="en-US" sz="1200" dirty="0" err="1" smtClean="0">
                <a:solidFill>
                  <a:schemeClr val="tx1"/>
                </a:solidFill>
              </a:rPr>
              <a:t>Schoenfeld</a:t>
            </a:r>
            <a:r>
              <a:rPr lang="en-US" sz="1200" dirty="0" smtClean="0">
                <a:solidFill>
                  <a:schemeClr val="tx1"/>
                </a:solidFill>
              </a:rPr>
              <a:t> et al., </a:t>
            </a:r>
            <a:r>
              <a:rPr lang="en-US" sz="1200" b="1" dirty="0" smtClean="0">
                <a:solidFill>
                  <a:schemeClr val="tx1"/>
                </a:solidFill>
              </a:rPr>
              <a:t>Appl. Phys. 						             </a:t>
            </a:r>
            <a:r>
              <a:rPr lang="en-US" sz="1200" b="1" dirty="0" err="1" smtClean="0">
                <a:solidFill>
                  <a:schemeClr val="tx1"/>
                </a:solidFill>
              </a:rPr>
              <a:t>Lett</a:t>
            </a:r>
            <a:r>
              <a:rPr lang="en-US" sz="1200" b="1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> (1999)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971800" y="3048000"/>
            <a:ext cx="999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(110)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057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err="1" smtClean="0">
                <a:latin typeface="Trebuchet MS" pitchFamily="34" charset="0"/>
              </a:rPr>
              <a:t>Prepatterned</a:t>
            </a:r>
            <a:r>
              <a:rPr lang="en-US" sz="2600" dirty="0" smtClean="0">
                <a:latin typeface="Trebuchet MS" pitchFamily="34" charset="0"/>
              </a:rPr>
              <a:t> Substrates</a:t>
            </a:r>
            <a:r>
              <a:rPr lang="en-US" sz="2600" baseline="30000" dirty="0" smtClean="0">
                <a:latin typeface="Trebuchet MS" pitchFamily="34" charset="0"/>
              </a:rPr>
              <a:t> </a:t>
            </a:r>
            <a:r>
              <a:rPr lang="en-US" sz="1400" dirty="0" smtClean="0">
                <a:latin typeface="Trebuchet MS" pitchFamily="34" charset="0"/>
              </a:rPr>
              <a:t>Lee et al., </a:t>
            </a:r>
            <a:r>
              <a:rPr lang="en-US" sz="1400" b="1" dirty="0" smtClean="0">
                <a:latin typeface="Trebuchet MS" pitchFamily="34" charset="0"/>
              </a:rPr>
              <a:t>Nanotechnology</a:t>
            </a:r>
            <a:r>
              <a:rPr lang="en-US" sz="1400" dirty="0" smtClean="0">
                <a:latin typeface="Trebuchet MS" pitchFamily="34" charset="0"/>
              </a:rPr>
              <a:t>, (2006)</a:t>
            </a:r>
            <a:endParaRPr lang="en-US" sz="2600" dirty="0">
              <a:latin typeface="Trebuchet MS" pitchFamily="34" charset="0"/>
            </a:endParaRPr>
          </a:p>
          <a:p>
            <a:pPr marL="7302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endParaRPr lang="en-US" sz="2600" dirty="0">
              <a:latin typeface="Trebuchet MS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en-US" sz="2600" dirty="0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848600" cy="447675"/>
          </a:xfrm>
        </p:spPr>
        <p:txBody>
          <a:bodyPr/>
          <a:lstStyle/>
          <a:p>
            <a:r>
              <a:rPr lang="en-US" dirty="0" err="1" smtClean="0"/>
              <a:t>Stranski-Krastanov</a:t>
            </a:r>
            <a:r>
              <a:rPr lang="en-US" dirty="0" smtClean="0"/>
              <a:t> (1939)</a:t>
            </a:r>
            <a:endParaRPr lang="en-US" baseline="30000" dirty="0" smtClean="0"/>
          </a:p>
        </p:txBody>
      </p:sp>
      <p:pic>
        <p:nvPicPr>
          <p:cNvPr id="4" name="Picture 3" descr="gaas substrat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14800"/>
            <a:ext cx="5029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gaas lay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35375"/>
            <a:ext cx="5029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733800"/>
            <a:ext cx="1398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Black" pitchFamily="34" charset="0"/>
              </a:rPr>
              <a:t>InGaAs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5146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smtClean="0">
                <a:latin typeface="Trebuchet MS" pitchFamily="34" charset="0"/>
              </a:rPr>
              <a:t>Strain driven self-assembly</a:t>
            </a:r>
            <a:r>
              <a:rPr lang="en-US" sz="2600" baseline="30000" dirty="0" smtClean="0">
                <a:latin typeface="Trebuchet MS" pitchFamily="34" charset="0"/>
              </a:rPr>
              <a:t> </a:t>
            </a:r>
            <a:r>
              <a:rPr lang="en-US" sz="1400" dirty="0" smtClean="0">
                <a:latin typeface="Trebuchet MS" pitchFamily="34" charset="0"/>
              </a:rPr>
              <a:t>M. </a:t>
            </a:r>
            <a:r>
              <a:rPr lang="en-US" sz="1400" dirty="0" err="1" smtClean="0">
                <a:latin typeface="Trebuchet MS" pitchFamily="34" charset="0"/>
              </a:rPr>
              <a:t>Riotte</a:t>
            </a:r>
            <a:r>
              <a:rPr lang="en-US" sz="1400" dirty="0" smtClean="0">
                <a:latin typeface="Trebuchet MS" pitchFamily="34" charset="0"/>
              </a:rPr>
              <a:t> et al., </a:t>
            </a:r>
            <a:r>
              <a:rPr lang="en-US" sz="1400" b="1" dirty="0" smtClean="0">
                <a:latin typeface="Trebuchet MS" pitchFamily="34" charset="0"/>
              </a:rPr>
              <a:t>Applied Physics 							           Letters</a:t>
            </a:r>
            <a:r>
              <a:rPr lang="en-US" sz="1400" dirty="0" smtClean="0">
                <a:latin typeface="Trebuchet MS" pitchFamily="34" charset="0"/>
              </a:rPr>
              <a:t>, (2004)</a:t>
            </a:r>
            <a:endParaRPr lang="en-US" sz="2600" baseline="30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Our samples</a:t>
            </a:r>
            <a:endParaRPr lang="en-US" dirty="0"/>
          </a:p>
        </p:txBody>
      </p:sp>
      <p:pic>
        <p:nvPicPr>
          <p:cNvPr id="4" name="Content Placeholder 3" descr="gaas substrat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724400"/>
            <a:ext cx="4800600" cy="1811337"/>
          </a:xfrm>
        </p:spPr>
      </p:pic>
      <p:pic>
        <p:nvPicPr>
          <p:cNvPr id="5" name="Picture 4" descr="ingaas layer.png"/>
          <p:cNvPicPr>
            <a:picLocks noChangeAspect="1"/>
          </p:cNvPicPr>
          <p:nvPr/>
        </p:nvPicPr>
        <p:blipFill>
          <a:blip r:embed="rId4" cstate="print"/>
          <a:srcRect t="49039"/>
          <a:stretch>
            <a:fillRect/>
          </a:stretch>
        </p:blipFill>
        <p:spPr bwMode="auto">
          <a:xfrm>
            <a:off x="1828800" y="4495800"/>
            <a:ext cx="480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gaas lay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ontent Placeholder 2"/>
          <p:cNvSpPr txBox="1">
            <a:spLocks/>
          </p:cNvSpPr>
          <p:nvPr/>
        </p:nvSpPr>
        <p:spPr bwMode="auto">
          <a:xfrm>
            <a:off x="457200" y="1609725"/>
            <a:ext cx="762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>
                <a:latin typeface="Trebuchet MS" pitchFamily="34" charset="0"/>
              </a:rPr>
              <a:t>Grown at lower temperature so quantum dots don’t </a:t>
            </a:r>
            <a:r>
              <a:rPr lang="en-US" sz="2400" dirty="0" smtClean="0">
                <a:latin typeface="Trebuchet MS" pitchFamily="34" charset="0"/>
              </a:rPr>
              <a:t>form yet</a:t>
            </a:r>
            <a:endParaRPr lang="en-US" sz="2400" dirty="0">
              <a:latin typeface="Trebuchet MS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>
                <a:latin typeface="Trebuchet MS" pitchFamily="34" charset="0"/>
              </a:rPr>
              <a:t>Annealing process, </a:t>
            </a:r>
            <a:r>
              <a:rPr lang="en-US" sz="2400" dirty="0">
                <a:latin typeface="Trebuchet MS" pitchFamily="34" charset="0"/>
              </a:rPr>
              <a:t>during which dots are </a:t>
            </a:r>
            <a:r>
              <a:rPr lang="en-US" sz="2400" dirty="0" smtClean="0">
                <a:latin typeface="Trebuchet MS" pitchFamily="34" charset="0"/>
              </a:rPr>
              <a:t>formed</a:t>
            </a:r>
          </a:p>
          <a:p>
            <a:pPr marL="7302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>
                <a:latin typeface="Trebuchet MS" pitchFamily="34" charset="0"/>
              </a:rPr>
              <a:t>More control on growth </a:t>
            </a:r>
            <a:r>
              <a:rPr lang="en-US" sz="1400" dirty="0" smtClean="0">
                <a:latin typeface="Trebuchet MS" pitchFamily="34" charset="0"/>
              </a:rPr>
              <a:t>A.O. </a:t>
            </a:r>
            <a:r>
              <a:rPr lang="en-US" sz="1400" dirty="0" err="1" smtClean="0">
                <a:latin typeface="Trebuchet MS" pitchFamily="34" charset="0"/>
              </a:rPr>
              <a:t>Kosogov</a:t>
            </a:r>
            <a:r>
              <a:rPr lang="en-US" sz="1400" dirty="0" smtClean="0">
                <a:latin typeface="Trebuchet MS" pitchFamily="34" charset="0"/>
              </a:rPr>
              <a:t> et al., </a:t>
            </a:r>
            <a:r>
              <a:rPr lang="en-US" sz="1400" b="1" dirty="0" smtClean="0">
                <a:latin typeface="Trebuchet MS" pitchFamily="34" charset="0"/>
              </a:rPr>
              <a:t>Appl. Phys. </a:t>
            </a:r>
            <a:r>
              <a:rPr lang="en-US" sz="1400" b="1" dirty="0" err="1" smtClean="0">
                <a:latin typeface="Trebuchet MS" pitchFamily="34" charset="0"/>
              </a:rPr>
              <a:t>Lett</a:t>
            </a:r>
            <a:r>
              <a:rPr lang="en-US" sz="1400" b="1" dirty="0" smtClean="0">
                <a:latin typeface="Trebuchet MS" pitchFamily="34" charset="0"/>
              </a:rPr>
              <a:t>.</a:t>
            </a:r>
            <a:r>
              <a:rPr lang="en-US" sz="1400" dirty="0" smtClean="0">
                <a:latin typeface="Trebuchet MS" pitchFamily="34" charset="0"/>
              </a:rPr>
              <a:t> 								(1996)</a:t>
            </a:r>
            <a:endParaRPr lang="en-US" sz="2400" dirty="0" smtClean="0">
              <a:latin typeface="Trebuchet MS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>
                <a:latin typeface="Trebuchet MS" pitchFamily="34" charset="0"/>
              </a:rPr>
              <a:t>3 samples with slightly different growth parameters</a:t>
            </a:r>
            <a:endParaRPr lang="en-US" sz="2600" dirty="0" smtClean="0"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267200"/>
            <a:ext cx="1398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Black" pitchFamily="34" charset="0"/>
              </a:rPr>
              <a:t>InGaAs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Samples -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Photoluminescence (PL) spectroscopy</a:t>
            </a:r>
          </a:p>
          <a:p>
            <a:r>
              <a:rPr lang="en-US" dirty="0" smtClean="0"/>
              <a:t>Time-resolved PL </a:t>
            </a:r>
          </a:p>
          <a:p>
            <a:r>
              <a:rPr lang="en-US" dirty="0" smtClean="0"/>
              <a:t>Transmission electron</a:t>
            </a:r>
          </a:p>
          <a:p>
            <a:pPr>
              <a:buNone/>
            </a:pPr>
            <a:r>
              <a:rPr lang="en-US" dirty="0" smtClean="0"/>
              <a:t>        microscopy (TEM)</a:t>
            </a:r>
          </a:p>
          <a:p>
            <a:pPr lvl="1"/>
            <a:r>
              <a:rPr lang="en-US" dirty="0" smtClean="0"/>
              <a:t>Chains with </a:t>
            </a:r>
            <a:r>
              <a:rPr lang="en-US" dirty="0" err="1" smtClean="0"/>
              <a:t>GaAs</a:t>
            </a:r>
            <a:r>
              <a:rPr lang="en-US" dirty="0" smtClean="0"/>
              <a:t> cap*</a:t>
            </a:r>
          </a:p>
          <a:p>
            <a:pPr lvl="1"/>
            <a:r>
              <a:rPr lang="en-US" dirty="0" smtClean="0"/>
              <a:t>Chemical analysis </a:t>
            </a:r>
          </a:p>
          <a:p>
            <a:pPr lvl="2"/>
            <a:r>
              <a:rPr lang="en-US" dirty="0" smtClean="0"/>
              <a:t>Partial electron energy-loss                             spectroscopy (PEELS)</a:t>
            </a:r>
          </a:p>
          <a:p>
            <a:pPr lvl="2"/>
            <a:r>
              <a:rPr lang="en-US" dirty="0" smtClean="0"/>
              <a:t>X-ray energy dispersive                                                                              spectroscopy (XEDS)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400" dirty="0" smtClean="0"/>
              <a:t>*</a:t>
            </a:r>
            <a:r>
              <a:rPr lang="en-US" sz="1400" dirty="0" err="1" smtClean="0"/>
              <a:t>Zh</a:t>
            </a:r>
            <a:r>
              <a:rPr lang="en-US" sz="1400" dirty="0" smtClean="0"/>
              <a:t>. M. Wang et al., </a:t>
            </a:r>
            <a:r>
              <a:rPr lang="en-US" sz="1400" dirty="0" err="1" smtClean="0"/>
              <a:t>Journ</a:t>
            </a:r>
            <a:r>
              <a:rPr lang="en-US" sz="1400" dirty="0" smtClean="0"/>
              <a:t>. Of App. Phys. (2006)</a:t>
            </a:r>
            <a:endParaRPr lang="en-US" dirty="0"/>
          </a:p>
        </p:txBody>
      </p:sp>
      <p:pic>
        <p:nvPicPr>
          <p:cNvPr id="6" name="Picture 5" descr="0215021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590800"/>
            <a:ext cx="3200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preparation</a:t>
            </a:r>
            <a:endParaRPr lang="en-US" dirty="0"/>
          </a:p>
        </p:txBody>
      </p:sp>
      <p:pic>
        <p:nvPicPr>
          <p:cNvPr id="17410" name="Content Placeholder 3" descr="Sample1_004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1828800"/>
            <a:ext cx="4767565" cy="4389438"/>
          </a:xfrm>
        </p:spPr>
      </p:pic>
      <p:pic>
        <p:nvPicPr>
          <p:cNvPr id="5" name="Picture 4" descr="Sample3_EP_00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828800"/>
            <a:ext cx="4800600" cy="438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752600"/>
            <a:ext cx="31242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>
                <a:latin typeface="Trebuchet MS" pitchFamily="34" charset="0"/>
              </a:rPr>
              <a:t>Focused Ion Beam (FIB)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>
                <a:latin typeface="Trebuchet MS" pitchFamily="34" charset="0"/>
              </a:rPr>
              <a:t>Cross-section cuts</a:t>
            </a:r>
          </a:p>
          <a:p>
            <a:pPr marL="7302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en-US" sz="2400" dirty="0" smtClean="0">
                <a:latin typeface="Trebuchet MS" pitchFamily="34" charset="0"/>
              </a:rPr>
              <a:t>Lift-out method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smtClean="0">
                <a:latin typeface="Trebuchet MS" pitchFamily="34" charset="0"/>
              </a:rPr>
              <a:t>Plan view cuts</a:t>
            </a:r>
          </a:p>
          <a:p>
            <a:pPr marL="7302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en-US" sz="2600" dirty="0" smtClean="0">
                <a:latin typeface="Trebuchet MS" pitchFamily="34" charset="0"/>
              </a:rPr>
              <a:t>Our own method?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057400" y="3733800"/>
            <a:ext cx="3962400" cy="167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Issues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3571875"/>
          </a:xfrm>
        </p:spPr>
        <p:txBody>
          <a:bodyPr/>
          <a:lstStyle/>
          <a:p>
            <a:r>
              <a:rPr lang="en-US" dirty="0" smtClean="0"/>
              <a:t>Contamination</a:t>
            </a:r>
          </a:p>
          <a:p>
            <a:pPr lvl="1"/>
            <a:r>
              <a:rPr lang="en-US" dirty="0" smtClean="0"/>
              <a:t>Damage from silicon sample holder</a:t>
            </a:r>
          </a:p>
          <a:p>
            <a:r>
              <a:rPr lang="en-US" dirty="0" smtClean="0"/>
              <a:t>Cross-section cuts</a:t>
            </a:r>
          </a:p>
          <a:p>
            <a:pPr lvl="1"/>
            <a:r>
              <a:rPr lang="en-US" dirty="0" smtClean="0"/>
              <a:t>Difficult to see an individual dot</a:t>
            </a:r>
          </a:p>
          <a:p>
            <a:r>
              <a:rPr lang="en-US" dirty="0" smtClean="0"/>
              <a:t>Plan view cuts</a:t>
            </a:r>
          </a:p>
          <a:p>
            <a:pPr lvl="1"/>
            <a:r>
              <a:rPr lang="en-US" dirty="0" smtClean="0"/>
              <a:t>Quantum dots are close to surface</a:t>
            </a:r>
          </a:p>
          <a:p>
            <a:pPr lvl="1"/>
            <a:r>
              <a:rPr lang="en-US" dirty="0" smtClean="0"/>
              <a:t>Thinning issues</a:t>
            </a:r>
          </a:p>
          <a:p>
            <a:pPr lvl="1"/>
            <a:r>
              <a:rPr lang="en-US" dirty="0" smtClean="0"/>
              <a:t>Platinum deposits</a:t>
            </a:r>
          </a:p>
          <a:p>
            <a:pPr marL="742950" lvl="1" indent="-28575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2133600" y="4267200"/>
            <a:ext cx="3657600" cy="304800"/>
            <a:chOff x="4800600" y="4495800"/>
            <a:chExt cx="3657600" cy="304800"/>
          </a:xfrm>
        </p:grpSpPr>
        <p:sp>
          <p:nvSpPr>
            <p:cNvPr id="4" name="Oval 3"/>
            <p:cNvSpPr/>
            <p:nvPr/>
          </p:nvSpPr>
          <p:spPr>
            <a:xfrm>
              <a:off x="4800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05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102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198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324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29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9342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2390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438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848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53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0" y="3810000"/>
            <a:ext cx="3657600" cy="304800"/>
            <a:chOff x="4800600" y="4495800"/>
            <a:chExt cx="3657600" cy="304800"/>
          </a:xfrm>
        </p:grpSpPr>
        <p:sp>
          <p:nvSpPr>
            <p:cNvPr id="44" name="Oval 43"/>
            <p:cNvSpPr/>
            <p:nvPr/>
          </p:nvSpPr>
          <p:spPr>
            <a:xfrm>
              <a:off x="4800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105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4102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7150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198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24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9342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2390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848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153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62200" y="4724400"/>
            <a:ext cx="3657600" cy="304800"/>
            <a:chOff x="4800600" y="4495800"/>
            <a:chExt cx="3657600" cy="304800"/>
          </a:xfrm>
        </p:grpSpPr>
        <p:sp>
          <p:nvSpPr>
            <p:cNvPr id="57" name="Oval 56"/>
            <p:cNvSpPr/>
            <p:nvPr/>
          </p:nvSpPr>
          <p:spPr>
            <a:xfrm>
              <a:off x="4800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4102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7150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0198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324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629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9342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2390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5438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8486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153400" y="4495800"/>
              <a:ext cx="304800" cy="3048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0000" y="1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5143E-6 L 3.33333E-6 0.066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4218E-6 L 1.11022E-16 -0.06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6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3600" y="1752600"/>
            <a:ext cx="5363528" cy="4876800"/>
            <a:chOff x="2133600" y="1752600"/>
            <a:chExt cx="5363528" cy="4876800"/>
          </a:xfrm>
        </p:grpSpPr>
        <p:pic>
          <p:nvPicPr>
            <p:cNvPr id="4" name="Picture 3" descr="HRTEM_110 zone09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1752600"/>
              <a:ext cx="4876800" cy="4876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343400" y="1752600"/>
              <a:ext cx="31537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032607B</a:t>
              </a:r>
              <a:endPara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3600" y="1752600"/>
            <a:ext cx="4876800" cy="4876800"/>
            <a:chOff x="2133600" y="1752600"/>
            <a:chExt cx="4876800" cy="4876800"/>
          </a:xfrm>
        </p:grpSpPr>
        <p:pic>
          <p:nvPicPr>
            <p:cNvPr id="7" name="Picture 6" descr="DF_200_2_beam_03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1752600"/>
              <a:ext cx="4876800" cy="4876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76800" y="1828800"/>
              <a:ext cx="205697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032607B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3600" y="1752600"/>
            <a:ext cx="4876800" cy="4876800"/>
            <a:chOff x="2133600" y="1752600"/>
            <a:chExt cx="4876800" cy="4876800"/>
          </a:xfrm>
        </p:grpSpPr>
        <p:pic>
          <p:nvPicPr>
            <p:cNvPr id="10" name="Picture 9" descr="BF image 02_110 zone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1752600"/>
              <a:ext cx="4876800" cy="4876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86000" y="5867400"/>
              <a:ext cx="205697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032607A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Current results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Chemical Analysis:</a:t>
            </a:r>
          </a:p>
          <a:p>
            <a:pPr lvl="1"/>
            <a:r>
              <a:rPr lang="en-US" dirty="0" smtClean="0"/>
              <a:t>032607B (EDS)</a:t>
            </a:r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495800"/>
            <a:ext cx="735214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6081313" y="2819400"/>
            <a:ext cx="3062687" cy="1604665"/>
            <a:chOff x="6172200" y="2057400"/>
            <a:chExt cx="3062687" cy="1604665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6248400" y="2209800"/>
              <a:ext cx="838200" cy="7620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6172200" y="3352800"/>
              <a:ext cx="914400" cy="7620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172200" y="2743200"/>
              <a:ext cx="914400" cy="7620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162800" y="2057400"/>
              <a:ext cx="160492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GaAs</a:t>
              </a:r>
              <a:r>
                <a:rPr lang="en-US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cap</a:t>
              </a:r>
              <a:endPara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68296" y="2590800"/>
              <a:ext cx="20665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InGaAs</a:t>
              </a:r>
              <a:r>
                <a:rPr lang="en-US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layer</a:t>
              </a:r>
              <a:endPara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62800" y="3200400"/>
              <a:ext cx="17059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GaAs</a:t>
              </a:r>
              <a:r>
                <a:rPr lang="en-US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bulk</a:t>
              </a:r>
              <a:endPara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57513" y="2133600"/>
            <a:ext cx="3062687" cy="1604665"/>
            <a:chOff x="6172200" y="2057400"/>
            <a:chExt cx="3062687" cy="1604665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6248400" y="2209800"/>
              <a:ext cx="838200" cy="7620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172200" y="3352800"/>
              <a:ext cx="914400" cy="7620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6172200" y="2743200"/>
              <a:ext cx="914400" cy="76200"/>
            </a:xfrm>
            <a:prstGeom prst="straightConnector1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7162800" y="2057400"/>
              <a:ext cx="160492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GaAs</a:t>
              </a:r>
              <a:r>
                <a:rPr lang="en-US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cap</a:t>
              </a:r>
              <a:endPara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68296" y="2590800"/>
              <a:ext cx="20665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InGaAs</a:t>
              </a:r>
              <a:r>
                <a:rPr lang="en-US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layer</a:t>
              </a:r>
              <a:endPara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62800" y="3200400"/>
              <a:ext cx="17059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GaAs</a:t>
              </a:r>
              <a:r>
                <a:rPr lang="en-US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bulk</a:t>
              </a:r>
              <a:endPara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1" name="Picture 40" descr="InGaAs area 60s 0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1371600"/>
            <a:ext cx="4114800" cy="307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0907E-6 L -0.36667 -0.210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0907E-6 L -0.22656 -0.21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0907E-6 L -0.05 -0.2109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quantum dots seen, but not individually</a:t>
            </a:r>
            <a:endParaRPr lang="en-US" i="1" dirty="0" smtClean="0"/>
          </a:p>
          <a:p>
            <a:r>
              <a:rPr lang="en-US" dirty="0" smtClean="0"/>
              <a:t>Chemical analysis is so far close to what we were expecting</a:t>
            </a:r>
          </a:p>
          <a:p>
            <a:r>
              <a:rPr lang="en-US" dirty="0" smtClean="0"/>
              <a:t>Continue with chemical analysis on cross-section cuts</a:t>
            </a:r>
          </a:p>
          <a:p>
            <a:r>
              <a:rPr lang="en-US" dirty="0" smtClean="0"/>
              <a:t>Find a practical way of obtaining a plan view cut</a:t>
            </a:r>
          </a:p>
          <a:p>
            <a:r>
              <a:rPr lang="en-US" dirty="0" smtClean="0"/>
              <a:t>Future work: Spin information transmission?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2513</TotalTime>
  <Words>339</Words>
  <Application>Microsoft Office PowerPoint</Application>
  <PresentationFormat>On-screen Show (4:3)</PresentationFormat>
  <Paragraphs>83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Characterization of quantum dot chains using transmission electron microscopy </vt:lpstr>
      <vt:lpstr>Introduction</vt:lpstr>
      <vt:lpstr>Previous work</vt:lpstr>
      <vt:lpstr>Our samples</vt:lpstr>
      <vt:lpstr>Our Samples - methods</vt:lpstr>
      <vt:lpstr>Sample preparation</vt:lpstr>
      <vt:lpstr>Issues </vt:lpstr>
      <vt:lpstr>Current results</vt:lpstr>
      <vt:lpstr>summary</vt:lpstr>
    </vt:vector>
  </TitlesOfParts>
  <Company>Utah Valley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Orrin Jelo</dc:creator>
  <cp:lastModifiedBy>orrinjelo</cp:lastModifiedBy>
  <cp:revision>166</cp:revision>
  <dcterms:created xsi:type="dcterms:W3CDTF">2012-02-17T04:03:22Z</dcterms:created>
  <dcterms:modified xsi:type="dcterms:W3CDTF">2012-02-28T20:05:20Z</dcterms:modified>
</cp:coreProperties>
</file>