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203"/>
    <a:srgbClr val="F56E23"/>
    <a:srgbClr val="5473A2"/>
    <a:srgbClr val="386894"/>
    <a:srgbClr val="2351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4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E92698-9493-4E30-847E-087C78A8F15A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12093A-1A0B-4B03-96B3-5DC12401A3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00200" y="3048000"/>
            <a:ext cx="69342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124200"/>
            <a:ext cx="6858000" cy="1752600"/>
          </a:xfrm>
          <a:effectLst>
            <a:outerShdw dist="50800" dir="5400000" algn="ctr" rotWithShape="0">
              <a:srgbClr val="000000">
                <a:alpha val="25000"/>
              </a:srgbClr>
            </a:outerShdw>
          </a:effectLst>
        </p:spPr>
        <p:txBody>
          <a:bodyPr numCol="1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114300" dist="12700" dir="5400000" algn="ctr" rotWithShape="0">
                    <a:srgbClr val="000000">
                      <a:alpha val="43137"/>
                    </a:srgbClr>
                  </a:outerShdw>
                </a:effectLst>
              </a:rPr>
              <a:t>Tyler Park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114300" dist="12700" dir="5400000" algn="ctr" rotWithShape="0">
                    <a:srgbClr val="000000">
                      <a:alpha val="43137"/>
                    </a:srgbClr>
                  </a:outerShdw>
                </a:effectLst>
              </a:rPr>
              <a:t>Kenneth Clark  	   	   David Meyer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114300" dist="12700" dir="5400000" algn="ctr" rotWithShape="0">
                    <a:srgbClr val="000000">
                      <a:alpha val="43137"/>
                    </a:srgbClr>
                  </a:outerShdw>
                </a:effectLst>
              </a:rPr>
              <a:t>Andrew Perry 		Scott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114300" dist="12700" dir="5400000" algn="ctr" rotWithShape="0">
                    <a:srgbClr val="000000">
                      <a:alpha val="43137"/>
                    </a:srgbClr>
                  </a:outerShdw>
                </a:effectLst>
              </a:rPr>
              <a:t>Thalman</a:t>
            </a:r>
            <a:endParaRPr lang="en-US" b="1" dirty="0" smtClean="0">
              <a:solidFill>
                <a:schemeClr val="bg1"/>
              </a:solidFill>
              <a:effectLst>
                <a:outerShdw blurRad="114300" dist="12700" dir="54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114300" dist="12700" dir="54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114300" dist="12700" dir="5400000" algn="ctr" rotWithShape="0">
                    <a:srgbClr val="000000">
                      <a:alpha val="43137"/>
                    </a:srgbClr>
                  </a:outerShdw>
                </a:effectLst>
              </a:rPr>
              <a:t>John Colton	         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114300" dist="12700" dir="5400000" algn="ctr" rotWithShape="0">
                    <a:srgbClr val="000000">
                      <a:alpha val="43137"/>
                    </a:srgbClr>
                  </a:outerShdw>
                </a:effectLst>
              </a:rPr>
              <a:t>Haeyeon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114300" dist="12700" dir="5400000" algn="ctr" rotWithShape="0">
                    <a:srgbClr val="000000">
                      <a:alpha val="43137"/>
                    </a:srgbClr>
                  </a:outerShdw>
                </a:effectLst>
              </a:rPr>
              <a:t> Yang</a:t>
            </a:r>
            <a:endParaRPr lang="en-US" b="1" dirty="0">
              <a:solidFill>
                <a:schemeClr val="bg1"/>
              </a:solidFill>
              <a:effectLst>
                <a:outerShdw blurRad="114300" dist="127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04800"/>
            <a:ext cx="8077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406400" dist="50800" dir="5400000" algn="ctr" rotWithShape="0">
                    <a:schemeClr val="tx2"/>
                  </a:outerShdw>
                </a:effectLst>
                <a:latin typeface="+mj-lt"/>
                <a:cs typeface="Arabic Typesetting" pitchFamily="66" charset="-78"/>
              </a:rPr>
              <a:t>Photoluminescence spectroscopy and transmission </a:t>
            </a:r>
            <a:r>
              <a:rPr lang="en-US" sz="4000" dirty="0" smtClean="0">
                <a:effectLst>
                  <a:outerShdw blurRad="406400" dist="50800" dir="21180000" algn="ctr" rotWithShape="0">
                    <a:schemeClr val="tx2"/>
                  </a:outerShdw>
                </a:effectLst>
                <a:latin typeface="+mj-lt"/>
                <a:cs typeface="Arabic Typesetting" pitchFamily="66" charset="-78"/>
              </a:rPr>
              <a:t>electron</a:t>
            </a:r>
            <a:r>
              <a:rPr lang="en-US" sz="4000" dirty="0" smtClean="0">
                <a:effectLst>
                  <a:outerShdw blurRad="406400" dist="50800" dir="5400000" algn="ctr" rotWithShape="0">
                    <a:schemeClr val="tx2"/>
                  </a:outerShdw>
                </a:effectLst>
                <a:latin typeface="+mj-lt"/>
                <a:cs typeface="Arabic Typesetting" pitchFamily="66" charset="-78"/>
              </a:rPr>
              <a:t> microscopy imaging of </a:t>
            </a:r>
            <a:r>
              <a:rPr lang="en-US" sz="4000" dirty="0" err="1" smtClean="0">
                <a:effectLst>
                  <a:outerShdw blurRad="406400" dist="50800" dir="5400000" algn="ctr" rotWithShape="0">
                    <a:schemeClr val="tx2"/>
                  </a:outerShdw>
                </a:effectLst>
                <a:latin typeface="+mj-lt"/>
                <a:cs typeface="Arabic Typesetting" pitchFamily="66" charset="-78"/>
              </a:rPr>
              <a:t>InGaAs</a:t>
            </a:r>
            <a:r>
              <a:rPr lang="en-US" sz="4000" dirty="0" smtClean="0">
                <a:effectLst>
                  <a:outerShdw blurRad="406400" dist="50800" dir="5400000" algn="ctr" rotWithShape="0">
                    <a:schemeClr val="tx2"/>
                  </a:outerShdw>
                </a:effectLst>
                <a:latin typeface="+mj-lt"/>
                <a:cs typeface="Arabic Typesetting" pitchFamily="66" charset="-78"/>
              </a:rPr>
              <a:t> quantum dot chains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406400" dist="50800" dir="5400000" algn="ctr" rotWithShape="0">
                  <a:schemeClr val="tx2"/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172200"/>
            <a:ext cx="5638800" cy="400110"/>
          </a:xfrm>
          <a:prstGeom prst="rect">
            <a:avLst/>
          </a:prstGeom>
          <a:noFill/>
          <a:effectLst>
            <a:outerShdw dist="50800" dir="5400000" sx="104000" sy="104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APS 4CS Meeting    21-22 October 2011</a:t>
            </a:r>
            <a:endParaRPr lang="en-US" sz="2000" b="1" dirty="0"/>
          </a:p>
        </p:txBody>
      </p:sp>
      <p:pic>
        <p:nvPicPr>
          <p:cNvPr id="10" name="Picture 9" descr="by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594546"/>
            <a:ext cx="1263454" cy="1263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Quantum 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19200"/>
          </a:xfrm>
        </p:spPr>
        <p:txBody>
          <a:bodyPr/>
          <a:lstStyle/>
          <a:p>
            <a:r>
              <a:rPr lang="en-US" dirty="0" smtClean="0"/>
              <a:t>Confine the electrons (carriers) in three dimensions by creating a potential barrier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5410200"/>
            <a:ext cx="7498080" cy="1219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Quantum Well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constrained in 1 dimension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baseline="0" dirty="0" smtClean="0"/>
              <a:t>Quantum</a:t>
            </a:r>
            <a:r>
              <a:rPr lang="en-US" sz="3200" dirty="0" smtClean="0"/>
              <a:t> Wires constrained in 2 dimensions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rcRect r="5565" b="60131"/>
          <a:stretch>
            <a:fillRect/>
          </a:stretch>
        </p:blipFill>
        <p:spPr>
          <a:xfrm>
            <a:off x="2438400" y="2514600"/>
            <a:ext cx="5900738" cy="1600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91000" y="2971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562600" y="29718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4572000" y="3352800"/>
            <a:ext cx="533400" cy="457200"/>
          </a:xfrm>
          <a:prstGeom prst="curvedConnector3">
            <a:avLst>
              <a:gd name="adj1" fmla="val 60715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>
            <a:off x="5105400" y="3505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105400" y="2514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562600" y="2590800"/>
            <a:ext cx="152400" cy="228600"/>
          </a:xfrm>
          <a:prstGeom prst="down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876800" y="3200400"/>
            <a:ext cx="152400" cy="228600"/>
          </a:xfrm>
          <a:prstGeom prst="upArrow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2"/>
          <a:srcRect l="10510" t="59355" r="17378"/>
          <a:stretch>
            <a:fillRect/>
          </a:stretch>
        </p:blipFill>
        <p:spPr>
          <a:xfrm>
            <a:off x="2743200" y="4495800"/>
            <a:ext cx="5511887" cy="199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00139 -0.1231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3" grpId="0" animBg="1"/>
      <p:bldP spid="13" grpId="1" animBg="1"/>
      <p:bldP spid="13" grpId="2" animBg="1"/>
      <p:bldP spid="16" grpId="1" animBg="1"/>
      <p:bldP spid="16" grpId="2" animBg="1"/>
      <p:bldP spid="16" grpId="3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4800600"/>
          </a:xfrm>
        </p:spPr>
        <p:txBody>
          <a:bodyPr/>
          <a:lstStyle/>
          <a:p>
            <a:r>
              <a:rPr lang="en-US" dirty="0" smtClean="0"/>
              <a:t>Molecular Beam </a:t>
            </a:r>
            <a:r>
              <a:rPr lang="en-US" dirty="0" err="1" smtClean="0"/>
              <a:t>Epitaxy</a:t>
            </a:r>
            <a:r>
              <a:rPr lang="en-US" dirty="0" smtClean="0"/>
              <a:t> (MBE)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Dot Chains</a:t>
            </a:r>
            <a:endParaRPr lang="en-US" dirty="0"/>
          </a:p>
        </p:txBody>
      </p:sp>
      <p:pic>
        <p:nvPicPr>
          <p:cNvPr id="7" name="Picture 6" descr="mbe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95" y="1981200"/>
            <a:ext cx="6033205" cy="4415325"/>
          </a:xfrm>
          <a:prstGeom prst="rect">
            <a:avLst/>
          </a:prstGeom>
        </p:spPr>
      </p:pic>
      <p:pic>
        <p:nvPicPr>
          <p:cNvPr id="8" name="Picture 7" descr="haeyeonmethod.gif"/>
          <p:cNvPicPr>
            <a:picLocks noChangeAspect="1"/>
          </p:cNvPicPr>
          <p:nvPr/>
        </p:nvPicPr>
        <p:blipFill>
          <a:blip r:embed="rId3"/>
          <a:srcRect l="45834" b="44095"/>
          <a:stretch>
            <a:fillRect/>
          </a:stretch>
        </p:blipFill>
        <p:spPr>
          <a:xfrm>
            <a:off x="1295400" y="2819400"/>
            <a:ext cx="7107349" cy="332717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0" y="1600200"/>
            <a:ext cx="6019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Stranski-Krastanov</a:t>
            </a:r>
            <a:r>
              <a:rPr lang="en-US" sz="2400" dirty="0"/>
              <a:t> </a:t>
            </a:r>
            <a:r>
              <a:rPr lang="en-US" sz="2400" dirty="0" smtClean="0"/>
              <a:t>(SK) method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qddashchain.gif"/>
          <p:cNvPicPr>
            <a:picLocks noChangeAspect="1"/>
          </p:cNvPicPr>
          <p:nvPr/>
        </p:nvPicPr>
        <p:blipFill>
          <a:blip r:embed="rId4"/>
          <a:srcRect l="52500" t="2333" r="5833" b="42055"/>
          <a:stretch>
            <a:fillRect/>
          </a:stretch>
        </p:blipFill>
        <p:spPr>
          <a:xfrm>
            <a:off x="2971800" y="1219200"/>
            <a:ext cx="4218214" cy="23622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3581400"/>
            <a:ext cx="7924800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Potential applications in quantum computing schemes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narrowband infrared lasers and detectors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baseline="0" dirty="0" smtClean="0"/>
              <a:t>Other</a:t>
            </a:r>
            <a:r>
              <a:rPr lang="en-US" sz="3200" dirty="0" smtClean="0"/>
              <a:t> applications similar to quantum dots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029200" y="4876800"/>
            <a:ext cx="685800" cy="381000"/>
          </a:xfrm>
          <a:prstGeom prst="donut">
            <a:avLst>
              <a:gd name="adj" fmla="val 711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4953000"/>
            <a:ext cx="11753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Anneal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9" grpId="1"/>
      <p:bldP spid="11" grpId="1" uiExpand="1" build="allAtOnce"/>
      <p:bldP spid="12" grpId="0" animBg="1"/>
      <p:bldP spid="12" grpId="1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ew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73914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Photoluminescence Spectroscopy</a:t>
            </a:r>
            <a:endParaRPr lang="en-US" dirty="0"/>
          </a:p>
        </p:txBody>
      </p:sp>
      <p:pic>
        <p:nvPicPr>
          <p:cNvPr id="4" name="Content Placeholder 3" descr="qdwell.gif"/>
          <p:cNvPicPr>
            <a:picLocks noGrp="1" noChangeAspect="1"/>
          </p:cNvPicPr>
          <p:nvPr>
            <p:ph idx="1"/>
          </p:nvPr>
        </p:nvPicPr>
        <p:blipFill>
          <a:blip r:embed="rId3"/>
          <a:srcRect r="1657" b="18677"/>
          <a:stretch>
            <a:fillRect/>
          </a:stretch>
        </p:blipFill>
        <p:spPr>
          <a:xfrm>
            <a:off x="1447800" y="1371600"/>
            <a:ext cx="7315215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4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6172200"/>
            <a:ext cx="96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  <a:endParaRPr lang="en-US" dirty="0"/>
          </a:p>
        </p:txBody>
      </p:sp>
      <p:cxnSp>
        <p:nvCxnSpPr>
          <p:cNvPr id="8" name="Curved Connector 7"/>
          <p:cNvCxnSpPr>
            <a:stCxn id="6" idx="3"/>
          </p:cNvCxnSpPr>
          <p:nvPr/>
        </p:nvCxnSpPr>
        <p:spPr>
          <a:xfrm flipV="1">
            <a:off x="3101173" y="5943600"/>
            <a:ext cx="99227" cy="413266"/>
          </a:xfrm>
          <a:prstGeom prst="curved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2-Point Star 10"/>
          <p:cNvSpPr/>
          <p:nvPr/>
        </p:nvSpPr>
        <p:spPr>
          <a:xfrm>
            <a:off x="1371600" y="4953000"/>
            <a:ext cx="304800" cy="304800"/>
          </a:xfrm>
          <a:prstGeom prst="star32">
            <a:avLst>
              <a:gd name="adj" fmla="val 375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4495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</a:t>
            </a:r>
            <a:endParaRPr lang="en-US" dirty="0"/>
          </a:p>
        </p:txBody>
      </p:sp>
      <p:cxnSp>
        <p:nvCxnSpPr>
          <p:cNvPr id="14" name="Shape 13"/>
          <p:cNvCxnSpPr>
            <a:stCxn id="12" idx="2"/>
            <a:endCxn id="11" idx="1"/>
          </p:cNvCxnSpPr>
          <p:nvPr/>
        </p:nvCxnSpPr>
        <p:spPr>
          <a:xfrm rot="16200000" flipH="1">
            <a:off x="933450" y="4667250"/>
            <a:ext cx="228600" cy="647700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 flipV="1">
            <a:off x="2781300" y="4838700"/>
            <a:ext cx="1219200" cy="228600"/>
          </a:xfrm>
          <a:prstGeom prst="curvedConnector3">
            <a:avLst>
              <a:gd name="adj1" fmla="val 50000"/>
            </a:avLst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ent Arrow 44"/>
          <p:cNvSpPr/>
          <p:nvPr/>
        </p:nvSpPr>
        <p:spPr>
          <a:xfrm rot="5400000">
            <a:off x="4152900" y="3619500"/>
            <a:ext cx="304800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Right Arrow 46"/>
          <p:cNvSpPr/>
          <p:nvPr/>
        </p:nvSpPr>
        <p:spPr>
          <a:xfrm>
            <a:off x="4343400" y="4876800"/>
            <a:ext cx="198119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32-Point Star 47"/>
          <p:cNvSpPr/>
          <p:nvPr/>
        </p:nvSpPr>
        <p:spPr>
          <a:xfrm>
            <a:off x="4800600" y="5029200"/>
            <a:ext cx="304800" cy="304800"/>
          </a:xfrm>
          <a:prstGeom prst="star32">
            <a:avLst>
              <a:gd name="adj" fmla="val 37500"/>
            </a:avLst>
          </a:prstGeom>
          <a:solidFill>
            <a:srgbClr val="F56E23"/>
          </a:solidFill>
          <a:ln>
            <a:solidFill>
              <a:srgbClr val="FD6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3.26856E-6 C 0.00225 -0.03956 0.00885 -0.07911 0.01493 -0.10502 C 0.02118 -0.13093 0.03021 -0.13417 0.03298 -0.15476 C 0.03576 -0.17534 0.03159 -0.21606 0.03142 -0.22809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22809 C 0.07899 -0.24012 0.12674 -0.25191 0.14965 -0.2341 C 0.17257 -0.21629 0.16597 -0.13949 0.16927 -0.12075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27 -0.12075 C 0.16614 -0.10594 0.16302 -0.09114 0.16354 -0.07795 C 0.16406 -0.06477 0.171 -0.04742 0.17274 -0.04117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4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/>
      <p:bldP spid="11" grpId="0" animBg="1"/>
      <p:bldP spid="11" grpId="1" animBg="1"/>
      <p:bldP spid="12" grpId="0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Transmission Electron Microscopy</a:t>
            </a:r>
            <a:endParaRPr lang="en-US" dirty="0"/>
          </a:p>
        </p:txBody>
      </p:sp>
      <p:pic>
        <p:nvPicPr>
          <p:cNvPr id="4" name="Content Placeholder 3" descr="Tecnai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762" y="1466850"/>
            <a:ext cx="4772025" cy="4762500"/>
          </a:xfrm>
        </p:spPr>
      </p:pic>
      <p:pic>
        <p:nvPicPr>
          <p:cNvPr id="5" name="Picture 4" descr="372px-Scheme_TEM_e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2990850" cy="48239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2438400" y="3733800"/>
            <a:ext cx="4724400" cy="1588"/>
          </a:xfrm>
          <a:prstGeom prst="line">
            <a:avLst/>
          </a:prstGeom>
          <a:ln w="41275">
            <a:solidFill>
              <a:srgbClr val="00B050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572000" y="1524000"/>
            <a:ext cx="4361688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baseline="0" dirty="0" smtClean="0"/>
              <a:t>Do we have chains?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and spacing of quantum dots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2800" baseline="0" dirty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/>
              <a:t>Chemical </a:t>
            </a:r>
            <a:r>
              <a:rPr lang="en-US" sz="2800" dirty="0" smtClean="0"/>
              <a:t>composition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25521 0.037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33 L 3.33333E-6 -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5833 0.033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 Images</a:t>
            </a:r>
            <a:endParaRPr lang="en-US" dirty="0"/>
          </a:p>
        </p:txBody>
      </p:sp>
      <p:pic>
        <p:nvPicPr>
          <p:cNvPr id="4" name="Picture 3" descr="All layers01.tif"/>
          <p:cNvPicPr>
            <a:picLocks noChangeAspect="1"/>
          </p:cNvPicPr>
          <p:nvPr/>
        </p:nvPicPr>
        <p:blipFill>
          <a:blip r:embed="rId2"/>
          <a:srcRect t="5512" r="103" b="20430"/>
          <a:stretch>
            <a:fillRect/>
          </a:stretch>
        </p:blipFill>
        <p:spPr>
          <a:xfrm>
            <a:off x="1295400" y="1219200"/>
            <a:ext cx="7239000" cy="5257800"/>
          </a:xfrm>
          <a:prstGeom prst="rect">
            <a:avLst/>
          </a:prstGeom>
        </p:spPr>
      </p:pic>
      <p:pic>
        <p:nvPicPr>
          <p:cNvPr id="24" name="Picture 23" descr="qdtem.gif"/>
          <p:cNvPicPr>
            <a:picLocks noChangeAspect="1"/>
          </p:cNvPicPr>
          <p:nvPr/>
        </p:nvPicPr>
        <p:blipFill>
          <a:blip r:embed="rId3"/>
          <a:srcRect t="10000" r="1548"/>
          <a:stretch>
            <a:fillRect/>
          </a:stretch>
        </p:blipFill>
        <p:spPr>
          <a:xfrm>
            <a:off x="1905000" y="1219200"/>
            <a:ext cx="5486089" cy="5334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143000" y="4953000"/>
            <a:ext cx="1752600" cy="5334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4724400"/>
            <a:ext cx="11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QD Layer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4191000"/>
            <a:ext cx="1732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GaAs</a:t>
            </a:r>
            <a:endParaRPr lang="en-US" b="1" dirty="0" smtClean="0"/>
          </a:p>
          <a:p>
            <a:r>
              <a:rPr lang="en-US" b="1" dirty="0" smtClean="0"/>
              <a:t>Capping Layer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90600" y="3429000"/>
            <a:ext cx="1371600" cy="304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2766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43000" y="2667000"/>
            <a:ext cx="1371600" cy="2286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2438400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Platinum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5943600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GaAs</a:t>
            </a:r>
            <a:r>
              <a:rPr lang="en-US" b="1" dirty="0" smtClean="0"/>
              <a:t> Substrate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1828800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Quantum Dot?</a:t>
            </a:r>
            <a:endParaRPr lang="en-US" b="1" dirty="0"/>
          </a:p>
        </p:txBody>
      </p:sp>
      <p:sp>
        <p:nvSpPr>
          <p:cNvPr id="14" name="Up-Down Arrow 13"/>
          <p:cNvSpPr/>
          <p:nvPr/>
        </p:nvSpPr>
        <p:spPr>
          <a:xfrm>
            <a:off x="7543800" y="5257800"/>
            <a:ext cx="152400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72400" y="55626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nm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54 L 0.03455 -0.4136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L 0.025 -0.07778 " pathEditMode="relative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833 -0.377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2" grpId="0"/>
      <p:bldP spid="23" grpId="0"/>
      <p:bldP spid="25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view cuts and other cross-section cuts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Photoluminescence lifetime measurements</a:t>
            </a:r>
          </a:p>
          <a:p>
            <a:r>
              <a:rPr lang="en-US" dirty="0" smtClean="0"/>
              <a:t>High </a:t>
            </a:r>
            <a:r>
              <a:rPr lang="en-US" smtClean="0"/>
              <a:t>resolution </a:t>
            </a:r>
            <a:r>
              <a:rPr lang="en-US" smtClean="0"/>
              <a:t>photoluminescence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2001</TotalTime>
  <Words>137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Slide 1</vt:lpstr>
      <vt:lpstr>Introducing the Quantum Dot</vt:lpstr>
      <vt:lpstr>Quantum Dot Chains</vt:lpstr>
      <vt:lpstr>Photoluminescence Spectroscopy</vt:lpstr>
      <vt:lpstr>Transmission Electron Microscopy</vt:lpstr>
      <vt:lpstr>TEM Images</vt:lpstr>
      <vt:lpstr>Conclusion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Orrin Jelo</dc:creator>
  <cp:lastModifiedBy>orrinjelo</cp:lastModifiedBy>
  <cp:revision>67</cp:revision>
  <dcterms:created xsi:type="dcterms:W3CDTF">2011-10-12T03:54:42Z</dcterms:created>
  <dcterms:modified xsi:type="dcterms:W3CDTF">2011-10-21T18:20:33Z</dcterms:modified>
</cp:coreProperties>
</file>