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4" r:id="rId10"/>
    <p:sldId id="265" r:id="rId11"/>
    <p:sldId id="266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14" autoAdjust="0"/>
  </p:normalViewPr>
  <p:slideViewPr>
    <p:cSldViewPr snapToGrid="0">
      <p:cViewPr varScale="1">
        <p:scale>
          <a:sx n="81" d="100"/>
          <a:sy n="81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767" y="432262"/>
            <a:ext cx="107067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Tunable band gaps of protein enclosed </a:t>
            </a:r>
            <a:r>
              <a:rPr lang="en-US" sz="5200" dirty="0" err="1" smtClean="0"/>
              <a:t>nanocrystals</a:t>
            </a:r>
            <a:r>
              <a:rPr lang="en-US" sz="5200" dirty="0" smtClean="0"/>
              <a:t> for high efficiency solar energy conversion</a:t>
            </a:r>
            <a:endParaRPr lang="en-US" sz="5200" dirty="0"/>
          </a:p>
        </p:txBody>
      </p:sp>
      <p:sp>
        <p:nvSpPr>
          <p:cNvPr id="5" name="TextBox 4"/>
          <p:cNvSpPr txBox="1"/>
          <p:nvPr/>
        </p:nvSpPr>
        <p:spPr>
          <a:xfrm>
            <a:off x="4282913" y="3241453"/>
            <a:ext cx="340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Stephen Erickson</a:t>
            </a:r>
          </a:p>
          <a:p>
            <a:pPr algn="ctr"/>
            <a:r>
              <a:rPr lang="en-US" sz="3200" dirty="0" smtClean="0"/>
              <a:t>Trevor Smith</a:t>
            </a:r>
          </a:p>
          <a:p>
            <a:pPr algn="ctr"/>
            <a:r>
              <a:rPr lang="en-US" sz="3200" dirty="0" smtClean="0"/>
              <a:t>Dr. Richard Watt</a:t>
            </a:r>
          </a:p>
          <a:p>
            <a:pPr algn="ctr"/>
            <a:r>
              <a:rPr lang="en-US" sz="3200" dirty="0"/>
              <a:t>Dr. John Colton</a:t>
            </a:r>
          </a:p>
          <a:p>
            <a:pPr algn="ctr"/>
            <a:endParaRPr lang="en-US" sz="3200" dirty="0"/>
          </a:p>
        </p:txBody>
      </p:sp>
      <p:pic>
        <p:nvPicPr>
          <p:cNvPr id="6" name="Picture 2" descr="C:\Users\Daniel\Desktop\medallionOutli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67" y="4430310"/>
            <a:ext cx="1979251" cy="197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08" y="4963071"/>
            <a:ext cx="2066415" cy="1446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9206" y="5455454"/>
            <a:ext cx="5951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APS Four Corners Meeting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October 17, 2014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system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848600"/>
          </a:xfrm>
        </p:spPr>
        <p:txBody>
          <a:bodyPr>
            <a:normAutofit/>
          </a:bodyPr>
          <a:lstStyle/>
          <a:p>
            <a:r>
              <a:rPr lang="en-US" dirty="0" smtClean="0"/>
              <a:t>Solving for optimal operating voltages must be done numerically, which requires a good initial guess to converge on the solution</a:t>
            </a:r>
          </a:p>
          <a:p>
            <a:r>
              <a:rPr lang="en-US" dirty="0" smtClean="0"/>
              <a:t>Ignoring coupling between layers, each can be optimized independently from a single transcendental equation: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07230" y="3674225"/>
                <a:ext cx="4042309" cy="678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𝑠𝑜𝑙𝑎𝑟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𝑑𝑎𝑟𝑘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𝑟𝑒𝑐𝑜𝑚𝑏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0" y="3674225"/>
                <a:ext cx="4042309" cy="6789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2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86" y="549580"/>
            <a:ext cx="4856747" cy="132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+mn-lt"/>
              </a:rPr>
              <a:t>Maximum Efficiency</a:t>
            </a:r>
            <a:endParaRPr lang="en-US" sz="420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8" y="2241031"/>
            <a:ext cx="5348722" cy="34169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2241031"/>
            <a:ext cx="5197642" cy="341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0568" y="2433668"/>
            <a:ext cx="244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AM 1.5G spectrum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65684" y="2803000"/>
            <a:ext cx="120316" cy="697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4253" y="843029"/>
            <a:ext cx="5358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I-V </a:t>
            </a:r>
            <a:r>
              <a:rPr lang="en-US" sz="4200" dirty="0" err="1" smtClean="0"/>
              <a:t>Characterisitics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869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3" y="76368"/>
            <a:ext cx="10515600" cy="1325563"/>
          </a:xfrm>
        </p:spPr>
        <p:txBody>
          <a:bodyPr/>
          <a:lstStyle/>
          <a:p>
            <a:r>
              <a:rPr lang="en-US" dirty="0" smtClean="0"/>
              <a:t>Current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63" y="1135814"/>
            <a:ext cx="10233800" cy="1823954"/>
          </a:xfrm>
        </p:spPr>
        <p:txBody>
          <a:bodyPr/>
          <a:lstStyle/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Higher output voltage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Current limited by lowest producing cell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9" y="3012669"/>
            <a:ext cx="5676549" cy="355175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20" y="3012670"/>
            <a:ext cx="5676549" cy="35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5018"/>
              </p:ext>
            </p:extLst>
          </p:nvPr>
        </p:nvGraphicFramePr>
        <p:xfrm>
          <a:off x="1018675" y="1620255"/>
          <a:ext cx="9793704" cy="490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030"/>
                <a:gridCol w="1389515"/>
                <a:gridCol w="4317379"/>
                <a:gridCol w="1723780"/>
              </a:tblGrid>
              <a:tr h="121805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aseline="-25000"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 (# suns)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Operating voltages (V)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Theoretical efficiency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Ti,Fe,Co,Mn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1.856,1.680,1.490,1.181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1.974,1.798,1.607,1.298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2.130,1.954,1.764,1.453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Ti,Fe,Co,Mn,Si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1.856,1.680,1.490,1.191,0.748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51.3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1.974,1.798,1.608,1.308,0.864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2.130,1.954,1.764,1.464,1.012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63.1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Ti,Co, Mn,Si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1.905,1.505,1.251,0.825 (5.49 total)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(current matched)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2.024,1.622,1.370,0.944 (5.96 total)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2.182,1.778,1.527,1.103 (6.59 total)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50.0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7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63" y="0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64" y="1047404"/>
            <a:ext cx="8208484" cy="56417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Band gaps of ferritin enclosed </a:t>
            </a:r>
            <a:r>
              <a:rPr lang="en-US" dirty="0" err="1" smtClean="0">
                <a:latin typeface="Calibri" panose="020F0502020204030204" pitchFamily="34" charset="0"/>
              </a:rPr>
              <a:t>nanocrystals</a:t>
            </a:r>
            <a:r>
              <a:rPr lang="en-US" dirty="0" smtClean="0">
                <a:latin typeface="Calibri" panose="020F0502020204030204" pitchFamily="34" charset="0"/>
              </a:rPr>
              <a:t> can be tuned to cover most of the visible spectrum, from about 520-775 nm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These materials show promise in solar energy applications, with high potential efficiencies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Future work will characterize II-VI semiconductors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For more information see: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TJ Smith, SD Erickson, CM Orozco, A </a:t>
            </a:r>
            <a:r>
              <a:rPr lang="en-US" dirty="0" err="1" smtClean="0">
                <a:latin typeface="Calibri" panose="020F0502020204030204" pitchFamily="34" charset="0"/>
              </a:rPr>
              <a:t>Fluckiger</a:t>
            </a:r>
            <a:r>
              <a:rPr lang="en-US" dirty="0" smtClean="0">
                <a:latin typeface="Calibri" panose="020F0502020204030204" pitchFamily="34" charset="0"/>
              </a:rPr>
              <a:t>, LM Moses, JS Colton, and RK Watt, submitted to </a:t>
            </a:r>
            <a:r>
              <a:rPr lang="en-US" i="1" dirty="0" smtClean="0">
                <a:latin typeface="Calibri" panose="020F0502020204030204" pitchFamily="34" charset="0"/>
              </a:rPr>
              <a:t>J. Mater. Chem. A. </a:t>
            </a:r>
            <a:r>
              <a:rPr lang="en-US" dirty="0" smtClean="0">
                <a:latin typeface="Calibri" panose="020F0502020204030204" pitchFamily="34" charset="0"/>
              </a:rPr>
              <a:t>(2014)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SD Erickson, TJ Smith, LM Moses, RK Watt, and JS Colton, submitted to </a:t>
            </a:r>
            <a:r>
              <a:rPr lang="en-US" i="1" dirty="0" smtClean="0">
                <a:latin typeface="Calibri" panose="020F0502020204030204" pitchFamily="34" charset="0"/>
              </a:rPr>
              <a:t>Nanotechnology</a:t>
            </a:r>
            <a:r>
              <a:rPr lang="en-US" dirty="0" smtClean="0">
                <a:latin typeface="Calibri" panose="020F0502020204030204" pitchFamily="34" charset="0"/>
              </a:rPr>
              <a:t> (2014)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8" y="1325563"/>
            <a:ext cx="3324725" cy="234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48" y="3763187"/>
            <a:ext cx="3324725" cy="28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10515600" cy="1325563"/>
          </a:xfrm>
        </p:spPr>
        <p:txBody>
          <a:bodyPr/>
          <a:lstStyle/>
          <a:p>
            <a:r>
              <a:rPr lang="en-US" dirty="0" smtClean="0"/>
              <a:t>Ferritin protein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2400" y="662781"/>
            <a:ext cx="4806057" cy="53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19" y="1446415"/>
            <a:ext cx="58978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Template for controlled, uniform, and self-assembling </a:t>
            </a:r>
            <a:r>
              <a:rPr lang="en-US" sz="3200" dirty="0" err="1" smtClean="0"/>
              <a:t>nanocrystal</a:t>
            </a:r>
            <a:r>
              <a:rPr lang="en-US" sz="3200" dirty="0" smtClean="0"/>
              <a:t> 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Ferroxidase</a:t>
            </a:r>
            <a:r>
              <a:rPr lang="en-US" sz="3200" dirty="0" smtClean="0"/>
              <a:t> center captures loose metal ions and reattaches them to the </a:t>
            </a:r>
            <a:r>
              <a:rPr lang="en-US" sz="3200" dirty="0" err="1" smtClean="0"/>
              <a:t>nanocrystal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be deposited in ordered arrays on a substrate</a:t>
            </a:r>
          </a:p>
        </p:txBody>
      </p:sp>
    </p:spTree>
    <p:extLst>
      <p:ext uri="{BB962C8B-B14F-4D97-AF65-F5344CB8AC3E}">
        <p14:creationId xmlns:p14="http://schemas.microsoft.com/office/powerpoint/2010/main" val="3129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66" y="431627"/>
            <a:ext cx="5579615" cy="5992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2691" y="864525"/>
            <a:ext cx="4971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Matsui, et al </a:t>
            </a:r>
            <a:r>
              <a:rPr lang="en-US" sz="3200" i="1" dirty="0" err="1">
                <a:latin typeface="Calibri" panose="020F0502020204030204" pitchFamily="34" charset="0"/>
              </a:rPr>
              <a:t>Jpn</a:t>
            </a:r>
            <a:r>
              <a:rPr lang="en-US" sz="3200" i="1" dirty="0">
                <a:latin typeface="Calibri" panose="020F0502020204030204" pitchFamily="34" charset="0"/>
              </a:rPr>
              <a:t>. J. Appl. Phys.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b="1" dirty="0">
                <a:latin typeface="Calibri" panose="020F0502020204030204" pitchFamily="34" charset="0"/>
              </a:rPr>
              <a:t>46</a:t>
            </a:r>
            <a:r>
              <a:rPr lang="en-US" sz="3200" dirty="0">
                <a:latin typeface="Calibri" panose="020F0502020204030204" pitchFamily="34" charset="0"/>
              </a:rPr>
              <a:t>, L713-15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3320"/>
            <a:ext cx="7042265" cy="37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6941" y="1322039"/>
            <a:ext cx="3853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Single junction photovoltaic cells are subject to the </a:t>
            </a:r>
            <a:r>
              <a:rPr lang="en-US" sz="3200" dirty="0">
                <a:latin typeface="Calibri" panose="020F0502020204030204" pitchFamily="34" charset="0"/>
              </a:rPr>
              <a:t>Shockley-</a:t>
            </a:r>
            <a:r>
              <a:rPr lang="en-US" sz="3200" dirty="0" err="1">
                <a:latin typeface="Calibri" panose="020F0502020204030204" pitchFamily="34" charset="0"/>
              </a:rPr>
              <a:t>Quieisser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limit of 33.7%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Layered PV cells of multiple band gaps have reached efficiencies of 44%.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2" y="120334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Methods</a:t>
            </a:r>
            <a:endParaRPr lang="en-US" dirty="0"/>
          </a:p>
        </p:txBody>
      </p:sp>
      <p:pic>
        <p:nvPicPr>
          <p:cNvPr id="4" name="Picture 4" descr="te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1300162"/>
            <a:ext cx="6362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724900" y="2366962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43900" y="1833562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Control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801100" y="3662362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81356" y="4433046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With ferritin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0800000">
            <a:off x="8581103" y="2478804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67958" y="1634296"/>
            <a:ext cx="277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Blank, solution with no ferritin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451" y="1634296"/>
            <a:ext cx="55358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Optical absorption spectroscopy: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Transmitted power through the sample is compared to a control to get percent transmitted as a function of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After some mathematical analysis, linear fits are extrapolated to the x-axis to find the band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For a more detailed description, see:</a:t>
            </a:r>
            <a:br>
              <a:rPr lang="en-US" sz="2600" dirty="0" smtClean="0">
                <a:latin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</a:rPr>
              <a:t>J.S. Colton, S.D. Erickson, T.J. Smith, and R.K. Watt, </a:t>
            </a:r>
            <a:r>
              <a:rPr lang="en-US" sz="2600" i="1" dirty="0" smtClean="0">
                <a:latin typeface="Calibri" panose="020F0502020204030204" pitchFamily="34" charset="0"/>
              </a:rPr>
              <a:t>Nanotechnology </a:t>
            </a:r>
            <a:r>
              <a:rPr lang="en-US" sz="2600" dirty="0" smtClean="0">
                <a:latin typeface="Calibri" panose="020F0502020204030204" pitchFamily="34" charset="0"/>
              </a:rPr>
              <a:t>25 135703 (2014)</a:t>
            </a:r>
          </a:p>
        </p:txBody>
      </p:sp>
    </p:spTree>
    <p:extLst>
      <p:ext uri="{BB962C8B-B14F-4D97-AF65-F5344CB8AC3E}">
        <p14:creationId xmlns:p14="http://schemas.microsoft.com/office/powerpoint/2010/main" val="2744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Co, </a:t>
            </a:r>
            <a:r>
              <a:rPr lang="en-US" dirty="0" err="1" smtClean="0"/>
              <a:t>Mn</a:t>
            </a:r>
            <a:r>
              <a:rPr lang="en-US" dirty="0" smtClean="0"/>
              <a:t>, and </a:t>
            </a:r>
            <a:r>
              <a:rPr lang="en-US" dirty="0" smtClean="0"/>
              <a:t>Ti-oxides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56" y="2095723"/>
            <a:ext cx="3845451" cy="4269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31" y="2095723"/>
            <a:ext cx="3912869" cy="427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5723"/>
            <a:ext cx="3778032" cy="4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Co-depositing anions into Fe(O)OH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" y="1691957"/>
            <a:ext cx="5883282" cy="496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86" y="1689420"/>
            <a:ext cx="5883282" cy="49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18" y="358690"/>
            <a:ext cx="7191375" cy="612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746" y="358690"/>
            <a:ext cx="273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520 nm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746" y="485311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775 nm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54970" y="5045243"/>
            <a:ext cx="1114926" cy="20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92555" y="550813"/>
            <a:ext cx="1114926" cy="20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theoretical 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1831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a detailed balance model similar to Shockley and </a:t>
            </a:r>
            <a:r>
              <a:rPr lang="en-US" dirty="0" err="1" smtClean="0"/>
              <a:t>Queisser</a:t>
            </a:r>
            <a:endParaRPr lang="en-US" dirty="0" smtClean="0"/>
          </a:p>
          <a:p>
            <a:r>
              <a:rPr lang="en-US" dirty="0" smtClean="0"/>
              <a:t>Coupling between the layers due to mutual irradiance</a:t>
            </a:r>
          </a:p>
          <a:p>
            <a:r>
              <a:rPr lang="en-US" dirty="0" smtClean="0"/>
              <a:t>Maximizing the electrical power yields a system of coupled transcendental equations: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3792535"/>
                <a:ext cx="3285900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𝑝h𝑜𝑡𝑜𝑛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𝑑𝑖𝑜𝑑𝑒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92535"/>
                <a:ext cx="3285900" cy="8485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6562" y="4776037"/>
                <a:ext cx="11098876" cy="797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𝑝h𝑜𝑡𝑜𝑛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2" y="4776037"/>
                <a:ext cx="11098876" cy="7974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759539"/>
                <a:ext cx="3972562" cy="75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diode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59539"/>
                <a:ext cx="3972562" cy="7560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242</TotalTime>
  <Words>394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Times New Roman</vt:lpstr>
      <vt:lpstr>Depth</vt:lpstr>
      <vt:lpstr>PowerPoint Presentation</vt:lpstr>
      <vt:lpstr>Ferritin protein</vt:lpstr>
      <vt:lpstr>PowerPoint Presentation</vt:lpstr>
      <vt:lpstr>Motivation</vt:lpstr>
      <vt:lpstr>Experimental Methods</vt:lpstr>
      <vt:lpstr>Co, Mn, and Ti-oxides</vt:lpstr>
      <vt:lpstr>Co-depositing anions into Fe(O)OH</vt:lpstr>
      <vt:lpstr>PowerPoint Presentation</vt:lpstr>
      <vt:lpstr>Calculating theoretical efficiencies</vt:lpstr>
      <vt:lpstr>Solving the system of equations</vt:lpstr>
      <vt:lpstr>Maximum Efficiency</vt:lpstr>
      <vt:lpstr>Current Matching</vt:lpstr>
      <vt:lpstr>Efficiency Table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Erickson, Stephen</dc:creator>
  <cp:lastModifiedBy>Stephen</cp:lastModifiedBy>
  <cp:revision>54</cp:revision>
  <dcterms:created xsi:type="dcterms:W3CDTF">2014-10-14T19:07:27Z</dcterms:created>
  <dcterms:modified xsi:type="dcterms:W3CDTF">2014-10-17T16:37:48Z</dcterms:modified>
</cp:coreProperties>
</file>