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71" r:id="rId7"/>
    <p:sldId id="272" r:id="rId8"/>
    <p:sldId id="277" r:id="rId9"/>
    <p:sldId id="273" r:id="rId10"/>
    <p:sldId id="274" r:id="rId11"/>
    <p:sldId id="27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010"/>
    <a:srgbClr val="31F8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5D115-42F6-48D2-A301-A875C425988F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66633-D916-4646-B412-E2EE10DD7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0C3F-25BF-48E7-8D9A-E2950BBF06A5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224A-A5C9-49EE-B7F7-41A40224D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77D8-3BF0-415B-A712-17732A0E7529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10C3-260A-49A7-84D0-09D507D74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3E3E-9FEF-4D9F-815A-B94340B7939F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4284-6116-426C-8C28-30462D1A1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DDB7-7DFB-4DDF-8309-9146C441EE34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1B214-D44A-498F-A61F-052CFF3F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2B61-566A-466F-A089-153B66FEA71E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9B47B-21AF-4D88-BD29-518D99B34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20D6-7A52-474E-8D31-4D32C8896853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5A93B-FC9E-4179-98AB-FFBC6E7B8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F532C-1656-4FE8-A902-0DEABA7873A1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90C3-34F1-4ABE-A167-75AB6A64A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F1AB-E47C-416C-B48C-6B6D52B797B3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C54E-6A27-429E-8F73-FFFB17159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F65E4-347B-4225-8D93-C36345B5C519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F1D63-C09B-4C9F-8B4E-72856590B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467C-47A0-43D8-83CD-6984CC81532D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0CF3-1463-43CC-87C5-39EA6E761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4C349-2C17-40D8-8053-0538AD7C0C64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003215-1E77-4519-8A23-9B14C2015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Properties of protein-based ferrihydrite nanoparticles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14400" y="2133600"/>
            <a:ext cx="6400800" cy="1752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Stephen Erickson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Trevor Smith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Dr. John Colton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Dr. Richard Watt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09800"/>
            <a:ext cx="33543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Users\Daniel\Desktop\medallionOutlin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962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2209800" y="6019800"/>
            <a:ext cx="4816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Special thanks to the NSF for funding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7620000" y="32004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7848600" y="34290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Ferritin</a:t>
            </a:r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4114800" y="3810000"/>
            <a:ext cx="1981200" cy="3048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971800" y="4038600"/>
            <a:ext cx="2209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Ferrihydrite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9" grpId="0"/>
      <p:bldP spid="13336" grpId="0" animBg="1"/>
      <p:bldP spid="133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Different core sizes – direct transition</a:t>
            </a:r>
          </a:p>
        </p:txBody>
      </p:sp>
      <p:pic>
        <p:nvPicPr>
          <p:cNvPr id="31746" name="Picture 4" descr="directpl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327775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743200" y="5105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1F816"/>
                </a:solidFill>
              </a:rPr>
              <a:t>1500 Fe atoms</a:t>
            </a:r>
          </a:p>
        </p:txBody>
      </p:sp>
      <p:sp>
        <p:nvSpPr>
          <p:cNvPr id="31748" name="AutoShape 6"/>
          <p:cNvSpPr>
            <a:spLocks noChangeArrowheads="1"/>
          </p:cNvSpPr>
          <p:nvPr/>
        </p:nvSpPr>
        <p:spPr bwMode="auto">
          <a:xfrm>
            <a:off x="3048000" y="4572000"/>
            <a:ext cx="152400" cy="4572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31F816"/>
          </a:solidFill>
          <a:ln w="9525">
            <a:solidFill>
              <a:srgbClr val="31F8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AutoShape 7"/>
          <p:cNvSpPr>
            <a:spLocks noChangeArrowheads="1"/>
          </p:cNvSpPr>
          <p:nvPr/>
        </p:nvSpPr>
        <p:spPr bwMode="auto">
          <a:xfrm rot="8782304">
            <a:off x="3500438" y="3459163"/>
            <a:ext cx="190500" cy="990600"/>
          </a:xfrm>
          <a:prstGeom prst="downArrow">
            <a:avLst>
              <a:gd name="adj1" fmla="val 50000"/>
              <a:gd name="adj2" fmla="val 130000"/>
            </a:avLst>
          </a:prstGeom>
          <a:solidFill>
            <a:srgbClr val="FC1010"/>
          </a:solidFill>
          <a:ln w="9525">
            <a:solidFill>
              <a:srgbClr val="FC101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C1010"/>
                </a:solidFill>
              </a:rPr>
              <a:t>1000 Fe atoms</a:t>
            </a:r>
          </a:p>
        </p:txBody>
      </p:sp>
      <p:sp>
        <p:nvSpPr>
          <p:cNvPr id="31751" name="AutoShape 12"/>
          <p:cNvSpPr>
            <a:spLocks noChangeArrowheads="1"/>
          </p:cNvSpPr>
          <p:nvPr/>
        </p:nvSpPr>
        <p:spPr bwMode="auto">
          <a:xfrm>
            <a:off x="3352800" y="21336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4038600" y="2057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500 Fe atoms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Reconciled previous band gap studies</a:t>
            </a:r>
          </a:p>
          <a:p>
            <a:pPr>
              <a:lnSpc>
                <a:spcPct val="90000"/>
              </a:lnSpc>
            </a:pPr>
            <a:r>
              <a:rPr lang="en-US" smtClean="0"/>
              <a:t>Showed tunable band gaps through different particle sizes </a:t>
            </a:r>
          </a:p>
          <a:p>
            <a:pPr>
              <a:lnSpc>
                <a:spcPct val="90000"/>
              </a:lnSpc>
            </a:pPr>
            <a:r>
              <a:rPr lang="en-US" smtClean="0"/>
              <a:t>Provided first experimental evidence of theorized aging effect</a:t>
            </a:r>
          </a:p>
          <a:p>
            <a:pPr>
              <a:lnSpc>
                <a:spcPct val="90000"/>
              </a:lnSpc>
            </a:pPr>
            <a:r>
              <a:rPr lang="en-US" smtClean="0"/>
              <a:t>Future experiments will focus on demonstrating even greater control over the band gap through different mineral cores, like Co, Mn, Ni, etc.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mtClean="0"/>
              <a:t>Previous studies do not agree on the band gap, giving values from 1.1-3.5 eV</a:t>
            </a:r>
          </a:p>
          <a:p>
            <a:pPr marL="609600" indent="-609600"/>
            <a:r>
              <a:rPr lang="en-US" smtClean="0"/>
              <a:t>Self assembling cores, allows for controlled size and composition</a:t>
            </a:r>
          </a:p>
          <a:p>
            <a:pPr marL="609600" indent="-609600"/>
            <a:r>
              <a:rPr lang="en-US" smtClean="0"/>
              <a:t>Seek to show tunable band gaps</a:t>
            </a:r>
          </a:p>
          <a:p>
            <a:pPr marL="990600" lvl="1" indent="-533400"/>
            <a:r>
              <a:rPr lang="en-US" smtClean="0"/>
              <a:t>Useful for light harvesting, detectors, etc</a:t>
            </a:r>
          </a:p>
          <a:p>
            <a:pPr marL="609600" indent="-609600"/>
            <a:r>
              <a:rPr lang="en-US" smtClean="0"/>
              <a:t>Provide experimental evidence for hypothesized aging effect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and indirect band gaps</a:t>
            </a: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00200"/>
            <a:ext cx="3990975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4268788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57200" y="5257800"/>
            <a:ext cx="789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/>
              <a:t>Indirect band gaps require a phonon to be emitted or</a:t>
            </a:r>
          </a:p>
          <a:p>
            <a:r>
              <a:rPr lang="en-US" sz="2600"/>
              <a:t>absorbed in order to conserve momentum.  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124200" y="63246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Images courtesy of Wikipedia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Experimental setup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200400"/>
            <a:ext cx="685800" cy="609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an 4"/>
          <p:cNvSpPr/>
          <p:nvPr/>
        </p:nvSpPr>
        <p:spPr>
          <a:xfrm rot="5400000">
            <a:off x="914400" y="3390900"/>
            <a:ext cx="381000" cy="228600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209800"/>
            <a:ext cx="990600" cy="2667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124200" y="3048000"/>
            <a:ext cx="2286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2809875" y="3267075"/>
            <a:ext cx="152400" cy="495300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>
            <a:off x="4724400" y="3314700"/>
            <a:ext cx="152400" cy="4953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>
            <a:off x="5257800" y="3324225"/>
            <a:ext cx="152400" cy="4953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7010400" y="3338513"/>
            <a:ext cx="152400" cy="4953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lowchart: Summing Junction 11"/>
          <p:cNvSpPr/>
          <p:nvPr/>
        </p:nvSpPr>
        <p:spPr>
          <a:xfrm>
            <a:off x="6457950" y="3213100"/>
            <a:ext cx="152400" cy="80010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 rot="16200000">
            <a:off x="8393907" y="3245643"/>
            <a:ext cx="609600" cy="633413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64300" y="5410200"/>
            <a:ext cx="2551113" cy="1066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96200" y="2743200"/>
            <a:ext cx="152400" cy="1123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8" name="TextBox 15"/>
          <p:cNvSpPr txBox="1">
            <a:spLocks noChangeArrowheads="1"/>
          </p:cNvSpPr>
          <p:nvPr/>
        </p:nvSpPr>
        <p:spPr bwMode="auto">
          <a:xfrm>
            <a:off x="34925" y="1985963"/>
            <a:ext cx="137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Xenon Arc Lamp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98500" y="2763838"/>
            <a:ext cx="44450" cy="344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1524000" y="14478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Spectrometer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286000" y="1817688"/>
            <a:ext cx="0" cy="315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467725" y="3887788"/>
            <a:ext cx="496888" cy="1512887"/>
          </a:xfrm>
          <a:custGeom>
            <a:avLst/>
            <a:gdLst>
              <a:gd name="connsiteX0" fmla="*/ 496127 w 496127"/>
              <a:gd name="connsiteY0" fmla="*/ 0 h 1512606"/>
              <a:gd name="connsiteX1" fmla="*/ 427761 w 496127"/>
              <a:gd name="connsiteY1" fmla="*/ 59821 h 1512606"/>
              <a:gd name="connsiteX2" fmla="*/ 419215 w 496127"/>
              <a:gd name="connsiteY2" fmla="*/ 94004 h 1512606"/>
              <a:gd name="connsiteX3" fmla="*/ 402124 w 496127"/>
              <a:gd name="connsiteY3" fmla="*/ 128187 h 1512606"/>
              <a:gd name="connsiteX4" fmla="*/ 393578 w 496127"/>
              <a:gd name="connsiteY4" fmla="*/ 196554 h 1512606"/>
              <a:gd name="connsiteX5" fmla="*/ 385032 w 496127"/>
              <a:gd name="connsiteY5" fmla="*/ 230737 h 1512606"/>
              <a:gd name="connsiteX6" fmla="*/ 376486 w 496127"/>
              <a:gd name="connsiteY6" fmla="*/ 367470 h 1512606"/>
              <a:gd name="connsiteX7" fmla="*/ 350849 w 496127"/>
              <a:gd name="connsiteY7" fmla="*/ 461473 h 1512606"/>
              <a:gd name="connsiteX8" fmla="*/ 333757 w 496127"/>
              <a:gd name="connsiteY8" fmla="*/ 495657 h 1512606"/>
              <a:gd name="connsiteX9" fmla="*/ 316666 w 496127"/>
              <a:gd name="connsiteY9" fmla="*/ 564023 h 1512606"/>
              <a:gd name="connsiteX10" fmla="*/ 308120 w 496127"/>
              <a:gd name="connsiteY10" fmla="*/ 589660 h 1512606"/>
              <a:gd name="connsiteX11" fmla="*/ 291028 w 496127"/>
              <a:gd name="connsiteY11" fmla="*/ 615298 h 1512606"/>
              <a:gd name="connsiteX12" fmla="*/ 256845 w 496127"/>
              <a:gd name="connsiteY12" fmla="*/ 692210 h 1512606"/>
              <a:gd name="connsiteX13" fmla="*/ 248299 w 496127"/>
              <a:gd name="connsiteY13" fmla="*/ 734939 h 1512606"/>
              <a:gd name="connsiteX14" fmla="*/ 239753 w 496127"/>
              <a:gd name="connsiteY14" fmla="*/ 786214 h 1512606"/>
              <a:gd name="connsiteX15" fmla="*/ 231208 w 496127"/>
              <a:gd name="connsiteY15" fmla="*/ 811851 h 1512606"/>
              <a:gd name="connsiteX16" fmla="*/ 205570 w 496127"/>
              <a:gd name="connsiteY16" fmla="*/ 897309 h 1512606"/>
              <a:gd name="connsiteX17" fmla="*/ 179933 w 496127"/>
              <a:gd name="connsiteY17" fmla="*/ 914400 h 1512606"/>
              <a:gd name="connsiteX18" fmla="*/ 145750 w 496127"/>
              <a:gd name="connsiteY18" fmla="*/ 965675 h 1512606"/>
              <a:gd name="connsiteX19" fmla="*/ 120112 w 496127"/>
              <a:gd name="connsiteY19" fmla="*/ 1016950 h 1512606"/>
              <a:gd name="connsiteX20" fmla="*/ 103021 w 496127"/>
              <a:gd name="connsiteY20" fmla="*/ 1068225 h 1512606"/>
              <a:gd name="connsiteX21" fmla="*/ 94475 w 496127"/>
              <a:gd name="connsiteY21" fmla="*/ 1093862 h 1512606"/>
              <a:gd name="connsiteX22" fmla="*/ 77383 w 496127"/>
              <a:gd name="connsiteY22" fmla="*/ 1222049 h 1512606"/>
              <a:gd name="connsiteX23" fmla="*/ 60292 w 496127"/>
              <a:gd name="connsiteY23" fmla="*/ 1247686 h 1512606"/>
              <a:gd name="connsiteX24" fmla="*/ 43200 w 496127"/>
              <a:gd name="connsiteY24" fmla="*/ 1341690 h 1512606"/>
              <a:gd name="connsiteX25" fmla="*/ 17563 w 496127"/>
              <a:gd name="connsiteY25" fmla="*/ 1418602 h 1512606"/>
              <a:gd name="connsiteX26" fmla="*/ 471 w 496127"/>
              <a:gd name="connsiteY26" fmla="*/ 1486969 h 1512606"/>
              <a:gd name="connsiteX27" fmla="*/ 471 w 496127"/>
              <a:gd name="connsiteY27" fmla="*/ 1512606 h 151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6127" h="1512606">
                <a:moveTo>
                  <a:pt x="496127" y="0"/>
                </a:moveTo>
                <a:cubicBezTo>
                  <a:pt x="489877" y="5000"/>
                  <a:pt x="435873" y="45625"/>
                  <a:pt x="427761" y="59821"/>
                </a:cubicBezTo>
                <a:cubicBezTo>
                  <a:pt x="421934" y="70019"/>
                  <a:pt x="423339" y="83007"/>
                  <a:pt x="419215" y="94004"/>
                </a:cubicBezTo>
                <a:cubicBezTo>
                  <a:pt x="414742" y="105932"/>
                  <a:pt x="407821" y="116793"/>
                  <a:pt x="402124" y="128187"/>
                </a:cubicBezTo>
                <a:cubicBezTo>
                  <a:pt x="399275" y="150976"/>
                  <a:pt x="397354" y="173900"/>
                  <a:pt x="393578" y="196554"/>
                </a:cubicBezTo>
                <a:cubicBezTo>
                  <a:pt x="391647" y="208139"/>
                  <a:pt x="386201" y="219050"/>
                  <a:pt x="385032" y="230737"/>
                </a:cubicBezTo>
                <a:cubicBezTo>
                  <a:pt x="380488" y="276177"/>
                  <a:pt x="382150" y="322156"/>
                  <a:pt x="376486" y="367470"/>
                </a:cubicBezTo>
                <a:cubicBezTo>
                  <a:pt x="375716" y="373627"/>
                  <a:pt x="359727" y="440759"/>
                  <a:pt x="350849" y="461473"/>
                </a:cubicBezTo>
                <a:cubicBezTo>
                  <a:pt x="345831" y="473183"/>
                  <a:pt x="337786" y="483571"/>
                  <a:pt x="333757" y="495657"/>
                </a:cubicBezTo>
                <a:cubicBezTo>
                  <a:pt x="326329" y="517942"/>
                  <a:pt x="324094" y="541739"/>
                  <a:pt x="316666" y="564023"/>
                </a:cubicBezTo>
                <a:cubicBezTo>
                  <a:pt x="313817" y="572569"/>
                  <a:pt x="312149" y="581603"/>
                  <a:pt x="308120" y="589660"/>
                </a:cubicBezTo>
                <a:cubicBezTo>
                  <a:pt x="303527" y="598847"/>
                  <a:pt x="295199" y="605912"/>
                  <a:pt x="291028" y="615298"/>
                </a:cubicBezTo>
                <a:cubicBezTo>
                  <a:pt x="250349" y="706826"/>
                  <a:pt x="295526" y="634188"/>
                  <a:pt x="256845" y="692210"/>
                </a:cubicBezTo>
                <a:cubicBezTo>
                  <a:pt x="253996" y="706453"/>
                  <a:pt x="250897" y="720648"/>
                  <a:pt x="248299" y="734939"/>
                </a:cubicBezTo>
                <a:cubicBezTo>
                  <a:pt x="245199" y="751987"/>
                  <a:pt x="243512" y="769299"/>
                  <a:pt x="239753" y="786214"/>
                </a:cubicBezTo>
                <a:cubicBezTo>
                  <a:pt x="237799" y="795007"/>
                  <a:pt x="233683" y="803190"/>
                  <a:pt x="231208" y="811851"/>
                </a:cubicBezTo>
                <a:cubicBezTo>
                  <a:pt x="227184" y="825937"/>
                  <a:pt x="212737" y="892531"/>
                  <a:pt x="205570" y="897309"/>
                </a:cubicBezTo>
                <a:lnTo>
                  <a:pt x="179933" y="914400"/>
                </a:lnTo>
                <a:cubicBezTo>
                  <a:pt x="168539" y="931492"/>
                  <a:pt x="152246" y="946188"/>
                  <a:pt x="145750" y="965675"/>
                </a:cubicBezTo>
                <a:cubicBezTo>
                  <a:pt x="133956" y="1001057"/>
                  <a:pt x="142201" y="983818"/>
                  <a:pt x="120112" y="1016950"/>
                </a:cubicBezTo>
                <a:lnTo>
                  <a:pt x="103021" y="1068225"/>
                </a:lnTo>
                <a:lnTo>
                  <a:pt x="94475" y="1093862"/>
                </a:lnTo>
                <a:cubicBezTo>
                  <a:pt x="92565" y="1116779"/>
                  <a:pt x="94837" y="1187140"/>
                  <a:pt x="77383" y="1222049"/>
                </a:cubicBezTo>
                <a:cubicBezTo>
                  <a:pt x="72790" y="1231235"/>
                  <a:pt x="65989" y="1239140"/>
                  <a:pt x="60292" y="1247686"/>
                </a:cubicBezTo>
                <a:cubicBezTo>
                  <a:pt x="54272" y="1289823"/>
                  <a:pt x="54190" y="1305056"/>
                  <a:pt x="43200" y="1341690"/>
                </a:cubicBezTo>
                <a:cubicBezTo>
                  <a:pt x="43185" y="1341742"/>
                  <a:pt x="21845" y="1405758"/>
                  <a:pt x="17563" y="1418602"/>
                </a:cubicBezTo>
                <a:cubicBezTo>
                  <a:pt x="8261" y="1446506"/>
                  <a:pt x="4596" y="1453971"/>
                  <a:pt x="471" y="1486969"/>
                </a:cubicBezTo>
                <a:cubicBezTo>
                  <a:pt x="-589" y="1495449"/>
                  <a:pt x="471" y="1504060"/>
                  <a:pt x="471" y="15126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03" name="TextBox 23"/>
          <p:cNvSpPr txBox="1">
            <a:spLocks noChangeArrowheads="1"/>
          </p:cNvSpPr>
          <p:nvPr/>
        </p:nvSpPr>
        <p:spPr bwMode="auto">
          <a:xfrm>
            <a:off x="2794000" y="2390775"/>
            <a:ext cx="76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Iris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895600" y="2790825"/>
            <a:ext cx="76200" cy="449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5" name="TextBox 26"/>
          <p:cNvSpPr txBox="1">
            <a:spLocks noChangeArrowheads="1"/>
          </p:cNvSpPr>
          <p:nvPr/>
        </p:nvSpPr>
        <p:spPr bwMode="auto">
          <a:xfrm>
            <a:off x="4645025" y="1985963"/>
            <a:ext cx="1023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Lenses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505200" y="2438400"/>
            <a:ext cx="1295400" cy="669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800600" y="2503488"/>
            <a:ext cx="152400" cy="709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57800" y="2503488"/>
            <a:ext cx="76200" cy="696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38788" y="2438400"/>
            <a:ext cx="1395412" cy="866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0" name="TextBox 35"/>
          <p:cNvSpPr txBox="1">
            <a:spLocks noChangeArrowheads="1"/>
          </p:cNvSpPr>
          <p:nvPr/>
        </p:nvSpPr>
        <p:spPr bwMode="auto">
          <a:xfrm>
            <a:off x="4419600" y="4257675"/>
            <a:ext cx="124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Chopper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538788" y="3810000"/>
            <a:ext cx="785812" cy="528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2" name="TextBox 38"/>
          <p:cNvSpPr txBox="1">
            <a:spLocks noChangeArrowheads="1"/>
          </p:cNvSpPr>
          <p:nvPr/>
        </p:nvSpPr>
        <p:spPr bwMode="auto">
          <a:xfrm>
            <a:off x="6602413" y="1671638"/>
            <a:ext cx="1676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Sample Holder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7391400" y="2438400"/>
            <a:ext cx="2286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4" name="TextBox 41"/>
          <p:cNvSpPr txBox="1">
            <a:spLocks noChangeArrowheads="1"/>
          </p:cNvSpPr>
          <p:nvPr/>
        </p:nvSpPr>
        <p:spPr bwMode="auto">
          <a:xfrm>
            <a:off x="7620000" y="2286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Photodiode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8610600" y="2851150"/>
            <a:ext cx="0" cy="328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6" name="TextBox 44"/>
          <p:cNvSpPr txBox="1">
            <a:spLocks noChangeArrowheads="1"/>
          </p:cNvSpPr>
          <p:nvPr/>
        </p:nvSpPr>
        <p:spPr bwMode="auto">
          <a:xfrm>
            <a:off x="6650038" y="5410200"/>
            <a:ext cx="790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Ref</a:t>
            </a:r>
          </a:p>
        </p:txBody>
      </p:sp>
      <p:sp>
        <p:nvSpPr>
          <p:cNvPr id="16417" name="TextBox 46"/>
          <p:cNvSpPr txBox="1">
            <a:spLocks noChangeArrowheads="1"/>
          </p:cNvSpPr>
          <p:nvPr/>
        </p:nvSpPr>
        <p:spPr bwMode="auto">
          <a:xfrm>
            <a:off x="7948613" y="5410200"/>
            <a:ext cx="1116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Signal</a:t>
            </a:r>
          </a:p>
        </p:txBody>
      </p:sp>
      <p:sp>
        <p:nvSpPr>
          <p:cNvPr id="16418" name="TextBox 47"/>
          <p:cNvSpPr txBox="1">
            <a:spLocks noChangeArrowheads="1"/>
          </p:cNvSpPr>
          <p:nvPr/>
        </p:nvSpPr>
        <p:spPr bwMode="auto">
          <a:xfrm>
            <a:off x="6591300" y="59436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Lock-in Amplifier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38163" y="5257800"/>
            <a:ext cx="4510087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20" name="TextBox 49"/>
          <p:cNvSpPr txBox="1">
            <a:spLocks noChangeArrowheads="1"/>
          </p:cNvSpPr>
          <p:nvPr/>
        </p:nvSpPr>
        <p:spPr bwMode="auto">
          <a:xfrm>
            <a:off x="914400" y="5334000"/>
            <a:ext cx="403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Computer steps through wavelength of spectrometer and records data from lock-in</a:t>
            </a:r>
          </a:p>
        </p:txBody>
      </p:sp>
      <p:sp>
        <p:nvSpPr>
          <p:cNvPr id="51" name="Freeform 50"/>
          <p:cNvSpPr/>
          <p:nvPr/>
        </p:nvSpPr>
        <p:spPr>
          <a:xfrm>
            <a:off x="922338" y="4776788"/>
            <a:ext cx="744537" cy="444500"/>
          </a:xfrm>
          <a:custGeom>
            <a:avLst/>
            <a:gdLst>
              <a:gd name="connsiteX0" fmla="*/ 0 w 743484"/>
              <a:gd name="connsiteY0" fmla="*/ 444381 h 444381"/>
              <a:gd name="connsiteX1" fmla="*/ 8546 w 743484"/>
              <a:gd name="connsiteY1" fmla="*/ 239282 h 444381"/>
              <a:gd name="connsiteX2" fmla="*/ 25637 w 743484"/>
              <a:gd name="connsiteY2" fmla="*/ 213645 h 444381"/>
              <a:gd name="connsiteX3" fmla="*/ 76912 w 743484"/>
              <a:gd name="connsiteY3" fmla="*/ 188008 h 444381"/>
              <a:gd name="connsiteX4" fmla="*/ 119641 w 743484"/>
              <a:gd name="connsiteY4" fmla="*/ 179462 h 444381"/>
              <a:gd name="connsiteX5" fmla="*/ 170916 w 743484"/>
              <a:gd name="connsiteY5" fmla="*/ 162370 h 444381"/>
              <a:gd name="connsiteX6" fmla="*/ 512747 w 743484"/>
              <a:gd name="connsiteY6" fmla="*/ 153824 h 444381"/>
              <a:gd name="connsiteX7" fmla="*/ 572568 w 743484"/>
              <a:gd name="connsiteY7" fmla="*/ 145279 h 444381"/>
              <a:gd name="connsiteX8" fmla="*/ 658026 w 743484"/>
              <a:gd name="connsiteY8" fmla="*/ 94004 h 444381"/>
              <a:gd name="connsiteX9" fmla="*/ 692209 w 743484"/>
              <a:gd name="connsiteY9" fmla="*/ 68366 h 444381"/>
              <a:gd name="connsiteX10" fmla="*/ 726392 w 743484"/>
              <a:gd name="connsiteY10" fmla="*/ 17092 h 444381"/>
              <a:gd name="connsiteX11" fmla="*/ 743484 w 743484"/>
              <a:gd name="connsiteY11" fmla="*/ 0 h 4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3484" h="444381">
                <a:moveTo>
                  <a:pt x="0" y="444381"/>
                </a:moveTo>
                <a:cubicBezTo>
                  <a:pt x="2849" y="376015"/>
                  <a:pt x="990" y="307289"/>
                  <a:pt x="8546" y="239282"/>
                </a:cubicBezTo>
                <a:cubicBezTo>
                  <a:pt x="9680" y="229074"/>
                  <a:pt x="18375" y="220907"/>
                  <a:pt x="25637" y="213645"/>
                </a:cubicBezTo>
                <a:cubicBezTo>
                  <a:pt x="39563" y="199719"/>
                  <a:pt x="58376" y="192642"/>
                  <a:pt x="76912" y="188008"/>
                </a:cubicBezTo>
                <a:cubicBezTo>
                  <a:pt x="91003" y="184485"/>
                  <a:pt x="105628" y="183284"/>
                  <a:pt x="119641" y="179462"/>
                </a:cubicBezTo>
                <a:cubicBezTo>
                  <a:pt x="137022" y="174722"/>
                  <a:pt x="152905" y="162820"/>
                  <a:pt x="170916" y="162370"/>
                </a:cubicBezTo>
                <a:lnTo>
                  <a:pt x="512747" y="153824"/>
                </a:lnTo>
                <a:cubicBezTo>
                  <a:pt x="532687" y="150976"/>
                  <a:pt x="553135" y="150579"/>
                  <a:pt x="572568" y="145279"/>
                </a:cubicBezTo>
                <a:cubicBezTo>
                  <a:pt x="593395" y="139599"/>
                  <a:pt x="647313" y="102039"/>
                  <a:pt x="658026" y="94004"/>
                </a:cubicBezTo>
                <a:cubicBezTo>
                  <a:pt x="669420" y="85458"/>
                  <a:pt x="682746" y="79011"/>
                  <a:pt x="692209" y="68366"/>
                </a:cubicBezTo>
                <a:cubicBezTo>
                  <a:pt x="705856" y="53013"/>
                  <a:pt x="711867" y="31617"/>
                  <a:pt x="726392" y="17092"/>
                </a:cubicBezTo>
                <a:lnTo>
                  <a:pt x="74348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057775" y="6042025"/>
            <a:ext cx="1377950" cy="119063"/>
          </a:xfrm>
          <a:custGeom>
            <a:avLst/>
            <a:gdLst>
              <a:gd name="connsiteX0" fmla="*/ 1376926 w 1376926"/>
              <a:gd name="connsiteY0" fmla="*/ 119641 h 119641"/>
              <a:gd name="connsiteX1" fmla="*/ 710354 w 1376926"/>
              <a:gd name="connsiteY1" fmla="*/ 102549 h 119641"/>
              <a:gd name="connsiteX2" fmla="*/ 633442 w 1376926"/>
              <a:gd name="connsiteY2" fmla="*/ 85458 h 119641"/>
              <a:gd name="connsiteX3" fmla="*/ 513801 w 1376926"/>
              <a:gd name="connsiteY3" fmla="*/ 76912 h 119641"/>
              <a:gd name="connsiteX4" fmla="*/ 479618 w 1376926"/>
              <a:gd name="connsiteY4" fmla="*/ 68366 h 119641"/>
              <a:gd name="connsiteX5" fmla="*/ 265973 w 1376926"/>
              <a:gd name="connsiteY5" fmla="*/ 51274 h 119641"/>
              <a:gd name="connsiteX6" fmla="*/ 197607 w 1376926"/>
              <a:gd name="connsiteY6" fmla="*/ 34183 h 119641"/>
              <a:gd name="connsiteX7" fmla="*/ 163423 w 1376926"/>
              <a:gd name="connsiteY7" fmla="*/ 25637 h 119641"/>
              <a:gd name="connsiteX8" fmla="*/ 120694 w 1376926"/>
              <a:gd name="connsiteY8" fmla="*/ 17091 h 119641"/>
              <a:gd name="connsiteX9" fmla="*/ 69420 w 1376926"/>
              <a:gd name="connsiteY9" fmla="*/ 0 h 119641"/>
              <a:gd name="connsiteX10" fmla="*/ 1053 w 1376926"/>
              <a:gd name="connsiteY10" fmla="*/ 17091 h 119641"/>
              <a:gd name="connsiteX11" fmla="*/ 1053 w 1376926"/>
              <a:gd name="connsiteY11" fmla="*/ 25637 h 11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6926" h="119641">
                <a:moveTo>
                  <a:pt x="1376926" y="119641"/>
                </a:moveTo>
                <a:lnTo>
                  <a:pt x="710354" y="102549"/>
                </a:lnTo>
                <a:cubicBezTo>
                  <a:pt x="644013" y="98647"/>
                  <a:pt x="691496" y="91908"/>
                  <a:pt x="633442" y="85458"/>
                </a:cubicBezTo>
                <a:cubicBezTo>
                  <a:pt x="593705" y="81043"/>
                  <a:pt x="553681" y="79761"/>
                  <a:pt x="513801" y="76912"/>
                </a:cubicBezTo>
                <a:cubicBezTo>
                  <a:pt x="502407" y="74063"/>
                  <a:pt x="491203" y="70297"/>
                  <a:pt x="479618" y="68366"/>
                </a:cubicBezTo>
                <a:cubicBezTo>
                  <a:pt x="408129" y="56451"/>
                  <a:pt x="339101" y="55576"/>
                  <a:pt x="265973" y="51274"/>
                </a:cubicBezTo>
                <a:cubicBezTo>
                  <a:pt x="220160" y="36004"/>
                  <a:pt x="259483" y="47933"/>
                  <a:pt x="197607" y="34183"/>
                </a:cubicBezTo>
                <a:cubicBezTo>
                  <a:pt x="186141" y="31635"/>
                  <a:pt x="174889" y="28185"/>
                  <a:pt x="163423" y="25637"/>
                </a:cubicBezTo>
                <a:cubicBezTo>
                  <a:pt x="149244" y="22486"/>
                  <a:pt x="134707" y="20913"/>
                  <a:pt x="120694" y="17091"/>
                </a:cubicBezTo>
                <a:cubicBezTo>
                  <a:pt x="103313" y="12351"/>
                  <a:pt x="69420" y="0"/>
                  <a:pt x="69420" y="0"/>
                </a:cubicBezTo>
                <a:cubicBezTo>
                  <a:pt x="63254" y="1233"/>
                  <a:pt x="12316" y="9582"/>
                  <a:pt x="1053" y="17091"/>
                </a:cubicBezTo>
                <a:cubicBezTo>
                  <a:pt x="-1317" y="18671"/>
                  <a:pt x="1053" y="22788"/>
                  <a:pt x="1053" y="256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630363" y="3108325"/>
            <a:ext cx="46037" cy="779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667000" y="3108325"/>
            <a:ext cx="46038" cy="779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1285875" y="3181350"/>
            <a:ext cx="296863" cy="1714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344613" y="3497263"/>
            <a:ext cx="228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309688" y="3613150"/>
            <a:ext cx="263525" cy="1031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29000" y="3179763"/>
            <a:ext cx="1216025" cy="5826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429000" y="3422650"/>
            <a:ext cx="1216025" cy="4651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905375" y="3422650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905375" y="3765550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538788" y="3562350"/>
            <a:ext cx="1395412" cy="2000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538788" y="3471863"/>
            <a:ext cx="1395412" cy="1920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6554788" y="4059238"/>
            <a:ext cx="350837" cy="1358900"/>
          </a:xfrm>
          <a:custGeom>
            <a:avLst/>
            <a:gdLst>
              <a:gd name="connsiteX0" fmla="*/ 0 w 350378"/>
              <a:gd name="connsiteY0" fmla="*/ 0 h 1358782"/>
              <a:gd name="connsiteX1" fmla="*/ 34183 w 350378"/>
              <a:gd name="connsiteY1" fmla="*/ 94004 h 1358782"/>
              <a:gd name="connsiteX2" fmla="*/ 68367 w 350378"/>
              <a:gd name="connsiteY2" fmla="*/ 145279 h 1358782"/>
              <a:gd name="connsiteX3" fmla="*/ 153825 w 350378"/>
              <a:gd name="connsiteY3" fmla="*/ 247828 h 1358782"/>
              <a:gd name="connsiteX4" fmla="*/ 179462 w 350378"/>
              <a:gd name="connsiteY4" fmla="*/ 264920 h 1358782"/>
              <a:gd name="connsiteX5" fmla="*/ 230737 w 350378"/>
              <a:gd name="connsiteY5" fmla="*/ 307649 h 1358782"/>
              <a:gd name="connsiteX6" fmla="*/ 247828 w 350378"/>
              <a:gd name="connsiteY6" fmla="*/ 341832 h 1358782"/>
              <a:gd name="connsiteX7" fmla="*/ 256374 w 350378"/>
              <a:gd name="connsiteY7" fmla="*/ 367469 h 1358782"/>
              <a:gd name="connsiteX8" fmla="*/ 282012 w 350378"/>
              <a:gd name="connsiteY8" fmla="*/ 393107 h 1358782"/>
              <a:gd name="connsiteX9" fmla="*/ 307649 w 350378"/>
              <a:gd name="connsiteY9" fmla="*/ 452927 h 1358782"/>
              <a:gd name="connsiteX10" fmla="*/ 324740 w 350378"/>
              <a:gd name="connsiteY10" fmla="*/ 504202 h 1358782"/>
              <a:gd name="connsiteX11" fmla="*/ 333286 w 350378"/>
              <a:gd name="connsiteY11" fmla="*/ 529840 h 1358782"/>
              <a:gd name="connsiteX12" fmla="*/ 333286 w 350378"/>
              <a:gd name="connsiteY12" fmla="*/ 1187866 h 1358782"/>
              <a:gd name="connsiteX13" fmla="*/ 350378 w 350378"/>
              <a:gd name="connsiteY13" fmla="*/ 1290415 h 1358782"/>
              <a:gd name="connsiteX14" fmla="*/ 350378 w 350378"/>
              <a:gd name="connsiteY14" fmla="*/ 1358782 h 135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378" h="1358782">
                <a:moveTo>
                  <a:pt x="0" y="0"/>
                </a:moveTo>
                <a:cubicBezTo>
                  <a:pt x="17673" y="123712"/>
                  <a:pt x="-8569" y="8499"/>
                  <a:pt x="34183" y="94004"/>
                </a:cubicBezTo>
                <a:cubicBezTo>
                  <a:pt x="61775" y="149188"/>
                  <a:pt x="18479" y="112021"/>
                  <a:pt x="68367" y="145279"/>
                </a:cubicBezTo>
                <a:cubicBezTo>
                  <a:pt x="94463" y="188773"/>
                  <a:pt x="106111" y="216018"/>
                  <a:pt x="153825" y="247828"/>
                </a:cubicBezTo>
                <a:cubicBezTo>
                  <a:pt x="162371" y="253525"/>
                  <a:pt x="172200" y="257657"/>
                  <a:pt x="179462" y="264920"/>
                </a:cubicBezTo>
                <a:cubicBezTo>
                  <a:pt x="226024" y="311483"/>
                  <a:pt x="181771" y="291327"/>
                  <a:pt x="230737" y="307649"/>
                </a:cubicBezTo>
                <a:cubicBezTo>
                  <a:pt x="236434" y="319043"/>
                  <a:pt x="242810" y="330123"/>
                  <a:pt x="247828" y="341832"/>
                </a:cubicBezTo>
                <a:cubicBezTo>
                  <a:pt x="251376" y="350112"/>
                  <a:pt x="251377" y="359974"/>
                  <a:pt x="256374" y="367469"/>
                </a:cubicBezTo>
                <a:cubicBezTo>
                  <a:pt x="263078" y="377525"/>
                  <a:pt x="273466" y="384561"/>
                  <a:pt x="282012" y="393107"/>
                </a:cubicBezTo>
                <a:cubicBezTo>
                  <a:pt x="304616" y="483531"/>
                  <a:pt x="273926" y="377049"/>
                  <a:pt x="307649" y="452927"/>
                </a:cubicBezTo>
                <a:cubicBezTo>
                  <a:pt x="314966" y="469390"/>
                  <a:pt x="319043" y="487110"/>
                  <a:pt x="324740" y="504202"/>
                </a:cubicBezTo>
                <a:lnTo>
                  <a:pt x="333286" y="529840"/>
                </a:lnTo>
                <a:cubicBezTo>
                  <a:pt x="371844" y="799735"/>
                  <a:pt x="324217" y="444203"/>
                  <a:pt x="333286" y="1187866"/>
                </a:cubicBezTo>
                <a:cubicBezTo>
                  <a:pt x="333709" y="1222518"/>
                  <a:pt x="350378" y="1255760"/>
                  <a:pt x="350378" y="1290415"/>
                </a:cubicBezTo>
                <a:lnTo>
                  <a:pt x="350378" y="135878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>
            <a:off x="7212013" y="36957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212013" y="3567113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948613" y="3586163"/>
            <a:ext cx="3302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954963" y="3692525"/>
            <a:ext cx="3302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Typical raw data</a:t>
            </a:r>
          </a:p>
        </p:txBody>
      </p:sp>
      <p:pic>
        <p:nvPicPr>
          <p:cNvPr id="17410" name="Picture 4" descr="te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63627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transmis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90600"/>
            <a:ext cx="6837363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267200" y="20574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886200" y="1524000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Control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4343400" y="33528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733800" y="411480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With ferritin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/>
      <p:bldP spid="18440" grpId="0" animBg="1"/>
      <p:bldP spid="184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analysis</a:t>
            </a:r>
          </a:p>
        </p:txBody>
      </p:sp>
      <p:sp>
        <p:nvSpPr>
          <p:cNvPr id="276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73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4800600" y="1447800"/>
          <a:ext cx="2438400" cy="1109663"/>
        </p:xfrm>
        <a:graphic>
          <a:graphicData uri="http://schemas.openxmlformats.org/presentationml/2006/ole">
            <p:oleObj spid="_x0000_s27654" name="Equation" r:id="rId3" imgW="1066800" imgH="482600" progId="Equation.DSMT4">
              <p:embed/>
            </p:oleObj>
          </a:graphicData>
        </a:graphic>
      </p:graphicFrame>
      <p:sp>
        <p:nvSpPr>
          <p:cNvPr id="27674" name="Rectangle 11"/>
          <p:cNvSpPr>
            <a:spLocks noChangeArrowheads="1"/>
          </p:cNvSpPr>
          <p:nvPr/>
        </p:nvSpPr>
        <p:spPr bwMode="auto">
          <a:xfrm>
            <a:off x="0" y="2306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6019800" y="2971800"/>
            <a:ext cx="139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200400" algn="l"/>
                <a:tab pos="54864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direct gap</a:t>
            </a:r>
            <a:endParaRPr lang="en-US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5105400" y="3962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200400" algn="l"/>
                <a:tab pos="54864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indirect gap, phonon emitted</a:t>
            </a:r>
            <a:endParaRPr lang="en-US" sz="2400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5029200"/>
            <a:ext cx="7948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We arrive at the band gap by plotting </a:t>
            </a:r>
            <a:r>
              <a:rPr lang="el-GR" sz="2400"/>
              <a:t>α</a:t>
            </a:r>
            <a:r>
              <a:rPr lang="en-US" sz="2400" baseline="30000"/>
              <a:t>2 </a:t>
            </a:r>
            <a:r>
              <a:rPr lang="en-US" sz="2400"/>
              <a:t>and </a:t>
            </a:r>
            <a:r>
              <a:rPr lang="el-GR" sz="2400"/>
              <a:t>α</a:t>
            </a:r>
            <a:r>
              <a:rPr lang="en-US" sz="2400" baseline="30000"/>
              <a:t>1/2</a:t>
            </a:r>
            <a:r>
              <a:rPr lang="en-US" sz="2400"/>
              <a:t> versus </a:t>
            </a:r>
          </a:p>
          <a:p>
            <a:r>
              <a:rPr lang="en-US" sz="2400"/>
              <a:t>phonon energy then extrapolating a linear fit to the x-axis </a:t>
            </a:r>
            <a:endParaRPr lang="el-GR" sz="2400"/>
          </a:p>
        </p:txBody>
      </p:sp>
      <p:graphicFrame>
        <p:nvGraphicFramePr>
          <p:cNvPr id="27668" name="Object 20"/>
          <p:cNvGraphicFramePr>
            <a:graphicFrameLocks noChangeAspect="1"/>
          </p:cNvGraphicFramePr>
          <p:nvPr/>
        </p:nvGraphicFramePr>
        <p:xfrm>
          <a:off x="457200" y="2743200"/>
          <a:ext cx="3467100" cy="815975"/>
        </p:xfrm>
        <a:graphic>
          <a:graphicData uri="http://schemas.openxmlformats.org/presentationml/2006/ole">
            <p:oleObj spid="_x0000_s27668" name="Equation" r:id="rId4" imgW="1295280" imgH="304560" progId="Equation.DSMT4">
              <p:embed/>
            </p:oleObj>
          </a:graphicData>
        </a:graphic>
      </p:graphicFrame>
      <p:sp>
        <p:nvSpPr>
          <p:cNvPr id="27678" name="Text Box 21"/>
          <p:cNvSpPr txBox="1">
            <a:spLocks noChangeArrowheads="1"/>
          </p:cNvSpPr>
          <p:nvPr/>
        </p:nvSpPr>
        <p:spPr bwMode="auto">
          <a:xfrm>
            <a:off x="914400" y="17526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Absorption coefficient </a:t>
            </a:r>
            <a:r>
              <a:rPr lang="el-GR" sz="2400">
                <a:cs typeface="Arial" charset="0"/>
              </a:rPr>
              <a:t>α</a:t>
            </a:r>
            <a:r>
              <a:rPr lang="en-US" sz="2400">
                <a:cs typeface="Arial" charset="0"/>
              </a:rPr>
              <a:t>:</a:t>
            </a:r>
            <a:r>
              <a:rPr lang="en-US" sz="2400"/>
              <a:t> </a:t>
            </a:r>
          </a:p>
        </p:txBody>
      </p:sp>
      <p:graphicFrame>
        <p:nvGraphicFramePr>
          <p:cNvPr id="27670" name="Object 22"/>
          <p:cNvGraphicFramePr>
            <a:graphicFrameLocks noChangeAspect="1"/>
          </p:cNvGraphicFramePr>
          <p:nvPr/>
        </p:nvGraphicFramePr>
        <p:xfrm>
          <a:off x="457200" y="3810000"/>
          <a:ext cx="4038600" cy="701675"/>
        </p:xfrm>
        <a:graphic>
          <a:graphicData uri="http://schemas.openxmlformats.org/presentationml/2006/ole">
            <p:oleObj spid="_x0000_s27670" name="Equation" r:id="rId5" imgW="1752480" imgH="304560" progId="Equation.DSMT4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76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Extrapolating band gaps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514600"/>
            <a:ext cx="39624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06513" y="1676400"/>
            <a:ext cx="2046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Indirect gap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418138" y="1676400"/>
            <a:ext cx="2659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Direct transition</a:t>
            </a:r>
          </a:p>
        </p:txBody>
      </p:sp>
      <p:pic>
        <p:nvPicPr>
          <p:cNvPr id="2" name="Picture 8" descr="indirectfit4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14600"/>
            <a:ext cx="381635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Possible band structure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24840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Line 5"/>
          <p:cNvSpPr>
            <a:spLocks noChangeShapeType="1"/>
          </p:cNvSpPr>
          <p:nvPr/>
        </p:nvSpPr>
        <p:spPr bwMode="auto">
          <a:xfrm flipV="1">
            <a:off x="4648200" y="3276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Different core sizes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281463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600"/>
              <a:t>Smaller particle </a:t>
            </a:r>
          </a:p>
          <a:p>
            <a:r>
              <a:rPr lang="en-US" sz="2600">
                <a:cs typeface="Arial" charset="0"/>
              </a:rPr>
              <a:t>  → larger gap</a:t>
            </a:r>
          </a:p>
          <a:p>
            <a:endParaRPr lang="en-US" sz="2600">
              <a:cs typeface="Arial" charset="0"/>
            </a:endParaRPr>
          </a:p>
          <a:p>
            <a:pPr>
              <a:buFontTx/>
              <a:buChar char="•"/>
            </a:pPr>
            <a:r>
              <a:rPr lang="en-US" sz="2600"/>
              <a:t>Core crystallizes </a:t>
            </a:r>
          </a:p>
          <a:p>
            <a:r>
              <a:rPr lang="en-US" sz="2600"/>
              <a:t> with time</a:t>
            </a:r>
          </a:p>
        </p:txBody>
      </p:sp>
      <p:pic>
        <p:nvPicPr>
          <p:cNvPr id="30723" name="Picture 6" descr="indirectpl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143000"/>
            <a:ext cx="5761038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AutoShape 7"/>
          <p:cNvSpPr>
            <a:spLocks noChangeArrowheads="1"/>
          </p:cNvSpPr>
          <p:nvPr/>
        </p:nvSpPr>
        <p:spPr bwMode="auto">
          <a:xfrm>
            <a:off x="4724400" y="4648200"/>
            <a:ext cx="152400" cy="4572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31F816"/>
          </a:solidFill>
          <a:ln w="9525">
            <a:solidFill>
              <a:srgbClr val="31F8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4876800" y="4800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1F816"/>
                </a:solidFill>
              </a:rPr>
              <a:t>1500 Fe atoms</a:t>
            </a:r>
          </a:p>
        </p:txBody>
      </p:sp>
      <p:sp>
        <p:nvSpPr>
          <p:cNvPr id="30726" name="AutoShape 9"/>
          <p:cNvSpPr>
            <a:spLocks noChangeArrowheads="1"/>
          </p:cNvSpPr>
          <p:nvPr/>
        </p:nvSpPr>
        <p:spPr bwMode="auto">
          <a:xfrm rot="7980983">
            <a:off x="5010150" y="3829050"/>
            <a:ext cx="190500" cy="457200"/>
          </a:xfrm>
          <a:prstGeom prst="downArrow">
            <a:avLst>
              <a:gd name="adj1" fmla="val 50000"/>
              <a:gd name="adj2" fmla="val 60000"/>
            </a:avLst>
          </a:prstGeom>
          <a:solidFill>
            <a:srgbClr val="FC1010"/>
          </a:solidFill>
          <a:ln w="9525">
            <a:solidFill>
              <a:srgbClr val="FC101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5257800" y="4191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C1010"/>
                </a:solidFill>
              </a:rPr>
              <a:t>1000 Fe atoms</a:t>
            </a:r>
          </a:p>
        </p:txBody>
      </p:sp>
      <p:sp>
        <p:nvSpPr>
          <p:cNvPr id="30728" name="AutoShape 11"/>
          <p:cNvSpPr>
            <a:spLocks noChangeArrowheads="1"/>
          </p:cNvSpPr>
          <p:nvPr/>
        </p:nvSpPr>
        <p:spPr bwMode="auto">
          <a:xfrm>
            <a:off x="4724400" y="2438400"/>
            <a:ext cx="152400" cy="533400"/>
          </a:xfrm>
          <a:prstGeom prst="up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4648200" y="3048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500 Fe atoms</a:t>
            </a:r>
          </a:p>
        </p:txBody>
      </p:sp>
      <p:pic>
        <p:nvPicPr>
          <p:cNvPr id="30730" name="Picture 15" descr="http://hyperphysics.phy-astr.gsu.edu/hbase/quantum/imgqua/pbox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81400"/>
            <a:ext cx="15621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Text Box 17"/>
          <p:cNvSpPr txBox="1">
            <a:spLocks noChangeArrowheads="1"/>
          </p:cNvSpPr>
          <p:nvPr/>
        </p:nvSpPr>
        <p:spPr bwMode="auto">
          <a:xfrm>
            <a:off x="152400" y="6248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Image courtesy</a:t>
            </a:r>
          </a:p>
          <a:p>
            <a:r>
              <a:rPr lang="en-US" sz="1200"/>
              <a:t>http://hyperphysics.phy-astr.gsu.edu/hbase/quantum/imgqua/pbox1.gif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uiExpand="1" build="allAtOnce"/>
      <p:bldP spid="307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252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Equation</vt:lpstr>
      <vt:lpstr>Properties of protein-based ferrihydrite nanoparticles </vt:lpstr>
      <vt:lpstr>Motivation</vt:lpstr>
      <vt:lpstr>Direct and indirect band gaps</vt:lpstr>
      <vt:lpstr>Experimental setup</vt:lpstr>
      <vt:lpstr>Typical raw data</vt:lpstr>
      <vt:lpstr>Data analysis</vt:lpstr>
      <vt:lpstr>Extrapolating band gaps</vt:lpstr>
      <vt:lpstr>Possible band structure</vt:lpstr>
      <vt:lpstr>Different core sizes</vt:lpstr>
      <vt:lpstr>Different core sizes – direct transition</vt:lpstr>
      <vt:lpstr>Summary</vt:lpstr>
    </vt:vector>
  </TitlesOfParts>
  <Company>Brigham Young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 Gap Measurements of Iron Core Ferritin through Absorption Spectroscopy</dc:title>
  <dc:creator>Erickson, Stephen</dc:creator>
  <cp:lastModifiedBy>sderic90</cp:lastModifiedBy>
  <cp:revision>64</cp:revision>
  <dcterms:created xsi:type="dcterms:W3CDTF">2013-08-07T17:35:06Z</dcterms:created>
  <dcterms:modified xsi:type="dcterms:W3CDTF">2013-10-17T02:47:10Z</dcterms:modified>
</cp:coreProperties>
</file>