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72" r:id="rId5"/>
    <p:sldId id="271" r:id="rId6"/>
    <p:sldId id="276" r:id="rId7"/>
    <p:sldId id="261" r:id="rId8"/>
    <p:sldId id="273" r:id="rId9"/>
    <p:sldId id="274" r:id="rId10"/>
    <p:sldId id="275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aramond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F50505"/>
    <a:srgbClr val="0FF703"/>
    <a:srgbClr val="777777"/>
    <a:srgbClr val="2E04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DABB45B-86B6-4756-8BFE-C2625E9A0910}" type="datetimeFigureOut">
              <a:rPr lang="en-US"/>
              <a:pPr>
                <a:defRPr/>
              </a:pPr>
              <a:t>10/16/10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F7A32A1-08EC-4CBD-8D68-1F45CCBFE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alibri" pitchFamily="84" charset="0"/>
              </a:rPr>
              <a:t>Add other names, plan to do not have done, also use tcspc, haeyeon and matt asplund, add BYU, introduce myself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84" charset="0"/>
              </a:rPr>
              <a:t>Add slide with summary of results. Make curves thicker, get rid of reconvolution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pitchFamily="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pitchFamily="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alibri" pitchFamily="84" charset="0"/>
              </a:rPr>
              <a:t>Spell out tcspc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alibri" pitchFamily="84" charset="0"/>
              </a:rPr>
              <a:t>Ground state equivalent, maybe add a slide after with a PL scan</a:t>
            </a:r>
          </a:p>
          <a:p>
            <a:pPr eaLnBrk="1" hangingPunct="1"/>
            <a:endParaRPr lang="en-US" smtClean="0">
              <a:latin typeface="Calibri" pitchFamily="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84" charset="0"/>
              </a:rPr>
              <a:t>Thin out wetting layer, add scale,</a:t>
            </a:r>
          </a:p>
          <a:p>
            <a:endParaRPr lang="en-US" smtClean="0">
              <a:latin typeface="Calibri" pitchFamily="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alibri" pitchFamily="84" charset="0"/>
              </a:rPr>
              <a:t>Compare to infinite square well</a:t>
            </a:r>
          </a:p>
          <a:p>
            <a:pPr eaLnBrk="1" hangingPunct="1"/>
            <a:endParaRPr lang="en-US" smtClean="0">
              <a:latin typeface="Calibri" pitchFamily="8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0DEA-9E95-4301-A6D4-39D3C08FF477}" type="slidenum">
              <a:rPr lang="en-US" smtClean="0">
                <a:latin typeface="Garamond" pitchFamily="84" charset="0"/>
                <a:ea typeface="ＭＳ Ｐゴシック" pitchFamily="84" charset="-128"/>
                <a:cs typeface="ＭＳ Ｐゴシック" pitchFamily="84" charset="-128"/>
              </a:rPr>
              <a:pPr/>
              <a:t>5</a:t>
            </a:fld>
            <a:endParaRPr lang="en-US" smtClean="0">
              <a:latin typeface="Garamond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pitchFamily="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84" charset="0"/>
              </a:rPr>
              <a:t>Bigger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alibri" pitchFamily="84" charset="0"/>
              </a:rPr>
              <a:t>Image of haeyons qd chains, islifetime different from chains to dots, CdSe dots,This is not our data, don’t mention streak camera</a:t>
            </a:r>
          </a:p>
          <a:p>
            <a:pPr eaLnBrk="1" hangingPunct="1"/>
            <a:endParaRPr lang="en-US" smtClean="0">
              <a:latin typeface="Calibri" pitchFamily="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84" charset="0"/>
              </a:rPr>
              <a:t>Present the convolution as a problem and our solution.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141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4594-6EC3-4DEE-9E55-FBD2FBA83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55D5-39FD-4472-8EFD-FE28FBA8B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28E4-B1FC-40AE-9713-7D770E887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C36B-E991-4845-8A40-9417084EE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F1DD-E34D-46F6-BD2F-AB6EA23F7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1B887-38D0-4423-A4FA-603EA159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FAAC-824F-4335-B0C2-613CE2C8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FED1-4C55-493D-A28E-9D55C185E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2B66-0607-4BDD-BD85-115A7C121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E06C-0F13-4484-BCE3-9FAB9D011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560D-C8B5-4CBF-85BE-B358171F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9376-525B-4BBC-9BE7-79B3215DA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4FBD8-172C-4F29-AE2F-735162EB7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46E641B-79D5-4899-B669-1FF2DEFB1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0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2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0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0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403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140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  <p:sldLayoutId id="2147483771" r:id="rId12"/>
    <p:sldLayoutId id="21474837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4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84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84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8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6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5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a typeface="+mj-ea"/>
                <a:cs typeface="+mj-cs"/>
              </a:rPr>
              <a:t>Time-Correlated Single Photon </a:t>
            </a:r>
            <a:r>
              <a:rPr lang="en-US" sz="4000" dirty="0" smtClean="0">
                <a:ea typeface="+mj-ea"/>
                <a:cs typeface="+mj-cs"/>
              </a:rPr>
              <a:t>Counting (TCSPC)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16386" name="Picture 4" descr="DSCN26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733800"/>
            <a:ext cx="3962400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  <a:cs typeface="+mn-cs"/>
              </a:rPr>
              <a:t>Scott Thalman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  <a:cs typeface="+mn-cs"/>
              </a:rPr>
              <a:t>Brigham Young University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  <a:cs typeface="+mn-cs"/>
              </a:rPr>
              <a:t>Advisor: Dr. John Colton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  <a:cs typeface="+mn-cs"/>
              </a:rPr>
              <a:t>Dr Haeyeon Yang USU Physics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  <a:cs typeface="+mn-cs"/>
              </a:rPr>
              <a:t>Help from Mitch Jones, Steve Brown, Dallas Smith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z="4000" smtClean="0">
                <a:effectLst/>
              </a:rPr>
              <a:t>InGaAs QD Results:</a:t>
            </a:r>
            <a:br>
              <a:rPr lang="en-US" sz="4000" smtClean="0">
                <a:effectLst/>
              </a:rPr>
            </a:br>
            <a:r>
              <a:rPr lang="en-US" sz="4000" smtClean="0">
                <a:effectLst/>
              </a:rPr>
              <a:t>Convolution</a:t>
            </a:r>
          </a:p>
        </p:txBody>
      </p:sp>
      <p:sp>
        <p:nvSpPr>
          <p:cNvPr id="49172" name="Rectangle 9"/>
          <p:cNvSpPr>
            <a:spLocks noChangeArrowheads="1"/>
          </p:cNvSpPr>
          <p:nvPr/>
        </p:nvSpPr>
        <p:spPr bwMode="auto">
          <a:xfrm>
            <a:off x="-15240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sz="1800">
              <a:ea typeface="MS PGothic" charset="0"/>
              <a:cs typeface="MS PGothic" charset="0"/>
            </a:endParaRPr>
          </a:p>
        </p:txBody>
      </p:sp>
      <p:graphicFrame>
        <p:nvGraphicFramePr>
          <p:cNvPr id="49157" name="Object 1029"/>
          <p:cNvGraphicFramePr>
            <a:graphicFrameLocks noChangeAspect="1"/>
          </p:cNvGraphicFramePr>
          <p:nvPr/>
        </p:nvGraphicFramePr>
        <p:xfrm>
          <a:off x="533400" y="1905000"/>
          <a:ext cx="3429000" cy="754063"/>
        </p:xfrm>
        <a:graphic>
          <a:graphicData uri="http://schemas.openxmlformats.org/presentationml/2006/ole">
            <p:oleObj spid="_x0000_s49157" r:id="rId4" imgW="2120900" imgH="469900" progId="">
              <p:embed/>
            </p:oleObj>
          </a:graphicData>
        </a:graphic>
      </p:graphicFrame>
      <p:sp>
        <p:nvSpPr>
          <p:cNvPr id="49173" name="TextBox 6"/>
          <p:cNvSpPr txBox="1">
            <a:spLocks noChangeArrowheads="1"/>
          </p:cNvSpPr>
          <p:nvPr/>
        </p:nvSpPr>
        <p:spPr bwMode="auto">
          <a:xfrm>
            <a:off x="990600" y="1524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MS PGothic" charset="0"/>
                <a:cs typeface="MS PGothic" charset="0"/>
              </a:rPr>
              <a:t>Definition of Convolution</a:t>
            </a: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sz="1800">
              <a:ea typeface="MS PGothic" charset="0"/>
              <a:cs typeface="MS PGothic" charset="0"/>
            </a:endParaRPr>
          </a:p>
        </p:txBody>
      </p:sp>
      <p:graphicFrame>
        <p:nvGraphicFramePr>
          <p:cNvPr id="49160" name="Object 1032"/>
          <p:cNvGraphicFramePr>
            <a:graphicFrameLocks noChangeAspect="1"/>
          </p:cNvGraphicFramePr>
          <p:nvPr/>
        </p:nvGraphicFramePr>
        <p:xfrm>
          <a:off x="4343400" y="2057400"/>
          <a:ext cx="4648200" cy="460375"/>
        </p:xfrm>
        <a:graphic>
          <a:graphicData uri="http://schemas.openxmlformats.org/presentationml/2006/ole">
            <p:oleObj spid="_x0000_s49160" r:id="rId5" imgW="2311400" imgH="228600" progId="">
              <p:embed/>
            </p:oleObj>
          </a:graphicData>
        </a:graphic>
      </p:graphicFrame>
      <p:sp>
        <p:nvSpPr>
          <p:cNvPr id="49175" name="TextBox 6"/>
          <p:cNvSpPr txBox="1">
            <a:spLocks noChangeArrowheads="1"/>
          </p:cNvSpPr>
          <p:nvPr/>
        </p:nvSpPr>
        <p:spPr bwMode="auto">
          <a:xfrm>
            <a:off x="5486400" y="1600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MS PGothic" charset="0"/>
                <a:cs typeface="MS PGothic" charset="0"/>
              </a:rPr>
              <a:t>Convolution Theorem</a:t>
            </a:r>
          </a:p>
        </p:txBody>
      </p:sp>
      <p:graphicFrame>
        <p:nvGraphicFramePr>
          <p:cNvPr id="49168" name="Object 1040"/>
          <p:cNvGraphicFramePr>
            <a:graphicFrameLocks noChangeAspect="1"/>
          </p:cNvGraphicFramePr>
          <p:nvPr/>
        </p:nvGraphicFramePr>
        <p:xfrm>
          <a:off x="4800600" y="2743200"/>
          <a:ext cx="4114800" cy="3760788"/>
        </p:xfrm>
        <a:graphic>
          <a:graphicData uri="http://schemas.openxmlformats.org/presentationml/2006/ole">
            <p:oleObj spid="_x0000_s49168" name="Graph" r:id="rId6" imgW="3306240" imgH="3022560" progId="">
              <p:embed/>
            </p:oleObj>
          </a:graphicData>
        </a:graphic>
      </p:graphicFrame>
      <p:graphicFrame>
        <p:nvGraphicFramePr>
          <p:cNvPr id="49169" name="Object 1041"/>
          <p:cNvGraphicFramePr>
            <a:graphicFrameLocks noChangeAspect="1"/>
          </p:cNvGraphicFramePr>
          <p:nvPr/>
        </p:nvGraphicFramePr>
        <p:xfrm>
          <a:off x="228600" y="2743200"/>
          <a:ext cx="4267200" cy="3781425"/>
        </p:xfrm>
        <a:graphic>
          <a:graphicData uri="http://schemas.openxmlformats.org/presentationml/2006/ole">
            <p:oleObj spid="_x0000_s49169" name="Graph" r:id="rId7" imgW="3582720" imgH="3175200" progId="">
              <p:embed/>
            </p:oleObj>
          </a:graphicData>
        </a:graphic>
      </p:graphicFrame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7162800" y="4495800"/>
            <a:ext cx="762000" cy="228600"/>
          </a:xfrm>
          <a:prstGeom prst="rect">
            <a:avLst/>
          </a:prstGeom>
          <a:noFill/>
          <a:ln w="57150">
            <a:solidFill>
              <a:srgbClr val="F5050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Summary of Results</a:t>
            </a:r>
          </a:p>
        </p:txBody>
      </p:sp>
      <p:graphicFrame>
        <p:nvGraphicFramePr>
          <p:cNvPr id="52346" name="Group 12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096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Sample Number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Photoluminescent Lifetime (ns)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Unfocused Laser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Focused Laser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032607-A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032607-B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0.78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0.78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032907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Conclusion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Using TCSPC we were able to measure the photoluminescent lifetimes of self-assembled InGas QDs to help determine their quality.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Our samples had lifetimes of 0.6-1.0 ns.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Using deconvolution we were able to enhance our results.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Future studies will determine if quantum structures such as QD chains can be formed by this growth method.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55" name="Rectangle 1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Overview</a:t>
            </a:r>
          </a:p>
        </p:txBody>
      </p:sp>
      <p:sp>
        <p:nvSpPr>
          <p:cNvPr id="14235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  <a:cs typeface="+mn-cs"/>
              </a:rPr>
              <a:t>Time-correlated single photon counting (TCSPC) measures photoluminescence (PL) lifetimes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Pulsed laser illumination source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Single-photon detectors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Very fast timing module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  <a:cs typeface="+mn-cs"/>
              </a:rPr>
              <a:t>100 picosecond time resolution with deconvolution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  <a:cs typeface="+mn-cs"/>
              </a:rPr>
              <a:t>InGaAs Quantum Dots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  <a:cs typeface="+mn-cs"/>
              </a:rPr>
              <a:t>Optical properties are an indicator of sample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Photoluminescence</a:t>
            </a:r>
          </a:p>
        </p:txBody>
      </p:sp>
      <p:pic>
        <p:nvPicPr>
          <p:cNvPr id="152584" name="Picture 8" descr="MCj043980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1752691">
            <a:off x="1371600" y="3352800"/>
            <a:ext cx="1905000" cy="1905000"/>
          </a:xfrm>
        </p:spPr>
      </p:pic>
      <p:grpSp>
        <p:nvGrpSpPr>
          <p:cNvPr id="20483" name="Group 35"/>
          <p:cNvGrpSpPr>
            <a:grpSpLocks/>
          </p:cNvGrpSpPr>
          <p:nvPr/>
        </p:nvGrpSpPr>
        <p:grpSpPr bwMode="auto">
          <a:xfrm>
            <a:off x="2438400" y="1676400"/>
            <a:ext cx="4419600" cy="4038600"/>
            <a:chOff x="2784" y="1056"/>
            <a:chExt cx="2784" cy="2544"/>
          </a:xfrm>
        </p:grpSpPr>
        <p:sp>
          <p:nvSpPr>
            <p:cNvPr id="20514" name="Line 29"/>
            <p:cNvSpPr>
              <a:spLocks noChangeShapeType="1"/>
            </p:cNvSpPr>
            <p:nvPr/>
          </p:nvSpPr>
          <p:spPr bwMode="auto">
            <a:xfrm>
              <a:off x="2784" y="3600"/>
              <a:ext cx="27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0"/>
            <p:cNvSpPr>
              <a:spLocks noChangeShapeType="1"/>
            </p:cNvSpPr>
            <p:nvPr/>
          </p:nvSpPr>
          <p:spPr bwMode="auto">
            <a:xfrm>
              <a:off x="2784" y="2016"/>
              <a:ext cx="27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1"/>
            <p:cNvSpPr>
              <a:spLocks noChangeShapeType="1"/>
            </p:cNvSpPr>
            <p:nvPr/>
          </p:nvSpPr>
          <p:spPr bwMode="auto">
            <a:xfrm>
              <a:off x="2784" y="1728"/>
              <a:ext cx="27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2"/>
            <p:cNvSpPr>
              <a:spLocks noChangeShapeType="1"/>
            </p:cNvSpPr>
            <p:nvPr/>
          </p:nvSpPr>
          <p:spPr bwMode="auto">
            <a:xfrm>
              <a:off x="2784" y="1440"/>
              <a:ext cx="27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3"/>
            <p:cNvSpPr>
              <a:spLocks noChangeShapeType="1"/>
            </p:cNvSpPr>
            <p:nvPr/>
          </p:nvSpPr>
          <p:spPr bwMode="auto">
            <a:xfrm>
              <a:off x="2784" y="1248"/>
              <a:ext cx="27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4"/>
            <p:cNvSpPr>
              <a:spLocks noChangeShapeType="1"/>
            </p:cNvSpPr>
            <p:nvPr/>
          </p:nvSpPr>
          <p:spPr bwMode="auto">
            <a:xfrm>
              <a:off x="2784" y="1056"/>
              <a:ext cx="27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84" name="Group 42"/>
          <p:cNvGrpSpPr>
            <a:grpSpLocks/>
          </p:cNvGrpSpPr>
          <p:nvPr/>
        </p:nvGrpSpPr>
        <p:grpSpPr bwMode="auto">
          <a:xfrm>
            <a:off x="2895600" y="5383213"/>
            <a:ext cx="609600" cy="636587"/>
            <a:chOff x="3072" y="3391"/>
            <a:chExt cx="384" cy="401"/>
          </a:xfrm>
        </p:grpSpPr>
        <p:sp>
          <p:nvSpPr>
            <p:cNvPr id="20512" name="Oval 36"/>
            <p:cNvSpPr>
              <a:spLocks noChangeArrowheads="1"/>
            </p:cNvSpPr>
            <p:nvPr/>
          </p:nvSpPr>
          <p:spPr bwMode="auto">
            <a:xfrm>
              <a:off x="3072" y="340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/>
                <a:t>e</a:t>
              </a:r>
            </a:p>
          </p:txBody>
        </p:sp>
        <p:sp>
          <p:nvSpPr>
            <p:cNvPr id="20513" name="Text Box 38"/>
            <p:cNvSpPr txBox="1">
              <a:spLocks noChangeArrowheads="1"/>
            </p:cNvSpPr>
            <p:nvPr/>
          </p:nvSpPr>
          <p:spPr bwMode="auto">
            <a:xfrm>
              <a:off x="3254" y="3391"/>
              <a:ext cx="1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-</a:t>
              </a:r>
            </a:p>
          </p:txBody>
        </p:sp>
      </p:grpSp>
      <p:sp>
        <p:nvSpPr>
          <p:cNvPr id="152615" name="Line 39"/>
          <p:cNvSpPr>
            <a:spLocks noChangeShapeType="1"/>
          </p:cNvSpPr>
          <p:nvPr/>
        </p:nvSpPr>
        <p:spPr bwMode="auto">
          <a:xfrm flipV="1">
            <a:off x="3200400" y="2590800"/>
            <a:ext cx="609600" cy="2743200"/>
          </a:xfrm>
          <a:prstGeom prst="line">
            <a:avLst/>
          </a:prstGeom>
          <a:noFill/>
          <a:ln w="76200">
            <a:solidFill>
              <a:srgbClr val="0FF70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2638" name="Group 62"/>
          <p:cNvGrpSpPr>
            <a:grpSpLocks/>
          </p:cNvGrpSpPr>
          <p:nvPr/>
        </p:nvGrpSpPr>
        <p:grpSpPr bwMode="auto">
          <a:xfrm>
            <a:off x="3657600" y="1981200"/>
            <a:ext cx="609600" cy="609600"/>
            <a:chOff x="2304" y="1248"/>
            <a:chExt cx="384" cy="384"/>
          </a:xfrm>
        </p:grpSpPr>
        <p:sp>
          <p:nvSpPr>
            <p:cNvPr id="20510" name="Oval 40"/>
            <p:cNvSpPr>
              <a:spLocks noChangeArrowheads="1"/>
            </p:cNvSpPr>
            <p:nvPr/>
          </p:nvSpPr>
          <p:spPr bwMode="auto">
            <a:xfrm>
              <a:off x="2304" y="124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/>
                <a:t>e</a:t>
              </a:r>
            </a:p>
          </p:txBody>
        </p:sp>
        <p:sp>
          <p:nvSpPr>
            <p:cNvPr id="20511" name="Text Box 41"/>
            <p:cNvSpPr txBox="1">
              <a:spLocks noChangeArrowheads="1"/>
            </p:cNvSpPr>
            <p:nvPr/>
          </p:nvSpPr>
          <p:spPr bwMode="auto">
            <a:xfrm>
              <a:off x="2496" y="1248"/>
              <a:ext cx="1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-</a:t>
              </a:r>
            </a:p>
          </p:txBody>
        </p:sp>
      </p:grpSp>
      <p:grpSp>
        <p:nvGrpSpPr>
          <p:cNvPr id="152619" name="Group 43"/>
          <p:cNvGrpSpPr>
            <a:grpSpLocks/>
          </p:cNvGrpSpPr>
          <p:nvPr/>
        </p:nvGrpSpPr>
        <p:grpSpPr bwMode="auto">
          <a:xfrm>
            <a:off x="5943600" y="5334000"/>
            <a:ext cx="609600" cy="636588"/>
            <a:chOff x="3072" y="3391"/>
            <a:chExt cx="384" cy="401"/>
          </a:xfrm>
        </p:grpSpPr>
        <p:sp>
          <p:nvSpPr>
            <p:cNvPr id="20508" name="Oval 44"/>
            <p:cNvSpPr>
              <a:spLocks noChangeArrowheads="1"/>
            </p:cNvSpPr>
            <p:nvPr/>
          </p:nvSpPr>
          <p:spPr bwMode="auto">
            <a:xfrm>
              <a:off x="3072" y="340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/>
                <a:t>e</a:t>
              </a:r>
            </a:p>
          </p:txBody>
        </p:sp>
        <p:sp>
          <p:nvSpPr>
            <p:cNvPr id="20509" name="Text Box 45"/>
            <p:cNvSpPr txBox="1">
              <a:spLocks noChangeArrowheads="1"/>
            </p:cNvSpPr>
            <p:nvPr/>
          </p:nvSpPr>
          <p:spPr bwMode="auto">
            <a:xfrm>
              <a:off x="3254" y="3391"/>
              <a:ext cx="1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-</a:t>
              </a:r>
            </a:p>
          </p:txBody>
        </p:sp>
      </p:grpSp>
      <p:sp>
        <p:nvSpPr>
          <p:cNvPr id="152622" name="Line 46"/>
          <p:cNvSpPr>
            <a:spLocks noChangeShapeType="1"/>
          </p:cNvSpPr>
          <p:nvPr/>
        </p:nvSpPr>
        <p:spPr bwMode="auto">
          <a:xfrm>
            <a:off x="5486400" y="3581400"/>
            <a:ext cx="533400" cy="1676400"/>
          </a:xfrm>
          <a:prstGeom prst="line">
            <a:avLst/>
          </a:prstGeom>
          <a:noFill/>
          <a:ln w="76200">
            <a:solidFill>
              <a:srgbClr val="F50505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2630" name="Group 54"/>
          <p:cNvGrpSpPr>
            <a:grpSpLocks/>
          </p:cNvGrpSpPr>
          <p:nvPr/>
        </p:nvGrpSpPr>
        <p:grpSpPr bwMode="auto">
          <a:xfrm>
            <a:off x="6400800" y="4038600"/>
            <a:ext cx="1828800" cy="381000"/>
            <a:chOff x="3120" y="2496"/>
            <a:chExt cx="1152" cy="240"/>
          </a:xfrm>
        </p:grpSpPr>
        <p:grpSp>
          <p:nvGrpSpPr>
            <p:cNvPr id="20504" name="Group 53"/>
            <p:cNvGrpSpPr>
              <a:grpSpLocks/>
            </p:cNvGrpSpPr>
            <p:nvPr/>
          </p:nvGrpSpPr>
          <p:grpSpPr bwMode="auto">
            <a:xfrm>
              <a:off x="3120" y="2544"/>
              <a:ext cx="960" cy="144"/>
              <a:chOff x="3120" y="2544"/>
              <a:chExt cx="960" cy="144"/>
            </a:xfrm>
          </p:grpSpPr>
          <p:sp>
            <p:nvSpPr>
              <p:cNvPr id="20506" name="AutoShape 48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480" cy="144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20507" name="AutoShape 50"/>
              <p:cNvSpPr>
                <a:spLocks noChangeArrowheads="1"/>
              </p:cNvSpPr>
              <p:nvPr/>
            </p:nvSpPr>
            <p:spPr bwMode="auto">
              <a:xfrm>
                <a:off x="3600" y="2544"/>
                <a:ext cx="480" cy="144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1800"/>
              </a:p>
            </p:txBody>
          </p:sp>
        </p:grpSp>
        <p:sp>
          <p:nvSpPr>
            <p:cNvPr id="20505" name="AutoShape 52"/>
            <p:cNvSpPr>
              <a:spLocks noChangeArrowheads="1"/>
            </p:cNvSpPr>
            <p:nvPr/>
          </p:nvSpPr>
          <p:spPr bwMode="auto">
            <a:xfrm rot="5400000">
              <a:off x="4056" y="252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152636" name="Text Box 60"/>
          <p:cNvSpPr txBox="1">
            <a:spLocks noChangeArrowheads="1"/>
          </p:cNvSpPr>
          <p:nvPr/>
        </p:nvSpPr>
        <p:spPr bwMode="auto">
          <a:xfrm>
            <a:off x="1295400" y="3276600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Excitation</a:t>
            </a:r>
          </a:p>
        </p:txBody>
      </p:sp>
      <p:sp>
        <p:nvSpPr>
          <p:cNvPr id="152637" name="Text Box 61"/>
          <p:cNvSpPr txBox="1">
            <a:spLocks noChangeArrowheads="1"/>
          </p:cNvSpPr>
          <p:nvPr/>
        </p:nvSpPr>
        <p:spPr bwMode="auto">
          <a:xfrm>
            <a:off x="6477000" y="3352800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Relaxation</a:t>
            </a:r>
          </a:p>
        </p:txBody>
      </p:sp>
      <p:sp>
        <p:nvSpPr>
          <p:cNvPr id="152639" name="Text Box 63"/>
          <p:cNvSpPr txBox="1">
            <a:spLocks noChangeArrowheads="1"/>
          </p:cNvSpPr>
          <p:nvPr/>
        </p:nvSpPr>
        <p:spPr bwMode="auto">
          <a:xfrm>
            <a:off x="381000" y="5410200"/>
            <a:ext cx="189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/>
              <a:t>Ground State</a:t>
            </a:r>
          </a:p>
          <a:p>
            <a:pPr algn="ctr" eaLnBrk="0" hangingPunct="0"/>
            <a:r>
              <a:rPr lang="en-US"/>
              <a:t>(valence band)</a:t>
            </a:r>
          </a:p>
        </p:txBody>
      </p:sp>
      <p:sp>
        <p:nvSpPr>
          <p:cNvPr id="152640" name="Text Box 64"/>
          <p:cNvSpPr txBox="1">
            <a:spLocks noChangeArrowheads="1"/>
          </p:cNvSpPr>
          <p:nvPr/>
        </p:nvSpPr>
        <p:spPr bwMode="auto">
          <a:xfrm>
            <a:off x="152400" y="16002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/>
              <a:t>Excited States</a:t>
            </a:r>
          </a:p>
          <a:p>
            <a:pPr algn="ctr" eaLnBrk="0" hangingPunct="0"/>
            <a:r>
              <a:rPr lang="en-US"/>
              <a:t>(conduction band)</a:t>
            </a:r>
          </a:p>
        </p:txBody>
      </p:sp>
      <p:sp>
        <p:nvSpPr>
          <p:cNvPr id="152641" name="Text Box 65"/>
          <p:cNvSpPr txBox="1">
            <a:spLocks noChangeArrowheads="1"/>
          </p:cNvSpPr>
          <p:nvPr/>
        </p:nvSpPr>
        <p:spPr bwMode="auto">
          <a:xfrm>
            <a:off x="6781800" y="40386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Photon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295400" y="3352800"/>
            <a:ext cx="1890713" cy="2209800"/>
            <a:chOff x="-945387" y="3353594"/>
            <a:chExt cx="1890774" cy="2209800"/>
          </a:xfrm>
        </p:grpSpPr>
        <p:sp>
          <p:nvSpPr>
            <p:cNvPr id="20501" name="TextBox 31"/>
            <p:cNvSpPr txBox="1">
              <a:spLocks noChangeArrowheads="1"/>
            </p:cNvSpPr>
            <p:nvPr/>
          </p:nvSpPr>
          <p:spPr bwMode="auto">
            <a:xfrm>
              <a:off x="-945387" y="4114800"/>
              <a:ext cx="18907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Energy Gap</a:t>
              </a:r>
            </a:p>
          </p:txBody>
        </p:sp>
        <p:cxnSp>
          <p:nvCxnSpPr>
            <p:cNvPr id="20502" name="Straight Arrow Connector 33"/>
            <p:cNvCxnSpPr>
              <a:cxnSpLocks noChangeShapeType="1"/>
              <a:stCxn id="20501" idx="0"/>
            </p:cNvCxnSpPr>
            <p:nvPr/>
          </p:nvCxnSpPr>
          <p:spPr bwMode="auto">
            <a:xfrm rot="5400000" flipH="1" flipV="1">
              <a:off x="-381000" y="3733800"/>
              <a:ext cx="7620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503" name="Straight Arrow Connector 35"/>
            <p:cNvCxnSpPr>
              <a:cxnSpLocks noChangeShapeType="1"/>
              <a:stCxn id="20501" idx="2"/>
            </p:cNvCxnSpPr>
            <p:nvPr/>
          </p:nvCxnSpPr>
          <p:spPr bwMode="auto">
            <a:xfrm rot="5400000">
              <a:off x="-462290" y="5100310"/>
              <a:ext cx="92458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0496" name="TextBox 37"/>
          <p:cNvSpPr txBox="1">
            <a:spLocks noChangeArrowheads="1"/>
          </p:cNvSpPr>
          <p:nvPr/>
        </p:nvSpPr>
        <p:spPr bwMode="auto">
          <a:xfrm>
            <a:off x="8153400" y="586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4267200" y="2514600"/>
            <a:ext cx="685800" cy="381000"/>
          </a:xfrm>
          <a:prstGeom prst="line">
            <a:avLst/>
          </a:prstGeom>
          <a:noFill/>
          <a:ln w="63500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953000" y="2819400"/>
            <a:ext cx="609600" cy="609600"/>
            <a:chOff x="2304" y="1248"/>
            <a:chExt cx="384" cy="384"/>
          </a:xfrm>
        </p:grpSpPr>
        <p:sp>
          <p:nvSpPr>
            <p:cNvPr id="20499" name="Oval 40"/>
            <p:cNvSpPr>
              <a:spLocks noChangeArrowheads="1"/>
            </p:cNvSpPr>
            <p:nvPr/>
          </p:nvSpPr>
          <p:spPr bwMode="auto">
            <a:xfrm>
              <a:off x="2304" y="124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3200"/>
                <a:t>e</a:t>
              </a:r>
            </a:p>
          </p:txBody>
        </p:sp>
        <p:sp>
          <p:nvSpPr>
            <p:cNvPr id="20500" name="Text Box 41"/>
            <p:cNvSpPr txBox="1">
              <a:spLocks noChangeArrowheads="1"/>
            </p:cNvSpPr>
            <p:nvPr/>
          </p:nvSpPr>
          <p:spPr bwMode="auto">
            <a:xfrm>
              <a:off x="2496" y="1248"/>
              <a:ext cx="1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2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15" grpId="0" animBg="1"/>
      <p:bldP spid="152622" grpId="0" animBg="1"/>
      <p:bldP spid="152636" grpId="0"/>
      <p:bldP spid="152637" grpId="0"/>
      <p:bldP spid="152639" grpId="1"/>
      <p:bldP spid="152640" grpId="1"/>
      <p:bldP spid="152641" grpId="0"/>
      <p:bldP spid="194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7"/>
          <p:cNvSpPr>
            <a:spLocks noChangeArrowheads="1"/>
          </p:cNvSpPr>
          <p:nvPr/>
        </p:nvSpPr>
        <p:spPr bwMode="auto">
          <a:xfrm>
            <a:off x="685800" y="22860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GaAs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Quantum Dots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4495800" y="4572000"/>
            <a:ext cx="4114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/>
              <a:t>Scanning tunneling micrograph of InGaAs Quantum Dots on GaAs substrate</a:t>
            </a:r>
          </a:p>
          <a:p>
            <a:pPr algn="ctr" eaLnBrk="0" hangingPunct="0"/>
            <a:r>
              <a:rPr lang="en-US" sz="1600"/>
              <a:t>Dong Jun Kim </a:t>
            </a:r>
            <a:r>
              <a:rPr lang="en-US" sz="1600" i="1"/>
              <a:t>et al</a:t>
            </a:r>
            <a:r>
              <a:rPr lang="en-US" sz="1600"/>
              <a:t> 2008 </a:t>
            </a:r>
            <a:r>
              <a:rPr lang="en-US" sz="1600" i="1"/>
              <a:t>Nanotechnology</a:t>
            </a:r>
            <a:r>
              <a:rPr lang="en-US" sz="1600"/>
              <a:t> </a:t>
            </a:r>
            <a:r>
              <a:rPr lang="en-US" sz="1600" b="1"/>
              <a:t>19</a:t>
            </a:r>
            <a:r>
              <a:rPr lang="en-US" sz="1600"/>
              <a:t> 47560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85800" y="3048000"/>
            <a:ext cx="3581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1200"/>
          </a:p>
          <a:p>
            <a:pPr algn="ctr" eaLnBrk="0" hangingPunct="0"/>
            <a:r>
              <a:rPr lang="en-US" sz="3200"/>
              <a:t>GaAs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685800" y="3048000"/>
            <a:ext cx="3581400" cy="76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000">
              <a:solidFill>
                <a:schemeClr val="bg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45030" y="2761650"/>
            <a:ext cx="731520" cy="590398"/>
            <a:chOff x="1295400" y="3048000"/>
            <a:chExt cx="838200" cy="304800"/>
          </a:xfrm>
          <a:solidFill>
            <a:srgbClr val="FFFF00"/>
          </a:solidFill>
        </p:grpSpPr>
        <p:sp>
          <p:nvSpPr>
            <p:cNvPr id="9" name="Arc 8"/>
            <p:cNvSpPr/>
            <p:nvPr/>
          </p:nvSpPr>
          <p:spPr bwMode="auto">
            <a:xfrm>
              <a:off x="1295400" y="3048000"/>
              <a:ext cx="838200" cy="304800"/>
            </a:xfrm>
            <a:prstGeom prst="arc">
              <a:avLst/>
            </a:prstGeom>
            <a:grp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2" name="Arc 11"/>
            <p:cNvSpPr/>
            <p:nvPr/>
          </p:nvSpPr>
          <p:spPr bwMode="auto">
            <a:xfrm flipH="1">
              <a:off x="1295400" y="3048000"/>
              <a:ext cx="838200" cy="304800"/>
            </a:xfrm>
            <a:prstGeom prst="arc">
              <a:avLst/>
            </a:prstGeom>
            <a:grp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79500" y="2761650"/>
            <a:ext cx="609600" cy="590398"/>
            <a:chOff x="1295400" y="3048000"/>
            <a:chExt cx="838200" cy="304800"/>
          </a:xfrm>
          <a:solidFill>
            <a:srgbClr val="FFFF00"/>
          </a:solidFill>
        </p:grpSpPr>
        <p:sp>
          <p:nvSpPr>
            <p:cNvPr id="23" name="Arc 22"/>
            <p:cNvSpPr/>
            <p:nvPr/>
          </p:nvSpPr>
          <p:spPr bwMode="auto">
            <a:xfrm>
              <a:off x="1295400" y="3048000"/>
              <a:ext cx="838200" cy="304800"/>
            </a:xfrm>
            <a:prstGeom prst="arc">
              <a:avLst/>
            </a:prstGeom>
            <a:grp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flipH="1">
              <a:off x="1295400" y="3048000"/>
              <a:ext cx="838200" cy="304800"/>
            </a:xfrm>
            <a:prstGeom prst="arc">
              <a:avLst/>
            </a:prstGeom>
            <a:grp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86125" y="2761650"/>
            <a:ext cx="609600" cy="590398"/>
            <a:chOff x="1295400" y="3048000"/>
            <a:chExt cx="838200" cy="304800"/>
          </a:xfrm>
          <a:solidFill>
            <a:srgbClr val="FFFF00"/>
          </a:solidFill>
        </p:grpSpPr>
        <p:sp>
          <p:nvSpPr>
            <p:cNvPr id="26" name="Arc 25"/>
            <p:cNvSpPr/>
            <p:nvPr/>
          </p:nvSpPr>
          <p:spPr bwMode="auto">
            <a:xfrm>
              <a:off x="1295400" y="3048000"/>
              <a:ext cx="838200" cy="304800"/>
            </a:xfrm>
            <a:prstGeom prst="arc">
              <a:avLst/>
            </a:prstGeom>
            <a:grp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27" name="Arc 26"/>
            <p:cNvSpPr/>
            <p:nvPr/>
          </p:nvSpPr>
          <p:spPr bwMode="auto">
            <a:xfrm flipH="1">
              <a:off x="1295400" y="3048000"/>
              <a:ext cx="838200" cy="304800"/>
            </a:xfrm>
            <a:prstGeom prst="arc">
              <a:avLst/>
            </a:prstGeom>
            <a:grp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22537" name="TextBox 30"/>
          <p:cNvSpPr txBox="1">
            <a:spLocks noChangeArrowheads="1"/>
          </p:cNvSpPr>
          <p:nvPr/>
        </p:nvSpPr>
        <p:spPr bwMode="auto">
          <a:xfrm>
            <a:off x="1295400" y="2209800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QD</a:t>
            </a:r>
          </a:p>
        </p:txBody>
      </p:sp>
      <p:cxnSp>
        <p:nvCxnSpPr>
          <p:cNvPr id="22538" name="Straight Arrow Connector 32"/>
          <p:cNvCxnSpPr>
            <a:cxnSpLocks noChangeShapeType="1"/>
          </p:cNvCxnSpPr>
          <p:nvPr/>
        </p:nvCxnSpPr>
        <p:spPr bwMode="auto">
          <a:xfrm>
            <a:off x="1752600" y="2514600"/>
            <a:ext cx="457200" cy="228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2539" name="Straight Arrow Connector 34"/>
          <p:cNvCxnSpPr>
            <a:cxnSpLocks noChangeShapeType="1"/>
          </p:cNvCxnSpPr>
          <p:nvPr/>
        </p:nvCxnSpPr>
        <p:spPr bwMode="auto">
          <a:xfrm flipH="1">
            <a:off x="1384300" y="2516188"/>
            <a:ext cx="65088" cy="227012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</p:spPr>
      </p:cxnSp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05000"/>
            <a:ext cx="2682875" cy="2670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5562600" y="4419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Text Box 17"/>
          <p:cNvSpPr txBox="1">
            <a:spLocks noChangeArrowheads="1"/>
          </p:cNvSpPr>
          <p:nvPr/>
        </p:nvSpPr>
        <p:spPr bwMode="auto">
          <a:xfrm>
            <a:off x="5562600" y="4114800"/>
            <a:ext cx="623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40 nm</a:t>
            </a:r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2057400" y="2819400"/>
            <a:ext cx="89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InGaAs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Quantum Dots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6629400" cy="11430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  <a:cs typeface="+mn-cs"/>
              </a:rPr>
              <a:t>Confined electrons must occupy energy states that fulfill the Schroedinger equation</a:t>
            </a:r>
          </a:p>
        </p:txBody>
      </p:sp>
      <p:pic>
        <p:nvPicPr>
          <p:cNvPr id="21" name="Picture 20" descr="schro e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4786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228600" y="40386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4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Results: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Discrete energy levels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Discrete luminescence wavelengths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248400" y="1524000"/>
            <a:ext cx="2895600" cy="5213350"/>
            <a:chOff x="5791200" y="2743200"/>
            <a:chExt cx="2667000" cy="3781338"/>
          </a:xfrm>
        </p:grpSpPr>
        <p:pic>
          <p:nvPicPr>
            <p:cNvPr id="24585" name="Picture 21" descr="schro eq 2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39072" y="2743200"/>
              <a:ext cx="2431813" cy="364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TextBox 24"/>
            <p:cNvSpPr txBox="1">
              <a:spLocks noChangeArrowheads="1"/>
            </p:cNvSpPr>
            <p:nvPr/>
          </p:nvSpPr>
          <p:spPr bwMode="auto">
            <a:xfrm>
              <a:off x="5791200" y="6325338"/>
              <a:ext cx="2667000" cy="19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http://www.vectorsite.net/tpqm_02.html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487988" y="2667000"/>
            <a:ext cx="682625" cy="2970213"/>
            <a:chOff x="8352633" y="3049588"/>
            <a:chExt cx="606751" cy="2894806"/>
          </a:xfrm>
        </p:grpSpPr>
        <p:sp>
          <p:nvSpPr>
            <p:cNvPr id="24583" name="TextBox 27"/>
            <p:cNvSpPr txBox="1">
              <a:spLocks noChangeArrowheads="1"/>
            </p:cNvSpPr>
            <p:nvPr/>
          </p:nvSpPr>
          <p:spPr bwMode="auto">
            <a:xfrm rot="-5400000">
              <a:off x="7811023" y="4121887"/>
              <a:ext cx="1598254" cy="515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Energy</a:t>
              </a:r>
              <a:endParaRPr lang="en-US" sz="2800"/>
            </a:p>
          </p:txBody>
        </p:sp>
        <p:cxnSp>
          <p:nvCxnSpPr>
            <p:cNvPr id="24584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7511187" y="4496197"/>
              <a:ext cx="2894806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QD Photoluminescence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219200" y="1219200"/>
          <a:ext cx="6400800" cy="5203825"/>
        </p:xfrm>
        <a:graphic>
          <a:graphicData uri="http://schemas.openxmlformats.org/presentationml/2006/ole">
            <p:oleObj spid="_x0000_s25603" name="Graph" r:id="rId4" imgW="3971520" imgH="3228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4" name="Rectangle 35"/>
          <p:cNvSpPr>
            <a:spLocks noChangeArrowheads="1"/>
          </p:cNvSpPr>
          <p:nvPr/>
        </p:nvSpPr>
        <p:spPr bwMode="auto">
          <a:xfrm>
            <a:off x="152400" y="1143000"/>
            <a:ext cx="8763000" cy="548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28705" name="AutoShape 64"/>
          <p:cNvSpPr>
            <a:spLocks noChangeArrowheads="1"/>
          </p:cNvSpPr>
          <p:nvPr/>
        </p:nvSpPr>
        <p:spPr bwMode="auto">
          <a:xfrm>
            <a:off x="685800" y="4724400"/>
            <a:ext cx="25908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ea typeface="+mj-ea"/>
                <a:cs typeface="+mj-cs"/>
              </a:rPr>
              <a:t>Time Correlated Single Photon Counting</a:t>
            </a:r>
          </a:p>
        </p:txBody>
      </p:sp>
      <p:sp>
        <p:nvSpPr>
          <p:cNvPr id="28707" name="Rectangle 31"/>
          <p:cNvSpPr>
            <a:spLocks noChangeArrowheads="1"/>
          </p:cNvSpPr>
          <p:nvPr/>
        </p:nvSpPr>
        <p:spPr bwMode="auto">
          <a:xfrm>
            <a:off x="7467600" y="5029200"/>
            <a:ext cx="866775" cy="914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>
                <a:solidFill>
                  <a:schemeClr val="bg2"/>
                </a:solidFill>
              </a:rPr>
              <a:t>QD</a:t>
            </a:r>
          </a:p>
          <a:p>
            <a:pPr algn="ctr" eaLnBrk="0" hangingPunct="0"/>
            <a:r>
              <a:rPr lang="en-US" sz="1800">
                <a:solidFill>
                  <a:schemeClr val="bg2"/>
                </a:solidFill>
              </a:rPr>
              <a:t>Sample</a:t>
            </a:r>
          </a:p>
        </p:txBody>
      </p:sp>
      <p:sp>
        <p:nvSpPr>
          <p:cNvPr id="28708" name="AutoShape 25"/>
          <p:cNvSpPr>
            <a:spLocks noChangeArrowheads="1"/>
          </p:cNvSpPr>
          <p:nvPr/>
        </p:nvSpPr>
        <p:spPr bwMode="auto">
          <a:xfrm>
            <a:off x="533400" y="1447800"/>
            <a:ext cx="2590800" cy="711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8709" name="Text Box 26"/>
          <p:cNvSpPr txBox="1">
            <a:spLocks noChangeArrowheads="1"/>
          </p:cNvSpPr>
          <p:nvPr/>
        </p:nvSpPr>
        <p:spPr bwMode="auto">
          <a:xfrm>
            <a:off x="533400" y="1524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Pulsed</a:t>
            </a:r>
            <a:r>
              <a:rPr lang="en-US" sz="1800"/>
              <a:t> </a:t>
            </a:r>
            <a:r>
              <a:rPr lang="en-US" sz="1800">
                <a:solidFill>
                  <a:schemeClr val="bg2"/>
                </a:solidFill>
              </a:rPr>
              <a:t>Laser</a:t>
            </a:r>
          </a:p>
          <a:p>
            <a:pPr eaLnBrk="0" hangingPunct="0"/>
            <a:r>
              <a:rPr lang="en-US" sz="1400">
                <a:solidFill>
                  <a:schemeClr val="bg2"/>
                </a:solidFill>
              </a:rPr>
              <a:t>~30 fs, center wavelength 800 nm</a:t>
            </a:r>
          </a:p>
        </p:txBody>
      </p:sp>
      <p:sp>
        <p:nvSpPr>
          <p:cNvPr id="28710" name="Line 28"/>
          <p:cNvSpPr>
            <a:spLocks noChangeShapeType="1"/>
          </p:cNvSpPr>
          <p:nvPr/>
        </p:nvSpPr>
        <p:spPr bwMode="auto">
          <a:xfrm>
            <a:off x="2590800" y="1752600"/>
            <a:ext cx="5334000" cy="0"/>
          </a:xfrm>
          <a:prstGeom prst="line">
            <a:avLst/>
          </a:prstGeom>
          <a:noFill/>
          <a:ln w="38100">
            <a:solidFill>
              <a:srgbClr val="F5050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1" name="Line 29"/>
          <p:cNvSpPr>
            <a:spLocks noChangeShapeType="1"/>
          </p:cNvSpPr>
          <p:nvPr/>
        </p:nvSpPr>
        <p:spPr bwMode="auto">
          <a:xfrm>
            <a:off x="7696200" y="1524000"/>
            <a:ext cx="384175" cy="406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2" name="Line 30"/>
          <p:cNvSpPr>
            <a:spLocks noChangeShapeType="1"/>
          </p:cNvSpPr>
          <p:nvPr/>
        </p:nvSpPr>
        <p:spPr bwMode="auto">
          <a:xfrm>
            <a:off x="7924800" y="1752600"/>
            <a:ext cx="3175" cy="3251200"/>
          </a:xfrm>
          <a:prstGeom prst="line">
            <a:avLst/>
          </a:prstGeom>
          <a:noFill/>
          <a:ln w="38100">
            <a:solidFill>
              <a:srgbClr val="F50505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3" name="Oval 36"/>
          <p:cNvSpPr>
            <a:spLocks noChangeArrowheads="1"/>
          </p:cNvSpPr>
          <p:nvPr/>
        </p:nvSpPr>
        <p:spPr bwMode="auto">
          <a:xfrm>
            <a:off x="6477000" y="4876800"/>
            <a:ext cx="190500" cy="1219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28714" name="AutoShape 39"/>
          <p:cNvSpPr>
            <a:spLocks noChangeArrowheads="1"/>
          </p:cNvSpPr>
          <p:nvPr/>
        </p:nvSpPr>
        <p:spPr bwMode="auto">
          <a:xfrm rot="-5400000">
            <a:off x="4489450" y="4883150"/>
            <a:ext cx="1016000" cy="1155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715" name="Text Box 40"/>
          <p:cNvSpPr txBox="1">
            <a:spLocks noChangeArrowheads="1"/>
          </p:cNvSpPr>
          <p:nvPr/>
        </p:nvSpPr>
        <p:spPr bwMode="auto">
          <a:xfrm>
            <a:off x="4419600" y="5105400"/>
            <a:ext cx="1155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</a:rPr>
              <a:t>Si-APD</a:t>
            </a:r>
          </a:p>
          <a:p>
            <a:pPr eaLnBrk="0" hangingPunct="0"/>
            <a:r>
              <a:rPr lang="en-US" sz="2000">
                <a:solidFill>
                  <a:schemeClr val="bg2"/>
                </a:solidFill>
              </a:rPr>
              <a:t>Detector</a:t>
            </a:r>
          </a:p>
        </p:txBody>
      </p:sp>
      <p:sp>
        <p:nvSpPr>
          <p:cNvPr id="28716" name="AutoShape 44"/>
          <p:cNvSpPr>
            <a:spLocks noChangeArrowheads="1"/>
          </p:cNvSpPr>
          <p:nvPr/>
        </p:nvSpPr>
        <p:spPr bwMode="auto">
          <a:xfrm rot="10800000">
            <a:off x="3962400" y="3429000"/>
            <a:ext cx="1524000" cy="904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4038600" y="3505200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2"/>
                </a:solidFill>
              </a:rPr>
              <a:t>Fast </a:t>
            </a:r>
          </a:p>
          <a:p>
            <a:pPr algn="ctr" eaLnBrk="0" hangingPunct="0"/>
            <a:r>
              <a:rPr lang="en-US" sz="1800">
                <a:solidFill>
                  <a:schemeClr val="bg2"/>
                </a:solidFill>
              </a:rPr>
              <a:t>Photodiode Detector</a:t>
            </a:r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4648200" y="1752600"/>
            <a:ext cx="3175" cy="1625600"/>
          </a:xfrm>
          <a:prstGeom prst="line">
            <a:avLst/>
          </a:prstGeom>
          <a:noFill/>
          <a:ln w="38100">
            <a:solidFill>
              <a:srgbClr val="F50505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9" name="Text Box 52"/>
          <p:cNvSpPr txBox="1">
            <a:spLocks noChangeArrowheads="1"/>
          </p:cNvSpPr>
          <p:nvPr/>
        </p:nvSpPr>
        <p:spPr bwMode="auto">
          <a:xfrm>
            <a:off x="838200" y="48768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</a:rPr>
              <a:t>Ortec Fast Digitizer</a:t>
            </a:r>
          </a:p>
          <a:p>
            <a:pPr eaLnBrk="0" hangingPunct="0"/>
            <a:r>
              <a:rPr lang="en-US" sz="2000">
                <a:solidFill>
                  <a:schemeClr val="bg2"/>
                </a:solidFill>
              </a:rPr>
              <a:t>Timing Module</a:t>
            </a:r>
          </a:p>
        </p:txBody>
      </p:sp>
      <p:sp>
        <p:nvSpPr>
          <p:cNvPr id="28720" name="Text Box 53"/>
          <p:cNvSpPr txBox="1">
            <a:spLocks noChangeArrowheads="1"/>
          </p:cNvSpPr>
          <p:nvPr/>
        </p:nvSpPr>
        <p:spPr bwMode="auto">
          <a:xfrm>
            <a:off x="3429000" y="45720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Start</a:t>
            </a:r>
          </a:p>
        </p:txBody>
      </p:sp>
      <p:sp>
        <p:nvSpPr>
          <p:cNvPr id="28721" name="Text Box 54"/>
          <p:cNvSpPr txBox="1">
            <a:spLocks noChangeArrowheads="1"/>
          </p:cNvSpPr>
          <p:nvPr/>
        </p:nvSpPr>
        <p:spPr bwMode="auto">
          <a:xfrm>
            <a:off x="3429000" y="5105400"/>
            <a:ext cx="592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chemeClr val="bg2"/>
                </a:solidFill>
              </a:rPr>
              <a:t>Stop</a:t>
            </a:r>
          </a:p>
        </p:txBody>
      </p:sp>
      <p:sp>
        <p:nvSpPr>
          <p:cNvPr id="28722" name="Line 55"/>
          <p:cNvSpPr>
            <a:spLocks noChangeShapeType="1"/>
          </p:cNvSpPr>
          <p:nvPr/>
        </p:nvSpPr>
        <p:spPr bwMode="auto">
          <a:xfrm>
            <a:off x="4648200" y="4343400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3" name="Line 56"/>
          <p:cNvSpPr>
            <a:spLocks noChangeShapeType="1"/>
          </p:cNvSpPr>
          <p:nvPr/>
        </p:nvSpPr>
        <p:spPr bwMode="auto">
          <a:xfrm flipH="1">
            <a:off x="3276600" y="4876800"/>
            <a:ext cx="1371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4" name="Line 57"/>
          <p:cNvSpPr>
            <a:spLocks noChangeShapeType="1"/>
          </p:cNvSpPr>
          <p:nvPr/>
        </p:nvSpPr>
        <p:spPr bwMode="auto">
          <a:xfrm flipH="1">
            <a:off x="3276600" y="5410200"/>
            <a:ext cx="1143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5" name="Line 59"/>
          <p:cNvSpPr>
            <a:spLocks noChangeShapeType="1"/>
          </p:cNvSpPr>
          <p:nvPr/>
        </p:nvSpPr>
        <p:spPr bwMode="auto">
          <a:xfrm flipV="1">
            <a:off x="2209800" y="44958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6" name="Freeform 69"/>
          <p:cNvSpPr>
            <a:spLocks/>
          </p:cNvSpPr>
          <p:nvPr/>
        </p:nvSpPr>
        <p:spPr bwMode="auto">
          <a:xfrm rot="5400000">
            <a:off x="4635500" y="2146300"/>
            <a:ext cx="508000" cy="482600"/>
          </a:xfrm>
          <a:custGeom>
            <a:avLst/>
            <a:gdLst>
              <a:gd name="T0" fmla="*/ 0 w 336"/>
              <a:gd name="T1" fmla="*/ 2147483647 h 240"/>
              <a:gd name="T2" fmla="*/ 2147483647 w 336"/>
              <a:gd name="T3" fmla="*/ 2147483647 h 240"/>
              <a:gd name="T4" fmla="*/ 2147483647 w 336"/>
              <a:gd name="T5" fmla="*/ 0 h 240"/>
              <a:gd name="T6" fmla="*/ 2147483647 w 336"/>
              <a:gd name="T7" fmla="*/ 2147483647 h 240"/>
              <a:gd name="T8" fmla="*/ 2147483647 w 336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40"/>
              <a:gd name="T17" fmla="*/ 336 w 33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40">
                <a:moveTo>
                  <a:pt x="0" y="240"/>
                </a:moveTo>
                <a:cubicBezTo>
                  <a:pt x="56" y="236"/>
                  <a:pt x="112" y="232"/>
                  <a:pt x="144" y="192"/>
                </a:cubicBezTo>
                <a:cubicBezTo>
                  <a:pt x="176" y="152"/>
                  <a:pt x="176" y="0"/>
                  <a:pt x="192" y="0"/>
                </a:cubicBezTo>
                <a:cubicBezTo>
                  <a:pt x="208" y="0"/>
                  <a:pt x="216" y="152"/>
                  <a:pt x="240" y="192"/>
                </a:cubicBezTo>
                <a:cubicBezTo>
                  <a:pt x="264" y="232"/>
                  <a:pt x="300" y="236"/>
                  <a:pt x="336" y="240"/>
                </a:cubicBezTo>
              </a:path>
            </a:pathLst>
          </a:custGeom>
          <a:noFill/>
          <a:ln w="38100">
            <a:solidFill>
              <a:srgbClr val="F5050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727" name="Freeform 70"/>
          <p:cNvSpPr>
            <a:spLocks/>
          </p:cNvSpPr>
          <p:nvPr/>
        </p:nvSpPr>
        <p:spPr bwMode="auto">
          <a:xfrm rot="5400000">
            <a:off x="7912100" y="2527300"/>
            <a:ext cx="508000" cy="482600"/>
          </a:xfrm>
          <a:custGeom>
            <a:avLst/>
            <a:gdLst>
              <a:gd name="T0" fmla="*/ 0 w 336"/>
              <a:gd name="T1" fmla="*/ 2147483647 h 240"/>
              <a:gd name="T2" fmla="*/ 2147483647 w 336"/>
              <a:gd name="T3" fmla="*/ 2147483647 h 240"/>
              <a:gd name="T4" fmla="*/ 2147483647 w 336"/>
              <a:gd name="T5" fmla="*/ 0 h 240"/>
              <a:gd name="T6" fmla="*/ 2147483647 w 336"/>
              <a:gd name="T7" fmla="*/ 2147483647 h 240"/>
              <a:gd name="T8" fmla="*/ 2147483647 w 336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40"/>
              <a:gd name="T17" fmla="*/ 336 w 33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40">
                <a:moveTo>
                  <a:pt x="0" y="240"/>
                </a:moveTo>
                <a:cubicBezTo>
                  <a:pt x="56" y="236"/>
                  <a:pt x="112" y="232"/>
                  <a:pt x="144" y="192"/>
                </a:cubicBezTo>
                <a:cubicBezTo>
                  <a:pt x="176" y="152"/>
                  <a:pt x="176" y="0"/>
                  <a:pt x="192" y="0"/>
                </a:cubicBezTo>
                <a:cubicBezTo>
                  <a:pt x="208" y="0"/>
                  <a:pt x="216" y="152"/>
                  <a:pt x="240" y="192"/>
                </a:cubicBezTo>
                <a:cubicBezTo>
                  <a:pt x="264" y="232"/>
                  <a:pt x="300" y="236"/>
                  <a:pt x="336" y="240"/>
                </a:cubicBezTo>
              </a:path>
            </a:pathLst>
          </a:custGeom>
          <a:noFill/>
          <a:ln w="38100">
            <a:solidFill>
              <a:srgbClr val="F5050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728" name="Isosceles Triangle 32" descr="Sphere"/>
          <p:cNvSpPr>
            <a:spLocks noChangeArrowheads="1"/>
          </p:cNvSpPr>
          <p:nvPr/>
        </p:nvSpPr>
        <p:spPr bwMode="auto">
          <a:xfrm rot="5400000">
            <a:off x="6629400" y="5105400"/>
            <a:ext cx="990600" cy="685800"/>
          </a:xfrm>
          <a:prstGeom prst="triangle">
            <a:avLst>
              <a:gd name="adj" fmla="val 50000"/>
            </a:avLst>
          </a:prstGeom>
          <a:pattFill prst="sphere">
            <a:fgClr>
              <a:srgbClr val="FF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28729" name="Isosceles Triangle 33"/>
          <p:cNvSpPr>
            <a:spLocks noChangeArrowheads="1"/>
          </p:cNvSpPr>
          <p:nvPr/>
        </p:nvSpPr>
        <p:spPr bwMode="auto">
          <a:xfrm rot="16200000" flipH="1">
            <a:off x="5524500" y="5067300"/>
            <a:ext cx="990600" cy="762000"/>
          </a:xfrm>
          <a:prstGeom prst="triangle">
            <a:avLst>
              <a:gd name="adj" fmla="val 50000"/>
            </a:avLst>
          </a:prstGeom>
          <a:solidFill>
            <a:srgbClr val="2E04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graphicFrame>
        <p:nvGraphicFramePr>
          <p:cNvPr id="28702" name="Object 30"/>
          <p:cNvGraphicFramePr>
            <a:graphicFrameLocks noChangeAspect="1"/>
          </p:cNvGraphicFramePr>
          <p:nvPr/>
        </p:nvGraphicFramePr>
        <p:xfrm>
          <a:off x="762000" y="2209800"/>
          <a:ext cx="2438400" cy="2225675"/>
        </p:xfrm>
        <a:graphic>
          <a:graphicData uri="http://schemas.openxmlformats.org/presentationml/2006/ole">
            <p:oleObj spid="_x0000_s28702" name="Graph" r:id="rId4" imgW="3692160" imgH="3137760" progId="">
              <p:embed/>
            </p:oleObj>
          </a:graphicData>
        </a:graphic>
      </p:graphicFrame>
      <p:sp>
        <p:nvSpPr>
          <p:cNvPr id="28730" name="Line 27"/>
          <p:cNvSpPr>
            <a:spLocks noChangeShapeType="1"/>
          </p:cNvSpPr>
          <p:nvPr/>
        </p:nvSpPr>
        <p:spPr bwMode="auto">
          <a:xfrm>
            <a:off x="4419600" y="1524000"/>
            <a:ext cx="384175" cy="406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5791200" y="4495800"/>
            <a:ext cx="1601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Lenses and Filters</a:t>
            </a:r>
          </a:p>
        </p:txBody>
      </p:sp>
      <p:sp>
        <p:nvSpPr>
          <p:cNvPr id="28732" name="Oval 60"/>
          <p:cNvSpPr>
            <a:spLocks noChangeArrowheads="1"/>
          </p:cNvSpPr>
          <p:nvPr/>
        </p:nvSpPr>
        <p:spPr bwMode="auto">
          <a:xfrm>
            <a:off x="5791200" y="5410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733" name="Oval 61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734" name="Oval 62"/>
          <p:cNvSpPr>
            <a:spLocks noChangeArrowheads="1"/>
          </p:cNvSpPr>
          <p:nvPr/>
        </p:nvSpPr>
        <p:spPr bwMode="auto">
          <a:xfrm>
            <a:off x="6248400" y="55626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735" name="Oval 63"/>
          <p:cNvSpPr>
            <a:spLocks noChangeArrowheads="1"/>
          </p:cNvSpPr>
          <p:nvPr/>
        </p:nvSpPr>
        <p:spPr bwMode="auto">
          <a:xfrm>
            <a:off x="6248400" y="5257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QD Fluorescence Lifetime Expected Results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2770" name="Picture 3" descr="lifeti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2743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lifetime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33528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724400" y="6400800"/>
            <a:ext cx="441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MS PGothic" charset="0"/>
                <a:cs typeface="MS PGothic" charset="0"/>
              </a:rPr>
              <a:t>Mazur </a:t>
            </a:r>
            <a:r>
              <a:rPr lang="en-US" sz="1600" i="1">
                <a:ea typeface="MS PGothic" charset="0"/>
                <a:cs typeface="MS PGothic" charset="0"/>
              </a:rPr>
              <a:t>et al</a:t>
            </a:r>
            <a:r>
              <a:rPr lang="en-US" sz="1600">
                <a:ea typeface="MS PGothic" charset="0"/>
                <a:cs typeface="MS PGothic" charset="0"/>
              </a:rPr>
              <a:t> 2006 </a:t>
            </a:r>
            <a:r>
              <a:rPr lang="en-US" sz="1600" i="1">
                <a:ea typeface="MS PGothic" charset="0"/>
                <a:cs typeface="MS PGothic" charset="0"/>
              </a:rPr>
              <a:t>Journal Of Applied Physics </a:t>
            </a:r>
            <a:r>
              <a:rPr lang="en-US" sz="1600" b="1">
                <a:ea typeface="MS PGothic" charset="0"/>
                <a:cs typeface="MS PGothic" charset="0"/>
              </a:rPr>
              <a:t>100</a:t>
            </a:r>
            <a:r>
              <a:rPr lang="en-US" sz="1600">
                <a:ea typeface="MS PGothic" charset="0"/>
                <a:cs typeface="MS PGothic" charset="0"/>
              </a:rPr>
              <a:t> 054313</a:t>
            </a:r>
          </a:p>
          <a:p>
            <a:endParaRPr lang="en-US" sz="1800">
              <a:ea typeface="MS PGothic" charset="0"/>
              <a:cs typeface="MS PGothic" charset="0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371600" y="5562600"/>
            <a:ext cx="6096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MS PGothic" charset="0"/>
                <a:cs typeface="MS PGothic" charset="0"/>
              </a:rPr>
              <a:t>Fluorescence lifetime of InGaAs Quantum Dot (fig 1) and Quantum Well (fig 2) samples measured by a streak camera.</a:t>
            </a:r>
          </a:p>
          <a:p>
            <a:endParaRPr lang="en-US" sz="1800">
              <a:ea typeface="MS PGothic" charset="0"/>
              <a:cs typeface="MS PGothic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6172200" y="52578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MS PGothic" charset="0"/>
                <a:cs typeface="MS PGothic" charset="0"/>
              </a:rPr>
              <a:t>Fig 2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1828800" y="52578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MS PGothic" charset="0"/>
                <a:cs typeface="MS PGothic" charset="0"/>
              </a:rPr>
              <a:t>Fig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3" name="Object 1033"/>
          <p:cNvGraphicFramePr>
            <a:graphicFrameLocks noChangeAspect="1"/>
          </p:cNvGraphicFramePr>
          <p:nvPr/>
        </p:nvGraphicFramePr>
        <p:xfrm>
          <a:off x="3657600" y="2540000"/>
          <a:ext cx="5378450" cy="4192588"/>
        </p:xfrm>
        <a:graphic>
          <a:graphicData uri="http://schemas.openxmlformats.org/presentationml/2006/ole">
            <p:oleObj spid="_x0000_s47113" name="Graph" r:id="rId4" imgW="4053600" imgH="3159360" progId="">
              <p:embed/>
            </p:oleObj>
          </a:graphicData>
        </a:graphic>
      </p:graphicFrame>
      <p:sp>
        <p:nvSpPr>
          <p:cNvPr id="47115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InGaAs QD Results</a:t>
            </a:r>
          </a:p>
        </p:txBody>
      </p:sp>
      <p:graphicFrame>
        <p:nvGraphicFramePr>
          <p:cNvPr id="47107" name="Object 1027"/>
          <p:cNvGraphicFramePr>
            <a:graphicFrameLocks noChangeAspect="1"/>
          </p:cNvGraphicFramePr>
          <p:nvPr>
            <p:ph idx="4294967295"/>
          </p:nvPr>
        </p:nvGraphicFramePr>
        <p:xfrm>
          <a:off x="152400" y="1447800"/>
          <a:ext cx="3352800" cy="2847975"/>
        </p:xfrm>
        <a:graphic>
          <a:graphicData uri="http://schemas.openxmlformats.org/presentationml/2006/ole">
            <p:oleObj spid="_x0000_s47107" name="Graph" r:id="rId5" imgW="3692160" imgH="3137760" progId="">
              <p:embed/>
            </p:oleObj>
          </a:graphicData>
        </a:graphic>
      </p:graphicFrame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3733800" y="4419600"/>
            <a:ext cx="2057400" cy="838200"/>
          </a:xfrm>
          <a:prstGeom prst="rightArrow">
            <a:avLst>
              <a:gd name="adj1" fmla="val 50000"/>
              <a:gd name="adj2" fmla="val 61364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Instrument Response</a:t>
            </a:r>
            <a:endParaRPr 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2942</TotalTime>
  <Words>400</Words>
  <Application>Microsoft Office PowerPoint</Application>
  <PresentationFormat>On-screen Show (4:3)</PresentationFormat>
  <Paragraphs>102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Garamond</vt:lpstr>
      <vt:lpstr>ＭＳ Ｐゴシック</vt:lpstr>
      <vt:lpstr>Arial</vt:lpstr>
      <vt:lpstr>Wingdings</vt:lpstr>
      <vt:lpstr>Calibri</vt:lpstr>
      <vt:lpstr>MS PGothic</vt:lpstr>
      <vt:lpstr>Stream</vt:lpstr>
      <vt:lpstr/>
      <vt:lpstr>Time-Correlated Single Photon Counting (TCSPC)</vt:lpstr>
      <vt:lpstr>Overview</vt:lpstr>
      <vt:lpstr>Photoluminescence</vt:lpstr>
      <vt:lpstr>Quantum Dots</vt:lpstr>
      <vt:lpstr>Quantum Dots</vt:lpstr>
      <vt:lpstr>QD Photoluminescence</vt:lpstr>
      <vt:lpstr>Time Correlated Single Photon Counting</vt:lpstr>
      <vt:lpstr>QD Fluorescence Lifetime Expected Results</vt:lpstr>
      <vt:lpstr>InGaAs QD Results</vt:lpstr>
      <vt:lpstr>InGaAs QD Results: Convolution</vt:lpstr>
      <vt:lpstr>Summary of Results</vt:lpstr>
      <vt:lpstr>Conclusion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Time-Correlated Single Photon Counting</dc:title>
  <dc:creator>sthalman</dc:creator>
  <cp:lastModifiedBy>Lesley Lovesee</cp:lastModifiedBy>
  <cp:revision>59</cp:revision>
  <dcterms:created xsi:type="dcterms:W3CDTF">2010-03-11T05:05:48Z</dcterms:created>
  <dcterms:modified xsi:type="dcterms:W3CDTF">2010-10-16T19:08:26Z</dcterms:modified>
</cp:coreProperties>
</file>