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60" r:id="rId1"/>
  </p:sldMasterIdLst>
  <p:notesMasterIdLst>
    <p:notesMasterId r:id="rId13"/>
  </p:notesMasterIdLst>
  <p:sldIdLst>
    <p:sldId id="256" r:id="rId2"/>
    <p:sldId id="286" r:id="rId3"/>
    <p:sldId id="287" r:id="rId4"/>
    <p:sldId id="257" r:id="rId5"/>
    <p:sldId id="265" r:id="rId6"/>
    <p:sldId id="269" r:id="rId7"/>
    <p:sldId id="266" r:id="rId8"/>
    <p:sldId id="270" r:id="rId9"/>
    <p:sldId id="289" r:id="rId10"/>
    <p:sldId id="288" r:id="rId11"/>
    <p:sldId id="274" r:id="rId12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Peterson" initials="RP" lastIdx="2" clrIdx="0">
    <p:extLst>
      <p:ext uri="{19B8F6BF-5375-455C-9EA6-DF929625EA0E}">
        <p15:presenceInfo xmlns:p15="http://schemas.microsoft.com/office/powerpoint/2012/main" userId="Ryan Pete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E5A"/>
    <a:srgbClr val="E89E82"/>
    <a:srgbClr val="F6D78C"/>
    <a:srgbClr val="93BC62"/>
    <a:srgbClr val="9E6CAA"/>
    <a:srgbClr val="287BC0"/>
    <a:srgbClr val="428DC8"/>
    <a:srgbClr val="0099FF"/>
    <a:srgbClr val="9B6937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75862" autoAdjust="0"/>
  </p:normalViewPr>
  <p:slideViewPr>
    <p:cSldViewPr snapToGrid="0">
      <p:cViewPr varScale="1">
        <p:scale>
          <a:sx n="145" d="100"/>
          <a:sy n="145" d="100"/>
        </p:scale>
        <p:origin x="594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95412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414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3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capping</a:t>
            </a:r>
            <a:r>
              <a:rPr lang="en-US" baseline="0" dirty="0"/>
              <a:t> agent</a:t>
            </a:r>
          </a:p>
          <a:p>
            <a:r>
              <a:rPr lang="en-US" baseline="0" dirty="0"/>
              <a:t>Introduce ferritin</a:t>
            </a:r>
          </a:p>
          <a:p>
            <a:r>
              <a:rPr lang="en-US" baseline="0" dirty="0"/>
              <a:t>Make </a:t>
            </a:r>
            <a:r>
              <a:rPr lang="en-US" baseline="0" dirty="0" err="1"/>
              <a:t>PbS</a:t>
            </a:r>
            <a:r>
              <a:rPr lang="en-US" baseline="0" dirty="0"/>
              <a:t> QD features text bigger, make title appear with FTN</a:t>
            </a:r>
          </a:p>
          <a:p>
            <a:r>
              <a:rPr lang="en-US" baseline="0" dirty="0"/>
              <a:t>Mention reassembly synthesis method as well as adding lead solution then sulfide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90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28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Explain how image was taken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What can I say about the halo shape of the quantum dot?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Mention that dots have been shown by XRD</a:t>
            </a:r>
            <a:r>
              <a:rPr lang="en" baseline="0" dirty="0"/>
              <a:t> to be very defective at the start, so annealing is necessary to improve performance.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9078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how the orange line is</a:t>
            </a:r>
            <a:r>
              <a:rPr lang="en-US" baseline="0" dirty="0"/>
              <a:t> calculated</a:t>
            </a:r>
          </a:p>
          <a:p>
            <a:r>
              <a:rPr lang="en-US" baseline="0" dirty="0"/>
              <a:t>Remember how earlier I pointed out that the particles aren’t completely homogeneous? There are slight size variations, leading to a distribution of band gaps.</a:t>
            </a:r>
          </a:p>
          <a:p>
            <a:r>
              <a:rPr lang="en-US" baseline="0" dirty="0"/>
              <a:t>Mention that while we can’t target a super narrow band gap, the Shockley-</a:t>
            </a:r>
            <a:r>
              <a:rPr lang="en-US" baseline="0" dirty="0" err="1"/>
              <a:t>Queisser</a:t>
            </a:r>
            <a:r>
              <a:rPr lang="en-US" baseline="0" dirty="0"/>
              <a:t> limit for a single cell as nearly the same max efficiency for 1.1-1.3 eV band gaps.</a:t>
            </a:r>
          </a:p>
          <a:p>
            <a:r>
              <a:rPr lang="en-US" baseline="0" dirty="0"/>
              <a:t>Add second PL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9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Need to get S1 remeasured!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Make vertical scale smaller,</a:t>
            </a:r>
            <a:r>
              <a:rPr lang="en-US" baseline="0" dirty="0">
                <a:solidFill>
                  <a:schemeClr val="bg1"/>
                </a:solidFill>
              </a:rPr>
              <a:t> maybe 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olidFill>
                  <a:schemeClr val="bg1"/>
                </a:solidFill>
              </a:rPr>
              <a:t>S2 FWHM: .3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olidFill>
                  <a:schemeClr val="bg1"/>
                </a:solidFill>
              </a:rPr>
              <a:t>S6 FWHM: .17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65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it was normalized</a:t>
            </a:r>
          </a:p>
          <a:p>
            <a:r>
              <a:rPr lang="en-US" dirty="0"/>
              <a:t>Mention</a:t>
            </a:r>
            <a:r>
              <a:rPr lang="en-US" baseline="0" dirty="0"/>
              <a:t> that after 18 hours, the FTN absolute intensity was roughly 8x higher than TGL </a:t>
            </a:r>
            <a:r>
              <a:rPr lang="en-US" baseline="0" dirty="0" err="1"/>
              <a:t>PbS</a:t>
            </a:r>
            <a:endParaRPr lang="en-US" baseline="0" dirty="0"/>
          </a:p>
          <a:p>
            <a:r>
              <a:rPr lang="en-US" baseline="0" dirty="0"/>
              <a:t>Initially, QDs very defective (shown by XRD peaks), and seems likely that this is a thermal annealing effect from the laser.</a:t>
            </a:r>
          </a:p>
          <a:p>
            <a:r>
              <a:rPr lang="en-US" baseline="0" dirty="0"/>
              <a:t>Include laser intensity.</a:t>
            </a:r>
          </a:p>
          <a:p>
            <a:r>
              <a:rPr lang="en-US" baseline="0" dirty="0"/>
              <a:t>Show photos of laser burns</a:t>
            </a:r>
          </a:p>
          <a:p>
            <a:r>
              <a:rPr lang="en-US" baseline="0" dirty="0"/>
              <a:t>Put normalization factor on graph</a:t>
            </a:r>
          </a:p>
        </p:txBody>
      </p:sp>
    </p:spTree>
    <p:extLst>
      <p:ext uri="{BB962C8B-B14F-4D97-AF65-F5344CB8AC3E}">
        <p14:creationId xmlns:p14="http://schemas.microsoft.com/office/powerpoint/2010/main" val="4137735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these samples were exposed to: Xenon arc lamp at 3x solar intensity for two hours</a:t>
            </a:r>
          </a:p>
          <a:p>
            <a:r>
              <a:rPr lang="en-US" dirty="0"/>
              <a:t>Put this on the slide</a:t>
            </a:r>
          </a:p>
        </p:txBody>
      </p:sp>
    </p:spTree>
    <p:extLst>
      <p:ext uri="{BB962C8B-B14F-4D97-AF65-F5344CB8AC3E}">
        <p14:creationId xmlns:p14="http://schemas.microsoft.com/office/powerpoint/2010/main" val="2599954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schematic of solar cell</a:t>
            </a:r>
          </a:p>
          <a:p>
            <a:r>
              <a:rPr lang="en-US" dirty="0"/>
              <a:t>Explain</a:t>
            </a:r>
            <a:r>
              <a:rPr lang="en-US" baseline="0" dirty="0"/>
              <a:t> that we use TiO2 and ITO on one end, Pt on other end, iodide electrolyte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1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536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631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9037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292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695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6199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2268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1626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227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511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423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178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04809-ADDA-4EDF-B99C-49BDC292B7D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2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311708" y="2093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Tunability and Stability of Lead Sulfide Quantum Dots in Ferritin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subTitle" idx="1"/>
          </p:nvPr>
        </p:nvSpPr>
        <p:spPr>
          <a:xfrm>
            <a:off x="311708" y="2347332"/>
            <a:ext cx="8520600" cy="208898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>
                <a:solidFill>
                  <a:schemeClr val="tx1"/>
                </a:solidFill>
              </a:rPr>
              <a:t>J. Ryan Peterson</a:t>
            </a:r>
          </a:p>
          <a:p>
            <a:pPr lvl="0">
              <a:spcBef>
                <a:spcPts val="0"/>
              </a:spcBef>
              <a:buNone/>
            </a:pPr>
            <a:r>
              <a:rPr lang="en" sz="2400" dirty="0"/>
              <a:t>Dr. John S. Colton (advisor)</a:t>
            </a:r>
          </a:p>
          <a:p>
            <a:pPr marL="76200" lvl="0" rtl="0">
              <a:spcBef>
                <a:spcPts val="0"/>
              </a:spcBef>
              <a:buSzPct val="100000"/>
            </a:pPr>
            <a:r>
              <a:rPr lang="en" sz="2400" dirty="0"/>
              <a:t>Kameron Hansen, Micah Shelley, Alessandro Perego, </a:t>
            </a:r>
            <a:br>
              <a:rPr lang="en" sz="2400" dirty="0"/>
            </a:br>
            <a:r>
              <a:rPr lang="en" sz="2400" dirty="0"/>
              <a:t>Cameron Olsen, Luis Perez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600" y="3572760"/>
            <a:ext cx="1459691" cy="145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725" y="3572760"/>
            <a:ext cx="1459691" cy="1459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00" y="377230"/>
            <a:ext cx="8520600" cy="572700"/>
          </a:xfrm>
        </p:spPr>
        <p:txBody>
          <a:bodyPr>
            <a:noAutofit/>
          </a:bodyPr>
          <a:lstStyle/>
          <a:p>
            <a:r>
              <a:rPr lang="en-US" sz="3200" dirty="0"/>
              <a:t>Solar Cell Performance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576746" y="864430"/>
            <a:ext cx="5430881" cy="42245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2440" y="1205086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87BC0"/>
                </a:solidFill>
              </a:rPr>
              <a:t>Anthocyanin (0.31%)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2440" y="4001562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7E5A"/>
                </a:solidFill>
              </a:rPr>
              <a:t>Fe-FTN (0.06%)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2441" y="3397491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6D78C"/>
                </a:solidFill>
              </a:rPr>
              <a:t>Co-FTN (0.14%)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2440" y="1931957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E6CAA"/>
                </a:solidFill>
              </a:rPr>
              <a:t>PbS</a:t>
            </a:r>
            <a:r>
              <a:rPr lang="en-US" dirty="0">
                <a:solidFill>
                  <a:srgbClr val="9E6CAA"/>
                </a:solidFill>
              </a:rPr>
              <a:t>-FTN (0.26%)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2440" y="2603324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3BC62"/>
                </a:solidFill>
              </a:rPr>
              <a:t>Mn</a:t>
            </a:r>
            <a:r>
              <a:rPr lang="en-US" dirty="0">
                <a:solidFill>
                  <a:srgbClr val="93BC62"/>
                </a:solidFill>
              </a:rPr>
              <a:t>-FTN (0.25%)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99234" y="1073180"/>
            <a:ext cx="849463" cy="590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6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Conclusions and Future 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2963243" cy="3416400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Widely tunable band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Effectively protects against </a:t>
            </a:r>
            <a:r>
              <a:rPr lang="en-US" dirty="0" err="1"/>
              <a:t>photocorrosion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Solar cell fabrication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PbSe</a:t>
            </a:r>
            <a:r>
              <a:rPr lang="en-US" dirty="0"/>
              <a:t> quantum dots currently being investigated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302" t="11013" r="19002" b="16471"/>
          <a:stretch/>
        </p:blipFill>
        <p:spPr>
          <a:xfrm>
            <a:off x="3578087" y="1417707"/>
            <a:ext cx="5456583" cy="3061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6378" y="4479423"/>
            <a:ext cx="242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PbS</a:t>
            </a:r>
            <a:r>
              <a:rPr lang="en-US" dirty="0"/>
              <a:t>-Ferritin solar cell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8633" y="4464775"/>
            <a:ext cx="220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PbS</a:t>
            </a:r>
            <a:r>
              <a:rPr lang="en-US" dirty="0"/>
              <a:t>-Ferritin 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701" y="923827"/>
            <a:ext cx="872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interested in synthesis, see Kameron Hansen’s talk, right now at 12:03, in Room 288</a:t>
            </a:r>
          </a:p>
        </p:txBody>
      </p:sp>
    </p:spTree>
    <p:extLst>
      <p:ext uri="{BB962C8B-B14F-4D97-AF65-F5344CB8AC3E}">
        <p14:creationId xmlns:p14="http://schemas.microsoft.com/office/powerpoint/2010/main" val="298752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2" y="2257429"/>
            <a:ext cx="1721316" cy="1444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3289339" cy="572700"/>
          </a:xfrm>
        </p:spPr>
        <p:txBody>
          <a:bodyPr>
            <a:noAutofit/>
          </a:bodyPr>
          <a:lstStyle/>
          <a:p>
            <a:r>
              <a:rPr lang="en" sz="3200" dirty="0"/>
              <a:t>PbS Quantum Dots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3421" y="4574004"/>
            <a:ext cx="460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tx2"/>
                </a:solidFill>
              </a:rPr>
              <a:t>Catalysis</a:t>
            </a:r>
            <a:r>
              <a:rPr lang="fr-FR" dirty="0">
                <a:solidFill>
                  <a:schemeClr val="tx2"/>
                </a:solidFill>
              </a:rPr>
              <a:t> Science &amp; </a:t>
            </a:r>
            <a:r>
              <a:rPr lang="fr-FR" dirty="0" err="1">
                <a:solidFill>
                  <a:schemeClr val="tx2"/>
                </a:solidFill>
              </a:rPr>
              <a:t>Technology</a:t>
            </a:r>
            <a:r>
              <a:rPr lang="fr-FR" dirty="0">
                <a:solidFill>
                  <a:schemeClr val="tx2"/>
                </a:solidFill>
              </a:rPr>
              <a:t> 3, 3103 (2013)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5466" y="2682270"/>
            <a:ext cx="3737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Ferritin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Growth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Electrostatic gradient for synthesis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Corrosion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85467" y="1347876"/>
            <a:ext cx="3737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PbS</a:t>
            </a:r>
            <a:r>
              <a:rPr lang="en-US" dirty="0"/>
              <a:t> QD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Widely tunable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bulk band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exciton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70415" y="451395"/>
            <a:ext cx="1808595" cy="572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ctr"/>
            <a:r>
              <a:rPr lang="en-US" sz="3200" dirty="0"/>
              <a:t>i</a:t>
            </a:r>
            <a:r>
              <a:rPr lang="en" sz="3200" dirty="0"/>
              <a:t>n Ferritin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081492" y="1073958"/>
            <a:ext cx="22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PV applications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65" y="1017725"/>
            <a:ext cx="3179097" cy="35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3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PbS</a:t>
            </a:r>
            <a:r>
              <a:rPr lang="en-US" sz="3200" dirty="0"/>
              <a:t> Quantum Dot Synthesis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7372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Traditional synthesis</a:t>
            </a:r>
          </a:p>
          <a:p>
            <a:pPr marL="342900" lvl="1" indent="0">
              <a:buNone/>
            </a:pPr>
            <a:r>
              <a:rPr lang="en-US" dirty="0"/>
              <a:t>  </a:t>
            </a:r>
            <a:r>
              <a:rPr lang="en-US" dirty="0" err="1"/>
              <a:t>Thioglycerol</a:t>
            </a:r>
            <a:r>
              <a:rPr lang="en-US" dirty="0"/>
              <a:t> used as capping agent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1700" y="1889760"/>
            <a:ext cx="7506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Ferritin Synthesis</a:t>
            </a:r>
          </a:p>
          <a:p>
            <a:pPr lvl="1"/>
            <a:r>
              <a:rPr lang="en-US" dirty="0"/>
              <a:t>Remove existing core from protein</a:t>
            </a:r>
          </a:p>
          <a:p>
            <a:pPr lvl="1"/>
            <a:r>
              <a:rPr lang="en-US" dirty="0"/>
              <a:t>Add lead II acetate</a:t>
            </a:r>
          </a:p>
          <a:p>
            <a:pPr lvl="1"/>
            <a:r>
              <a:rPr lang="en-US" dirty="0"/>
              <a:t>Add sodium sulfide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311700" y="3090088"/>
            <a:ext cx="6538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Our findings</a:t>
            </a:r>
          </a:p>
          <a:p>
            <a:pPr lvl="1"/>
            <a:r>
              <a:rPr lang="en-US" dirty="0"/>
              <a:t>Ferritin synthesis works in oxygen atmosphere</a:t>
            </a:r>
          </a:p>
        </p:txBody>
      </p:sp>
    </p:spTree>
    <p:extLst>
      <p:ext uri="{BB962C8B-B14F-4D97-AF65-F5344CB8AC3E}">
        <p14:creationId xmlns:p14="http://schemas.microsoft.com/office/powerpoint/2010/main" val="40244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PbS Quantum Dots in Ferritin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3449" y="1017725"/>
            <a:ext cx="3664465" cy="3789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4816771" y="4234802"/>
            <a:ext cx="338178" cy="338178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4241448" y="3125759"/>
            <a:ext cx="338178" cy="338178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146"/>
          <p:cNvSpPr txBox="1"/>
          <p:nvPr/>
        </p:nvSpPr>
        <p:spPr>
          <a:xfrm>
            <a:off x="3089431" y="3383239"/>
            <a:ext cx="2288483" cy="510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Nonuniform </a:t>
            </a:r>
            <a:r>
              <a:rPr lang="en" sz="1800" dirty="0">
                <a:solidFill>
                  <a:srgbClr val="FFFFFF"/>
                </a:solidFill>
              </a:rPr>
              <a:t>core sizes</a:t>
            </a:r>
          </a:p>
        </p:txBody>
      </p:sp>
      <p:sp>
        <p:nvSpPr>
          <p:cNvPr id="13" name="Shape 146"/>
          <p:cNvSpPr txBox="1"/>
          <p:nvPr/>
        </p:nvSpPr>
        <p:spPr>
          <a:xfrm>
            <a:off x="2774405" y="1422189"/>
            <a:ext cx="1373024" cy="3779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</a:rPr>
              <a:t>Ferritin shell</a:t>
            </a:r>
          </a:p>
        </p:txBody>
      </p:sp>
      <p:cxnSp>
        <p:nvCxnSpPr>
          <p:cNvPr id="3" name="Straight Arrow Connector 2"/>
          <p:cNvCxnSpPr>
            <a:stCxn id="13" idx="2"/>
          </p:cNvCxnSpPr>
          <p:nvPr/>
        </p:nvCxnSpPr>
        <p:spPr>
          <a:xfrm flipH="1">
            <a:off x="3405477" y="1800140"/>
            <a:ext cx="55440" cy="3387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146"/>
          <p:cNvSpPr txBox="1"/>
          <p:nvPr/>
        </p:nvSpPr>
        <p:spPr>
          <a:xfrm>
            <a:off x="3581094" y="2427325"/>
            <a:ext cx="1915099" cy="480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</a:rPr>
              <a:t>PbS Quantum Dot</a:t>
            </a:r>
          </a:p>
        </p:txBody>
      </p:sp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 flipV="1">
            <a:off x="3405477" y="2333199"/>
            <a:ext cx="175617" cy="3344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666309"/>
              </p:ext>
            </p:extLst>
          </p:nvPr>
        </p:nvGraphicFramePr>
        <p:xfrm>
          <a:off x="5764436" y="1604422"/>
          <a:ext cx="2396584" cy="26298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0169">
                  <a:extLst>
                    <a:ext uri="{9D8B030D-6E8A-4147-A177-3AD203B41FA5}">
                      <a16:colId xmlns:a16="http://schemas.microsoft.com/office/drawing/2014/main" xmlns="" val="1954848236"/>
                    </a:ext>
                  </a:extLst>
                </a:gridCol>
                <a:gridCol w="1516415">
                  <a:extLst>
                    <a:ext uri="{9D8B030D-6E8A-4147-A177-3AD203B41FA5}">
                      <a16:colId xmlns:a16="http://schemas.microsoft.com/office/drawing/2014/main" xmlns="" val="903106116"/>
                    </a:ext>
                  </a:extLst>
                </a:gridCol>
              </a:tblGrid>
              <a:tr h="425379">
                <a:tc>
                  <a:txBody>
                    <a:bodyPr/>
                    <a:lstStyle/>
                    <a:p>
                      <a:r>
                        <a:rPr lang="en-US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Measured Core Diameter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3883183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r>
                        <a:rPr lang="en-US" dirty="0"/>
                        <a:t>Sample 1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2.25</a:t>
                      </a:r>
                      <a:r>
                        <a:rPr lang="en-US" baseline="0" dirty="0"/>
                        <a:t> </a:t>
                      </a:r>
                      <a:r>
                        <a:rPr lang="en-US" sz="1400" u="none" strike="noStrike" cap="none" dirty="0">
                          <a:effectLst/>
                          <a:sym typeface="Arial"/>
                        </a:rPr>
                        <a:t> ± 0.48 nm</a:t>
                      </a:r>
                      <a:endParaRPr lang="en-US" sz="14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r>
                        <a:rPr lang="en-US" dirty="0"/>
                        <a:t>Sample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3.03</a:t>
                      </a:r>
                      <a:r>
                        <a:rPr lang="en-US" sz="1400" u="none" strike="noStrike" cap="none" dirty="0">
                          <a:effectLst/>
                          <a:sym typeface="Arial"/>
                        </a:rPr>
                        <a:t> ± 0.39 nm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r>
                        <a:rPr lang="en-US" dirty="0"/>
                        <a:t>Sample 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3.04</a:t>
                      </a:r>
                      <a:r>
                        <a:rPr lang="en-US" sz="1400" u="none" strike="noStrike" cap="none" dirty="0">
                          <a:effectLst/>
                          <a:sym typeface="Arial"/>
                        </a:rPr>
                        <a:t> ± 0.54</a:t>
                      </a:r>
                      <a:r>
                        <a:rPr lang="en-US" sz="1400" u="none" strike="noStrike" cap="none" baseline="0" dirty="0">
                          <a:effectLst/>
                          <a:sym typeface="Arial"/>
                        </a:rPr>
                        <a:t> nm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6302434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r>
                        <a:rPr lang="en-US" dirty="0"/>
                        <a:t>Sample 4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5.70</a:t>
                      </a:r>
                      <a:r>
                        <a:rPr lang="en-US" sz="1400" u="none" strike="noStrike" cap="none" dirty="0">
                          <a:effectLst/>
                          <a:sym typeface="Arial"/>
                        </a:rPr>
                        <a:t> ± 0.89 nm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8177138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r>
                        <a:rPr lang="en-US" dirty="0"/>
                        <a:t>Sample 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6.10</a:t>
                      </a:r>
                      <a:r>
                        <a:rPr lang="en-US" sz="1400" u="none" strike="noStrike" cap="none" dirty="0">
                          <a:effectLst/>
                          <a:sym typeface="Arial"/>
                        </a:rPr>
                        <a:t> ± 0.89 nm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68666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542" y="839088"/>
            <a:ext cx="5570415" cy="4304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Photoluminescence</a:t>
            </a:r>
          </a:p>
        </p:txBody>
      </p:sp>
      <p:cxnSp>
        <p:nvCxnSpPr>
          <p:cNvPr id="9" name="Straight Connector 8"/>
          <p:cNvCxnSpPr>
            <a:endCxn id="11" idx="0"/>
          </p:cNvCxnSpPr>
          <p:nvPr/>
        </p:nvCxnSpPr>
        <p:spPr>
          <a:xfrm>
            <a:off x="4361289" y="1414682"/>
            <a:ext cx="0" cy="5687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12040" y="1983417"/>
            <a:ext cx="89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1.14 eV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12041" y="2974034"/>
            <a:ext cx="89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0.29 eV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46282" y="2974034"/>
            <a:ext cx="1781092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49304" y="1417778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Band gap at 25 K: 1.15 eV</a:t>
            </a:r>
          </a:p>
        </p:txBody>
      </p:sp>
    </p:spTree>
    <p:extLst>
      <p:ext uri="{BB962C8B-B14F-4D97-AF65-F5344CB8AC3E}">
        <p14:creationId xmlns:p14="http://schemas.microsoft.com/office/powerpoint/2010/main" val="360433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522" y="256310"/>
            <a:ext cx="5882620" cy="454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Tunability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714957" y="767781"/>
            <a:ext cx="0" cy="13129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389166" y="2919758"/>
            <a:ext cx="0" cy="77779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14957" y="837108"/>
            <a:ext cx="121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FWHM</a:t>
            </a:r>
          </a:p>
        </p:txBody>
      </p:sp>
    </p:spTree>
    <p:extLst>
      <p:ext uri="{BB962C8B-B14F-4D97-AF65-F5344CB8AC3E}">
        <p14:creationId xmlns:p14="http://schemas.microsoft.com/office/powerpoint/2010/main" val="272549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Protection Against </a:t>
            </a:r>
            <a:r>
              <a:rPr lang="en-US" dirty="0" err="1"/>
              <a:t>Photocorrosion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44" y="1008110"/>
            <a:ext cx="5351681" cy="4135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7312" y="1012537"/>
            <a:ext cx="2821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Samples illuminated by </a:t>
            </a:r>
            <a:br>
              <a:rPr lang="en-US" dirty="0"/>
            </a:br>
            <a:r>
              <a:rPr lang="en-US" dirty="0"/>
              <a:t>398nm laser (10 W/cm</a:t>
            </a:r>
            <a:r>
              <a:rPr lang="en-US" baseline="30000" dirty="0"/>
              <a:t>2</a:t>
            </a:r>
            <a:r>
              <a:rPr lang="en-US" dirty="0"/>
              <a:t>) in atmosphere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0441" y="1527564"/>
            <a:ext cx="398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0441" y="4070406"/>
            <a:ext cx="460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9587" t="14133" r="10620" b="58234"/>
          <a:stretch/>
        </p:blipFill>
        <p:spPr>
          <a:xfrm>
            <a:off x="6736611" y="3504990"/>
            <a:ext cx="1778739" cy="1396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7644" t="34152" r="39342" b="31462"/>
          <a:stretch/>
        </p:blipFill>
        <p:spPr>
          <a:xfrm>
            <a:off x="6736611" y="1935867"/>
            <a:ext cx="1778739" cy="149498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46402" y="2442588"/>
            <a:ext cx="594804" cy="555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5312184" y="2323257"/>
            <a:ext cx="1424427" cy="65071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171450" lvl="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err="1"/>
              <a:t>Thioglycerol</a:t>
            </a:r>
            <a:r>
              <a:rPr lang="en-US" sz="1800" dirty="0"/>
              <a:t> </a:t>
            </a:r>
            <a:r>
              <a:rPr lang="en-US" sz="1800" dirty="0" err="1"/>
              <a:t>PbS</a:t>
            </a:r>
            <a:endParaRPr lang="en-US" sz="1800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5185368" y="3899985"/>
            <a:ext cx="1678058" cy="5861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Ferritin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PbS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74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57967" y="2094537"/>
            <a:ext cx="3356113" cy="7114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Thioglycerol</a:t>
            </a:r>
            <a:r>
              <a:rPr lang="en-US" sz="2400" dirty="0"/>
              <a:t>-capped </a:t>
            </a:r>
            <a:r>
              <a:rPr lang="en-US" sz="2400" dirty="0" err="1"/>
              <a:t>PbS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10" y="1801835"/>
            <a:ext cx="1414555" cy="1296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63" y="1801835"/>
            <a:ext cx="1467262" cy="1296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833" y="3376983"/>
            <a:ext cx="1553711" cy="1296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88" y="3376983"/>
            <a:ext cx="1657013" cy="1296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86120" y="1211547"/>
            <a:ext cx="110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Before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0453" y="1211547"/>
            <a:ext cx="83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After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957967" y="3742171"/>
            <a:ext cx="3356114" cy="7114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Ferritin-enclosed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PbS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2770" y="456928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Protection Against </a:t>
            </a:r>
            <a:r>
              <a:rPr lang="en-US" dirty="0" err="1"/>
              <a:t>Photocorrosion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5035" y="1238991"/>
            <a:ext cx="3544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3x solar intensity for two hours</a:t>
            </a:r>
          </a:p>
        </p:txBody>
      </p:sp>
    </p:spTree>
    <p:extLst>
      <p:ext uri="{BB962C8B-B14F-4D97-AF65-F5344CB8AC3E}">
        <p14:creationId xmlns:p14="http://schemas.microsoft.com/office/powerpoint/2010/main" val="3209632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34027" y="731375"/>
            <a:ext cx="7875945" cy="417471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9" y="4450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Dye-Sensitized Solar Cell</a:t>
            </a:r>
          </a:p>
        </p:txBody>
      </p:sp>
    </p:spTree>
    <p:extLst>
      <p:ext uri="{BB962C8B-B14F-4D97-AF65-F5344CB8AC3E}">
        <p14:creationId xmlns:p14="http://schemas.microsoft.com/office/powerpoint/2010/main" val="3169858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15392</TotalTime>
  <Words>527</Words>
  <Application>Microsoft Office PowerPoint</Application>
  <PresentationFormat>On-screen Show (16:9)</PresentationFormat>
  <Paragraphs>102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 Light</vt:lpstr>
      <vt:lpstr>Calibri</vt:lpstr>
      <vt:lpstr>Office Theme</vt:lpstr>
      <vt:lpstr>Tunability and Stability of Lead Sulfide Quantum Dots in Ferritin</vt:lpstr>
      <vt:lpstr>PbS Quantum Dots</vt:lpstr>
      <vt:lpstr>PbS Quantum Dot Synthesis</vt:lpstr>
      <vt:lpstr>PbS Quantum Dots in Ferritin</vt:lpstr>
      <vt:lpstr>Photoluminescence</vt:lpstr>
      <vt:lpstr>Tunability</vt:lpstr>
      <vt:lpstr>Protection Against Photocorrosion</vt:lpstr>
      <vt:lpstr>Protection Against Photocorrosion</vt:lpstr>
      <vt:lpstr>Dye-Sensitized Solar Cell</vt:lpstr>
      <vt:lpstr>Solar Cell Performance</vt:lpstr>
      <vt:lpstr>Conclusions and Future Work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Dot Band Gap Measurements</dc:title>
  <dc:creator>Ryan</dc:creator>
  <cp:lastModifiedBy>Colton, John S</cp:lastModifiedBy>
  <cp:revision>228</cp:revision>
  <dcterms:modified xsi:type="dcterms:W3CDTF">2017-03-21T16:37:24Z</dcterms:modified>
</cp:coreProperties>
</file>