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7"/>
  </p:notesMasterIdLst>
  <p:sldIdLst>
    <p:sldId id="256" r:id="rId2"/>
    <p:sldId id="257" r:id="rId3"/>
    <p:sldId id="258" r:id="rId4"/>
    <p:sldId id="268" r:id="rId5"/>
    <p:sldId id="267" r:id="rId6"/>
    <p:sldId id="265" r:id="rId7"/>
    <p:sldId id="269" r:id="rId8"/>
    <p:sldId id="272" r:id="rId9"/>
    <p:sldId id="266" r:id="rId10"/>
    <p:sldId id="277" r:id="rId11"/>
    <p:sldId id="270" r:id="rId12"/>
    <p:sldId id="274" r:id="rId13"/>
    <p:sldId id="273" r:id="rId14"/>
    <p:sldId id="278" r:id="rId15"/>
    <p:sldId id="276" r:id="rId16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Peterson" initials="RP" lastIdx="2" clrIdx="0">
    <p:extLst>
      <p:ext uri="{19B8F6BF-5375-455C-9EA6-DF929625EA0E}">
        <p15:presenceInfo xmlns:p15="http://schemas.microsoft.com/office/powerpoint/2012/main" userId="Ryan Peter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6937"/>
    <a:srgbClr val="996633"/>
    <a:srgbClr val="996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576" autoAdjust="0"/>
  </p:normalViewPr>
  <p:slideViewPr>
    <p:cSldViewPr snapToGrid="0">
      <p:cViewPr varScale="1">
        <p:scale>
          <a:sx n="71" d="100"/>
          <a:sy n="71" d="100"/>
        </p:scale>
        <p:origin x="420" y="52"/>
      </p:cViewPr>
      <p:guideLst/>
    </p:cSldViewPr>
  </p:slideViewPr>
  <p:notesTextViewPr>
    <p:cViewPr>
      <p:scale>
        <a:sx n="1" d="1"/>
        <a:sy n="1" d="1"/>
      </p:scale>
      <p:origin x="0" y="-25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95412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2414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</a:t>
            </a:r>
            <a:r>
              <a:rPr lang="en-US" baseline="0" dirty="0"/>
              <a:t> Amplitude only decreases to 61% of original by 3 hours. By 10 hours, still 59%.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Explain why it is so noisy (weaker signal)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Maybe repeat to get clearer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639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these samples were exposed to: Xenon arc lamp at 3x solar intensity for two hours</a:t>
            </a:r>
          </a:p>
        </p:txBody>
      </p:sp>
    </p:spTree>
    <p:extLst>
      <p:ext uri="{BB962C8B-B14F-4D97-AF65-F5344CB8AC3E}">
        <p14:creationId xmlns:p14="http://schemas.microsoft.com/office/powerpoint/2010/main" val="2599954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that these</a:t>
            </a:r>
            <a:r>
              <a:rPr lang="en-US" baseline="0" dirty="0"/>
              <a:t> samples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34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spec response too</a:t>
            </a:r>
          </a:p>
        </p:txBody>
      </p:sp>
    </p:spTree>
    <p:extLst>
      <p:ext uri="{BB962C8B-B14F-4D97-AF65-F5344CB8AC3E}">
        <p14:creationId xmlns:p14="http://schemas.microsoft.com/office/powerpoint/2010/main" val="125065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stable band gap</a:t>
            </a:r>
          </a:p>
          <a:p>
            <a:endParaRPr lang="en-US" dirty="0"/>
          </a:p>
          <a:p>
            <a:r>
              <a:rPr lang="en-US" dirty="0"/>
              <a:t>This graph could be optional (or maybe both this</a:t>
            </a:r>
            <a:r>
              <a:rPr lang="en-US" baseline="0" dirty="0"/>
              <a:t> and previous graph on one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18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a capping agent is again</a:t>
            </a:r>
          </a:p>
          <a:p>
            <a:r>
              <a:rPr lang="en-US" dirty="0"/>
              <a:t>Explain what these samples were exposed to: 400nm</a:t>
            </a:r>
            <a:r>
              <a:rPr lang="en-US" baseline="0" dirty="0"/>
              <a:t> laser, 100mW, unfocused</a:t>
            </a:r>
          </a:p>
          <a:p>
            <a:r>
              <a:rPr lang="en-US" baseline="0" dirty="0"/>
              <a:t>Explain what area the laser hit</a:t>
            </a:r>
          </a:p>
          <a:p>
            <a:r>
              <a:rPr lang="en-US" baseline="0" dirty="0"/>
              <a:t>Maybe don’t include this slide</a:t>
            </a:r>
          </a:p>
        </p:txBody>
      </p:sp>
    </p:spTree>
    <p:extLst>
      <p:ext uri="{BB962C8B-B14F-4D97-AF65-F5344CB8AC3E}">
        <p14:creationId xmlns:p14="http://schemas.microsoft.com/office/powerpoint/2010/main" val="677785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Explain how image was taken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Explain</a:t>
            </a:r>
            <a:r>
              <a:rPr lang="en" baseline="0" dirty="0"/>
              <a:t> PL briefly</a:t>
            </a:r>
          </a:p>
          <a:p>
            <a:pPr lvl="0">
              <a:spcBef>
                <a:spcPts val="0"/>
              </a:spcBef>
              <a:buNone/>
            </a:pPr>
            <a:r>
              <a:rPr lang="en" baseline="0" dirty="0"/>
              <a:t>Mark FWHM and write that it equals .3eV explicitly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69078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Show a plot of a sharp</a:t>
            </a:r>
            <a:r>
              <a:rPr lang="en" baseline="0" dirty="0"/>
              <a:t> PL result due to a single narrow band gap</a:t>
            </a:r>
          </a:p>
          <a:p>
            <a:pPr lvl="0">
              <a:spcBef>
                <a:spcPts val="0"/>
              </a:spcBef>
              <a:buNone/>
            </a:pPr>
            <a:r>
              <a:rPr lang="en" baseline="0" dirty="0"/>
              <a:t>Mark FWHM, write the number (.005eV or whatever)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Explain</a:t>
            </a:r>
            <a:r>
              <a:rPr lang="en" baseline="0" dirty="0"/>
              <a:t> that the PL spectrum would be even narrower but is limited by the spectrometer resolution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40445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Show plot for </a:t>
            </a:r>
            <a:r>
              <a:rPr lang="en-US" baseline="0" dirty="0" err="1"/>
              <a:t>Brus</a:t>
            </a:r>
            <a:r>
              <a:rPr lang="en-US" baseline="0" dirty="0"/>
              <a:t> predictions on this page</a:t>
            </a:r>
          </a:p>
          <a:p>
            <a:r>
              <a:rPr lang="en-US" baseline="0" dirty="0"/>
              <a:t>Explain quantum confinement in the nanoparticles; that is why the band gap increases as the radius decreases.</a:t>
            </a:r>
          </a:p>
          <a:p>
            <a:r>
              <a:rPr lang="en-US" baseline="0" dirty="0"/>
              <a:t>If I have time, an even more thorough explanation might be good.</a:t>
            </a:r>
          </a:p>
          <a:p>
            <a:r>
              <a:rPr lang="en-US" baseline="0" dirty="0"/>
              <a:t>Explain how it was derived (assuming parabolic band structure and assuming periodic </a:t>
            </a:r>
            <a:r>
              <a:rPr lang="en-US" baseline="0" dirty="0" err="1"/>
              <a:t>wavefunctions</a:t>
            </a:r>
            <a:r>
              <a:rPr lang="en-US" baseline="0" dirty="0"/>
              <a:t>, so no edge effects)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765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setup: sample, laser, spec, etc.</a:t>
            </a:r>
          </a:p>
          <a:p>
            <a:r>
              <a:rPr lang="en-US" dirty="0"/>
              <a:t>Say short</a:t>
            </a:r>
            <a:r>
              <a:rPr lang="en-US" baseline="0" dirty="0"/>
              <a:t> wavelength, not high energy (they might think high power)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1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how the orange line is</a:t>
            </a:r>
            <a:r>
              <a:rPr lang="en-US" baseline="0" dirty="0"/>
              <a:t> calculated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90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</a:t>
            </a:r>
            <a:r>
              <a:rPr lang="en-US" baseline="0" dirty="0"/>
              <a:t> why we couldn’t measure below 0.93 eV</a:t>
            </a:r>
          </a:p>
          <a:p>
            <a:r>
              <a:rPr lang="en-US" baseline="0" dirty="0"/>
              <a:t>Explain that when the radius gets small, the assumptions made by the equation don’t hold. It assumes periodic </a:t>
            </a:r>
            <a:r>
              <a:rPr lang="en-US" baseline="0" dirty="0" err="1"/>
              <a:t>wavefunctions</a:t>
            </a:r>
            <a:r>
              <a:rPr lang="en-US" baseline="0" dirty="0"/>
              <a:t>, but the </a:t>
            </a:r>
            <a:r>
              <a:rPr lang="en-US" baseline="0" dirty="0" err="1"/>
              <a:t>wavefunctions</a:t>
            </a:r>
            <a:r>
              <a:rPr lang="en-US" baseline="0" dirty="0"/>
              <a:t> become very nonperiodic when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Aerobic Sample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Aerobic Sample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Anaerobic Sample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Anaerobic Sample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Aerobic</a:t>
            </a:r>
            <a:r>
              <a:rPr lang="en-US" baseline="0" dirty="0">
                <a:solidFill>
                  <a:schemeClr val="bg1"/>
                </a:solidFill>
              </a:rPr>
              <a:t> Sample 6</a:t>
            </a:r>
            <a:endParaRPr lang="en-US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65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ref in</a:t>
            </a:r>
            <a:r>
              <a:rPr lang="en-US" baseline="0" dirty="0"/>
              <a:t> small print, may abbreviate</a:t>
            </a:r>
          </a:p>
          <a:p>
            <a:r>
              <a:rPr lang="en-US" baseline="0" dirty="0"/>
              <a:t>Find a different figure that is simpler or explain better what is going on in it.</a:t>
            </a:r>
          </a:p>
          <a:p>
            <a:r>
              <a:rPr lang="en-US" baseline="0" dirty="0"/>
              <a:t>Look up this equation again in Richard’s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52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data was taken every</a:t>
            </a:r>
            <a:r>
              <a:rPr lang="en-US" baseline="0" dirty="0"/>
              <a:t> four minutes, with the direction of the intensity and band gap indicated by the blue line.</a:t>
            </a:r>
            <a:endParaRPr lang="en-US" dirty="0"/>
          </a:p>
          <a:p>
            <a:r>
              <a:rPr lang="en-US" dirty="0"/>
              <a:t>Ask</a:t>
            </a:r>
            <a:r>
              <a:rPr lang="en-US" baseline="0" dirty="0"/>
              <a:t> for advice on legend</a:t>
            </a:r>
          </a:p>
          <a:p>
            <a:r>
              <a:rPr lang="en-US" baseline="0" dirty="0"/>
              <a:t>Mention that after 3 hours, the emission was only 31% of the peak</a:t>
            </a:r>
          </a:p>
          <a:p>
            <a:r>
              <a:rPr lang="en-US" baseline="0" dirty="0"/>
              <a:t>Try rainbow plot colors</a:t>
            </a:r>
          </a:p>
          <a:p>
            <a:r>
              <a:rPr lang="en-US" baseline="0" dirty="0"/>
              <a:t>Write the illumination intensity and time interval on 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35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311708" y="2093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Lead Sulfide Quantum Dot Band Gap Investigations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subTitle" idx="1"/>
          </p:nvPr>
        </p:nvSpPr>
        <p:spPr>
          <a:xfrm>
            <a:off x="311708" y="2347332"/>
            <a:ext cx="8520600" cy="208898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>
                <a:solidFill>
                  <a:schemeClr val="tx1"/>
                </a:solidFill>
              </a:rPr>
              <a:t>J. Ryan Peterson</a:t>
            </a:r>
          </a:p>
          <a:p>
            <a:pPr lvl="0">
              <a:spcBef>
                <a:spcPts val="0"/>
              </a:spcBef>
              <a:buNone/>
            </a:pPr>
            <a:r>
              <a:rPr lang="en" sz="2400" dirty="0"/>
              <a:t>Thanks to: </a:t>
            </a:r>
          </a:p>
          <a:p>
            <a:pPr lvl="0">
              <a:spcBef>
                <a:spcPts val="0"/>
              </a:spcBef>
              <a:buNone/>
            </a:pPr>
            <a:r>
              <a:rPr lang="en" sz="2400" dirty="0"/>
              <a:t>Dr. John S. Colton (advisor)</a:t>
            </a:r>
          </a:p>
          <a:p>
            <a:pPr marL="76200" lvl="0" rtl="0">
              <a:spcBef>
                <a:spcPts val="0"/>
              </a:spcBef>
              <a:buSzPct val="100000"/>
            </a:pPr>
            <a:r>
              <a:rPr lang="en" sz="2400" dirty="0"/>
              <a:t>Kameron Hansen, Luis Perez, Cameron Olsen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8025" y="3886200"/>
            <a:ext cx="1014275" cy="101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886200"/>
            <a:ext cx="1014275" cy="101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Ferritin </a:t>
            </a:r>
            <a:r>
              <a:rPr lang="en-US" dirty="0" err="1"/>
              <a:t>PbS</a:t>
            </a:r>
            <a:r>
              <a:rPr lang="en-US" dirty="0"/>
              <a:t> Time-Dependent PL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09" t="14815" r="33333" b="9891"/>
          <a:stretch/>
        </p:blipFill>
        <p:spPr>
          <a:xfrm>
            <a:off x="1758807" y="1017725"/>
            <a:ext cx="5626385" cy="37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08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Thioglycerol</a:t>
            </a:r>
            <a:r>
              <a:rPr lang="en-US" dirty="0"/>
              <a:t> </a:t>
            </a:r>
            <a:r>
              <a:rPr lang="en-US" dirty="0" err="1"/>
              <a:t>PbS</a:t>
            </a:r>
            <a:r>
              <a:rPr lang="en-US" dirty="0"/>
              <a:t> </a:t>
            </a:r>
            <a:r>
              <a:rPr lang="en-US" dirty="0" err="1"/>
              <a:t>Photocorrosion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11699" y="2094537"/>
            <a:ext cx="4052133" cy="711494"/>
          </a:xfrm>
        </p:spPr>
        <p:txBody>
          <a:bodyPr/>
          <a:lstStyle/>
          <a:p>
            <a:r>
              <a:rPr lang="en-US" sz="2400" dirty="0" err="1"/>
              <a:t>Thioglycerol</a:t>
            </a:r>
            <a:r>
              <a:rPr lang="en-US" sz="2400" dirty="0"/>
              <a:t>-capped </a:t>
            </a:r>
            <a:r>
              <a:rPr lang="en-US" sz="2400" dirty="0" err="1"/>
              <a:t>PbS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10" y="1801835"/>
            <a:ext cx="1414555" cy="1296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63" y="1801835"/>
            <a:ext cx="1467262" cy="1296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833" y="3376983"/>
            <a:ext cx="1553711" cy="1296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88" y="3376983"/>
            <a:ext cx="1657013" cy="12968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86120" y="1211547"/>
            <a:ext cx="110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Before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0453" y="1211547"/>
            <a:ext cx="83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After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311699" y="3669685"/>
            <a:ext cx="4052133" cy="7114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Ferritin-enclosed </a:t>
            </a:r>
            <a:r>
              <a:rPr lang="en-US" sz="2400" dirty="0" err="1"/>
              <a:t>PbS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9632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053717" cy="3416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Ferritin core size and </a:t>
            </a:r>
            <a:br>
              <a:rPr lang="en-US" dirty="0"/>
            </a:br>
            <a:r>
              <a:rPr lang="en-US" dirty="0"/>
              <a:t>band gap widely tunable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Ferritin effectively </a:t>
            </a:r>
            <a:br>
              <a:rPr lang="en-US" dirty="0"/>
            </a:br>
            <a:r>
              <a:rPr lang="en-US" dirty="0"/>
              <a:t>protects against </a:t>
            </a:r>
            <a:br>
              <a:rPr lang="en-US" dirty="0"/>
            </a:br>
            <a:r>
              <a:rPr lang="en-US" dirty="0" err="1"/>
              <a:t>photocorrosion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417" y="1296334"/>
            <a:ext cx="5466883" cy="312868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906871" y="2268071"/>
            <a:ext cx="833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71882" y="3119716"/>
            <a:ext cx="156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Thio-PbS</a:t>
            </a:r>
            <a:r>
              <a:rPr lang="en-US" dirty="0"/>
              <a:t> 3 hours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440708" y="3246710"/>
            <a:ext cx="35858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71882" y="2395063"/>
            <a:ext cx="156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FTN-</a:t>
            </a:r>
            <a:r>
              <a:rPr lang="en-US" dirty="0" err="1"/>
              <a:t>PbS</a:t>
            </a:r>
            <a:r>
              <a:rPr lang="en-US" dirty="0"/>
              <a:t> 3 hours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440708" y="2548952"/>
            <a:ext cx="35858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5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32" y="445618"/>
            <a:ext cx="8520600" cy="572700"/>
          </a:xfrm>
        </p:spPr>
        <p:txBody>
          <a:bodyPr/>
          <a:lstStyle/>
          <a:p>
            <a:r>
              <a:rPr lang="en-US" dirty="0"/>
              <a:t>Measurement limits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470" t="13665" r="31270" b="19462"/>
          <a:stretch/>
        </p:blipFill>
        <p:spPr>
          <a:xfrm>
            <a:off x="310532" y="1018318"/>
            <a:ext cx="5601122" cy="3700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5567" y="2004147"/>
            <a:ext cx="144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Signal adjusted for system sensitivity</a:t>
            </a:r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>
            <a:off x="2402686" y="2234980"/>
            <a:ext cx="182881" cy="1561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74947" y="3410134"/>
            <a:ext cx="1302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Measured signal</a:t>
            </a: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976223" y="3273509"/>
            <a:ext cx="198724" cy="275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59127" y="2465812"/>
            <a:ext cx="784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Half max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4223413" y="2604312"/>
            <a:ext cx="235714" cy="1647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3345" t="25409" r="32960" b="15961"/>
          <a:stretch/>
        </p:blipFill>
        <p:spPr>
          <a:xfrm>
            <a:off x="6110378" y="1587549"/>
            <a:ext cx="2553546" cy="27770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18564" y="1169322"/>
            <a:ext cx="1937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Detector Response</a:t>
            </a:r>
          </a:p>
        </p:txBody>
      </p:sp>
      <p:sp>
        <p:nvSpPr>
          <p:cNvPr id="15" name="Oval 14"/>
          <p:cNvSpPr/>
          <p:nvPr/>
        </p:nvSpPr>
        <p:spPr>
          <a:xfrm>
            <a:off x="6567578" y="1723313"/>
            <a:ext cx="1502796" cy="742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Ferritin </a:t>
            </a:r>
            <a:r>
              <a:rPr lang="en-US" dirty="0" err="1"/>
              <a:t>PbS</a:t>
            </a:r>
            <a:r>
              <a:rPr lang="en-US" dirty="0"/>
              <a:t> Time-Dependent PL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274" t="14928" r="8927" b="10062"/>
          <a:stretch/>
        </p:blipFill>
        <p:spPr>
          <a:xfrm>
            <a:off x="1368213" y="1187059"/>
            <a:ext cx="6407574" cy="3542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8613" y="1422401"/>
            <a:ext cx="765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 eV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269653" y="1564641"/>
            <a:ext cx="562187" cy="5283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700693" y="2092961"/>
            <a:ext cx="568960" cy="4605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41707" y="2553547"/>
            <a:ext cx="358986" cy="237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077547" y="2790614"/>
            <a:ext cx="264160" cy="1625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901440" y="2953174"/>
            <a:ext cx="176107" cy="812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84693" y="3034454"/>
            <a:ext cx="216747" cy="47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9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Thioglycerol</a:t>
            </a:r>
            <a:r>
              <a:rPr lang="en-US" dirty="0"/>
              <a:t> </a:t>
            </a:r>
            <a:r>
              <a:rPr lang="en-US" dirty="0" err="1"/>
              <a:t>PbS</a:t>
            </a:r>
            <a:r>
              <a:rPr lang="en-US" dirty="0"/>
              <a:t> </a:t>
            </a:r>
            <a:r>
              <a:rPr lang="en-US" dirty="0" err="1"/>
              <a:t>Photocorrosion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996" t="11498" r="6838" b="45242"/>
          <a:stretch/>
        </p:blipFill>
        <p:spPr>
          <a:xfrm>
            <a:off x="4244209" y="3192978"/>
            <a:ext cx="4211053" cy="1648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579" t="34152" r="39342" b="31462"/>
          <a:stretch/>
        </p:blipFill>
        <p:spPr>
          <a:xfrm>
            <a:off x="4105846" y="1171686"/>
            <a:ext cx="4487780" cy="1768643"/>
          </a:xfrm>
          <a:prstGeom prst="rect">
            <a:avLst/>
          </a:prstGeom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311699" y="1887384"/>
            <a:ext cx="4052133" cy="7114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/>
              <a:t>Thioglycerol-capped PbS</a:t>
            </a:r>
            <a:endParaRPr lang="en-US" sz="2400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311699" y="3669685"/>
            <a:ext cx="4052133" cy="7114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Ferritin-enclosed </a:t>
            </a:r>
            <a:r>
              <a:rPr lang="en-US" sz="2400" dirty="0" err="1"/>
              <a:t>PbS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2701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Quantum Dot Synthesis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6"/>
            <a:ext cx="3664465" cy="3789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/>
          <p:nvPr/>
        </p:nvSpPr>
        <p:spPr>
          <a:xfrm>
            <a:off x="3415022" y="4234803"/>
            <a:ext cx="338178" cy="338178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2839699" y="3125760"/>
            <a:ext cx="338178" cy="338178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146"/>
          <p:cNvSpPr txBox="1"/>
          <p:nvPr/>
        </p:nvSpPr>
        <p:spPr>
          <a:xfrm>
            <a:off x="2656235" y="3463938"/>
            <a:ext cx="1373024" cy="6765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FFFF"/>
                </a:solidFill>
              </a:rPr>
              <a:t>Different core sizes</a:t>
            </a:r>
          </a:p>
        </p:txBody>
      </p:sp>
      <p:pic>
        <p:nvPicPr>
          <p:cNvPr id="17" name="Shape 152" descr="direct Gap 3.png"/>
          <p:cNvPicPr preferRelativeResize="0"/>
          <p:nvPr/>
        </p:nvPicPr>
        <p:blipFill rotWithShape="1">
          <a:blip r:embed="rId4">
            <a:alphaModFix/>
          </a:blip>
          <a:srcRect r="21734"/>
          <a:stretch/>
        </p:blipFill>
        <p:spPr>
          <a:xfrm>
            <a:off x="4612945" y="1371354"/>
            <a:ext cx="3521698" cy="286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77" y="1461051"/>
            <a:ext cx="4379305" cy="2883582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115274" y="2525322"/>
            <a:ext cx="136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FWHM: 0.3 eV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789631" y="2833099"/>
            <a:ext cx="11161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789631" y="2726511"/>
            <a:ext cx="0" cy="2131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905744" y="2726511"/>
            <a:ext cx="0" cy="2131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>
            <a:off x="2905744" y="2679211"/>
            <a:ext cx="209530" cy="1538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Band gap distribution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950" t="25223" r="19713" b="8087"/>
          <a:stretch/>
        </p:blipFill>
        <p:spPr>
          <a:xfrm>
            <a:off x="4597082" y="1520874"/>
            <a:ext cx="4428757" cy="2624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0455" y="2501528"/>
            <a:ext cx="1565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FWHM: 0.007 eV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592834" y="2809305"/>
            <a:ext cx="6580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592012" y="2702717"/>
            <a:ext cx="0" cy="2131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250925" y="2702717"/>
            <a:ext cx="0" cy="2131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"/>
          </p:cNvCxnSpPr>
          <p:nvPr/>
        </p:nvCxnSpPr>
        <p:spPr>
          <a:xfrm flipH="1">
            <a:off x="7250925" y="2655417"/>
            <a:ext cx="209530" cy="1538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Band Gap Energy Using the </a:t>
            </a:r>
            <a:r>
              <a:rPr lang="en-US" dirty="0" err="1"/>
              <a:t>Brus</a:t>
            </a:r>
            <a:r>
              <a:rPr lang="en-US" dirty="0"/>
              <a:t>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𝑔𝑎𝑝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𝑔𝑎𝑝</m:t>
                          </m:r>
                        </m:sub>
                      </m:sSub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Band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gap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of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bulk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material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effective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electron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mass</m:t>
                      </m:r>
                    </m:oMath>
                  </m:oMathPara>
                </a14:m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effective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hole</m:t>
                      </m:r>
                      <m: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mass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874" t="23294" r="33365" b="10118"/>
          <a:stretch/>
        </p:blipFill>
        <p:spPr>
          <a:xfrm>
            <a:off x="1722790" y="987828"/>
            <a:ext cx="6067282" cy="4155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8348" y="2122850"/>
            <a:ext cx="2438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PbS</a:t>
            </a:r>
            <a:r>
              <a:rPr lang="en-US" dirty="0"/>
              <a:t> quantum dot band gap</a:t>
            </a:r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flipH="1">
            <a:off x="3299792" y="2276739"/>
            <a:ext cx="418556" cy="3829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80267" y="3937812"/>
            <a:ext cx="2011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Bulk </a:t>
            </a:r>
            <a:r>
              <a:rPr lang="en-US" dirty="0" err="1"/>
              <a:t>PbS</a:t>
            </a:r>
            <a:r>
              <a:rPr lang="en-US" dirty="0"/>
              <a:t> band gap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4691270" y="4091701"/>
            <a:ext cx="437321" cy="2886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04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Photoluminescence Experimental Setup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3" y="1017725"/>
            <a:ext cx="6651413" cy="3741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2258" y="1530105"/>
            <a:ext cx="2016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398nm Diode Laser</a:t>
            </a:r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>
            <a:off x="3048000" y="1699382"/>
            <a:ext cx="374258" cy="4484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8046" y="3709850"/>
            <a:ext cx="872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Sample</a:t>
            </a: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 flipV="1">
            <a:off x="1020492" y="3639671"/>
            <a:ext cx="485579" cy="2394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78779" y="1160773"/>
            <a:ext cx="1665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0.25m Spectrometer and Germanium Detector</a:t>
            </a:r>
          </a:p>
        </p:txBody>
      </p:sp>
      <p:sp>
        <p:nvSpPr>
          <p:cNvPr id="18" name="Oval 17"/>
          <p:cNvSpPr/>
          <p:nvPr/>
        </p:nvSpPr>
        <p:spPr>
          <a:xfrm rot="21062361">
            <a:off x="6709560" y="1768789"/>
            <a:ext cx="1129353" cy="3039035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1" idx="2"/>
            <a:endCxn id="18" idx="6"/>
          </p:cNvCxnSpPr>
          <p:nvPr/>
        </p:nvCxnSpPr>
        <p:spPr>
          <a:xfrm flipH="1">
            <a:off x="7832022" y="2237991"/>
            <a:ext cx="479368" cy="9623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37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376" t="14680" r="31110" b="18003"/>
          <a:stretch/>
        </p:blipFill>
        <p:spPr>
          <a:xfrm>
            <a:off x="1901952" y="1017725"/>
            <a:ext cx="5340096" cy="3537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PbS</a:t>
            </a:r>
            <a:r>
              <a:rPr lang="en-US" dirty="0"/>
              <a:t> Photoluminescence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2384" y="1451925"/>
            <a:ext cx="144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Signal adjusted for system sensitivity</a:t>
            </a: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4513479" y="1682758"/>
            <a:ext cx="234086" cy="461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20107" y="2301623"/>
            <a:ext cx="1302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Measured signal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630522" y="2439246"/>
            <a:ext cx="203606" cy="680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34925" y="2401899"/>
            <a:ext cx="784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Half max</a:t>
            </a:r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3319273" y="2540399"/>
            <a:ext cx="234086" cy="1385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563" t="15084" r="31374" b="18172"/>
          <a:stretch/>
        </p:blipFill>
        <p:spPr>
          <a:xfrm>
            <a:off x="1901952" y="1022815"/>
            <a:ext cx="5340096" cy="35323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13479" y="1659739"/>
            <a:ext cx="144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Signal adjusted for system sensitivity</a:t>
            </a:r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>
            <a:off x="4330598" y="1890572"/>
            <a:ext cx="182881" cy="1561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319273" y="3491304"/>
            <a:ext cx="1302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Measured signal</a:t>
            </a:r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>
          <a:xfrm flipV="1">
            <a:off x="4621379" y="3491304"/>
            <a:ext cx="247503" cy="1385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19624" y="2390855"/>
            <a:ext cx="784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Half max</a:t>
            </a:r>
          </a:p>
        </p:txBody>
      </p:sp>
      <p:cxnSp>
        <p:nvCxnSpPr>
          <p:cNvPr id="29" name="Straight Arrow Connector 28"/>
          <p:cNvCxnSpPr>
            <a:stCxn id="28" idx="1"/>
          </p:cNvCxnSpPr>
          <p:nvPr/>
        </p:nvCxnSpPr>
        <p:spPr>
          <a:xfrm flipH="1">
            <a:off x="5683910" y="2529355"/>
            <a:ext cx="235714" cy="1647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33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and Band Gap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336189"/>
              </p:ext>
            </p:extLst>
          </p:nvPr>
        </p:nvGraphicFramePr>
        <p:xfrm>
          <a:off x="311699" y="1504952"/>
          <a:ext cx="8444991" cy="2645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477">
                  <a:extLst>
                    <a:ext uri="{9D8B030D-6E8A-4147-A177-3AD203B41FA5}">
                      <a16:colId xmlns:a16="http://schemas.microsoft.com/office/drawing/2014/main" val="1954848236"/>
                    </a:ext>
                  </a:extLst>
                </a:gridCol>
                <a:gridCol w="1945342">
                  <a:extLst>
                    <a:ext uri="{9D8B030D-6E8A-4147-A177-3AD203B41FA5}">
                      <a16:colId xmlns:a16="http://schemas.microsoft.com/office/drawing/2014/main" val="903106116"/>
                    </a:ext>
                  </a:extLst>
                </a:gridCol>
                <a:gridCol w="2734235">
                  <a:extLst>
                    <a:ext uri="{9D8B030D-6E8A-4147-A177-3AD203B41FA5}">
                      <a16:colId xmlns:a16="http://schemas.microsoft.com/office/drawing/2014/main" val="581245659"/>
                    </a:ext>
                  </a:extLst>
                </a:gridCol>
                <a:gridCol w="2597937">
                  <a:extLst>
                    <a:ext uri="{9D8B030D-6E8A-4147-A177-3AD203B41FA5}">
                      <a16:colId xmlns:a16="http://schemas.microsoft.com/office/drawing/2014/main" val="791066478"/>
                    </a:ext>
                  </a:extLst>
                </a:gridCol>
              </a:tblGrid>
              <a:tr h="425379">
                <a:tc>
                  <a:txBody>
                    <a:bodyPr/>
                    <a:lstStyle/>
                    <a:p>
                      <a:r>
                        <a:rPr lang="en-US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Measured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Expected</a:t>
                      </a:r>
                      <a:r>
                        <a:rPr lang="en-US" baseline="0" dirty="0"/>
                        <a:t> Band Gap (</a:t>
                      </a:r>
                      <a:r>
                        <a:rPr lang="en-US" baseline="0" dirty="0" err="1"/>
                        <a:t>Brus</a:t>
                      </a:r>
                      <a:r>
                        <a:rPr lang="en-US" baseline="0" dirty="0"/>
                        <a:t> equation)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Measured</a:t>
                      </a:r>
                      <a:r>
                        <a:rPr lang="en-US" baseline="0" dirty="0"/>
                        <a:t> Band Gap and FWHM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883183"/>
                  </a:ext>
                </a:extLst>
              </a:tr>
              <a:tr h="42537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Sample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2.25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± 0.48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1.70 eV (1.29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eV - 2.50 eV)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1.33 eV (0.33 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37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Sample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3.03</a:t>
                      </a:r>
                      <a:r>
                        <a:rPr lang="en-US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± 0.39 nm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1.12 eV (.97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eV – 1.35 eV)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1.14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eV (0.31 eV)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37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Sample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3.04</a:t>
                      </a:r>
                      <a:r>
                        <a:rPr lang="en-US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± 0.54</a:t>
                      </a:r>
                      <a:r>
                        <a:rPr lang="en-US" sz="1400" b="0" i="0" u="none" strike="noStrike" cap="non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nm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1.12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eV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(.92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eV – 1.46 eV)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1.23 eV (0.23 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302434"/>
                  </a:ext>
                </a:extLst>
              </a:tr>
              <a:tr h="42537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Sample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5.70</a:t>
                      </a:r>
                      <a:r>
                        <a:rPr lang="en-US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± 0.89 nm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0.61 eV (.56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eV - .69 eV)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1.0 eV (0.3 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177138"/>
                  </a:ext>
                </a:extLst>
              </a:tr>
              <a:tr h="42537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Sample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6.10</a:t>
                      </a:r>
                      <a:r>
                        <a:rPr lang="en-US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± 0.89 nm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0.59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eV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(.54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eV - .65 eV)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&lt; 1.0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686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497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Protection Against </a:t>
            </a:r>
            <a:r>
              <a:rPr lang="en-US" dirty="0" err="1"/>
              <a:t>Photocorrosion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854196" y="2479655"/>
                <a:ext cx="2792698" cy="762029"/>
              </a:xfrm>
            </p:spPr>
            <p:txBody>
              <a:bodyPr/>
              <a:lstStyle/>
              <a:p>
                <a:r>
                  <a:rPr lang="en-US" dirty="0"/>
                  <a:t>Fe(III) oxide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Fe</a:t>
                </a:r>
                <a:r>
                  <a:rPr lang="en-US" baseline="30000" dirty="0"/>
                  <a:t>2+</a:t>
                </a:r>
                <a:r>
                  <a:rPr lang="en-US" dirty="0"/>
                  <a:t> (aq.)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Fe</a:t>
                </a:r>
                <a:r>
                  <a:rPr lang="en-US" baseline="30000" dirty="0"/>
                  <a:t>3+</a:t>
                </a:r>
                <a:r>
                  <a:rPr lang="en-US" dirty="0"/>
                  <a:t> (aq.)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Fe(OH)</a:t>
                </a:r>
                <a:r>
                  <a:rPr lang="en-US" baseline="-25000" dirty="0"/>
                  <a:t>3</a:t>
                </a:r>
                <a:endParaRPr lang="en-US" dirty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854196" y="2479655"/>
                <a:ext cx="2792698" cy="762029"/>
              </a:xfrm>
              <a:blipFill>
                <a:blip r:embed="rId3"/>
                <a:stretch>
                  <a:fillRect l="-1747" r="-873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30" y="1392088"/>
            <a:ext cx="2625646" cy="2937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2699" y="4467797"/>
            <a:ext cx="3926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tx2"/>
                </a:solidFill>
              </a:rPr>
              <a:t>Catalysis</a:t>
            </a:r>
            <a:r>
              <a:rPr lang="fr-FR" dirty="0">
                <a:solidFill>
                  <a:schemeClr val="tx2"/>
                </a:solidFill>
              </a:rPr>
              <a:t> Science &amp; </a:t>
            </a:r>
            <a:r>
              <a:rPr lang="fr-FR" dirty="0" err="1">
                <a:solidFill>
                  <a:schemeClr val="tx2"/>
                </a:solidFill>
              </a:rPr>
              <a:t>Technology</a:t>
            </a:r>
            <a:r>
              <a:rPr lang="fr-FR" dirty="0">
                <a:solidFill>
                  <a:schemeClr val="tx2"/>
                </a:solidFill>
              </a:rPr>
              <a:t>, 2013, 3, 3103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5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409" t="11852" r="33333" b="12506"/>
          <a:stretch/>
        </p:blipFill>
        <p:spPr>
          <a:xfrm>
            <a:off x="1783312" y="1017725"/>
            <a:ext cx="5577376" cy="3751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Thioglycerol</a:t>
            </a:r>
            <a:r>
              <a:rPr lang="en-US" dirty="0"/>
              <a:t> </a:t>
            </a:r>
            <a:r>
              <a:rPr lang="en-US" dirty="0" err="1"/>
              <a:t>PbS</a:t>
            </a:r>
            <a:r>
              <a:rPr lang="en-US" dirty="0"/>
              <a:t> Time-Dependent PL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75120" y="1359592"/>
            <a:ext cx="1432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Spectra taken at 5 minute intervals</a:t>
            </a:r>
          </a:p>
        </p:txBody>
      </p:sp>
    </p:spTree>
    <p:extLst>
      <p:ext uri="{BB962C8B-B14F-4D97-AF65-F5344CB8AC3E}">
        <p14:creationId xmlns:p14="http://schemas.microsoft.com/office/powerpoint/2010/main" val="32174830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10874</TotalTime>
  <Words>765</Words>
  <Application>Microsoft Office PowerPoint</Application>
  <PresentationFormat>On-screen Show (16:9)</PresentationFormat>
  <Paragraphs>121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Cambria Math</vt:lpstr>
      <vt:lpstr>Arial</vt:lpstr>
      <vt:lpstr>simple-dark-2</vt:lpstr>
      <vt:lpstr>Lead Sulfide Quantum Dot Band Gap Investigations</vt:lpstr>
      <vt:lpstr>Quantum Dot Synthesis</vt:lpstr>
      <vt:lpstr>Band gap distribution</vt:lpstr>
      <vt:lpstr>Varying Band Gap Energy Using the Brus Equation</vt:lpstr>
      <vt:lpstr>Photoluminescence Experimental Setup</vt:lpstr>
      <vt:lpstr>PbS Photoluminescence</vt:lpstr>
      <vt:lpstr>Size and Band Gap Results</vt:lpstr>
      <vt:lpstr>Protection Against Photocorrosion</vt:lpstr>
      <vt:lpstr>Thioglycerol PbS Time-Dependent PL</vt:lpstr>
      <vt:lpstr>Ferritin PbS Time-Dependent PL</vt:lpstr>
      <vt:lpstr>Thioglycerol PbS Photocorrosion</vt:lpstr>
      <vt:lpstr>Conclusions and Future Work</vt:lpstr>
      <vt:lpstr>Measurement limits</vt:lpstr>
      <vt:lpstr>Ferritin PbS Time-Dependent PL</vt:lpstr>
      <vt:lpstr>Thioglycerol PbS Photocorrosion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Dot Band Gap Measurements</dc:title>
  <cp:lastModifiedBy>jryan388@gmail.com</cp:lastModifiedBy>
  <cp:revision>121</cp:revision>
  <dcterms:modified xsi:type="dcterms:W3CDTF">2016-10-21T06:08:33Z</dcterms:modified>
</cp:coreProperties>
</file>