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embeddings/oleObject4.bin" ContentType="application/vnd.openxmlformats-officedocument.oleObject"/>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ags/tag3.xml" ContentType="application/vnd.openxmlformats-officedocument.presentationml.tags+xml"/>
  <Override PartName="/ppt/notesSlides/notesSlide3.xml" ContentType="application/vnd.openxmlformats-officedocument.presentationml.notesSlide+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embeddings/oleObject5.bin" ContentType="application/vnd.openxmlformats-officedocument.oleObject"/>
  <Override PartName="/ppt/embeddings/oleObject1.bin" ContentType="application/vnd.openxmlformats-officedocument.oleObject"/>
  <Default Extension="pict" ContentType="image/pict"/>
  <Override PartName="/ppt/notesSlides/notesSlide6.xml" ContentType="application/vnd.openxmlformats-officedocument.presentationml.notesSlide+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tags/tag7.xml" ContentType="application/vnd.openxmlformats-officedocument.presentationml.tags+xml"/>
  <Override PartName="/ppt/tags/tag5.xml" ContentType="application/vnd.openxmlformats-officedocument.presentationml.tags+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tags/tag8.xml" ContentType="application/vnd.openxmlformats-officedocument.presentationml.tags+xml"/>
  <Override PartName="/ppt/slides/slide9.xml" ContentType="application/vnd.openxmlformats-officedocument.presentationml.slide+xml"/>
  <Default Extension="rels" ContentType="application/vnd.openxmlformats-package.relationships+xml"/>
  <Override PartName="/ppt/tags/tag1.xml" ContentType="application/vnd.openxmlformats-officedocument.presentationml.tags+xml"/>
  <Override PartName="/ppt/slides/slide6.xml" ContentType="application/vnd.openxmlformats-officedocument.presentationml.slide+xml"/>
  <Override PartName="/ppt/tags/tag6.xml" ContentType="application/vnd.openxmlformats-officedocument.presentationml.tags+xml"/>
  <Override PartName="/ppt/tags/tag2.xml" ContentType="application/vnd.openxmlformats-officedocument.presentationml.tag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4" r:id="rId9"/>
    <p:sldId id="266" r:id="rId10"/>
    <p:sldId id="265" r:id="rId11"/>
  </p:sldIdLst>
  <p:sldSz cx="9144000" cy="6858000" type="screen4x3"/>
  <p:notesSz cx="6858000" cy="9144000"/>
  <p:defaultTextStyle>
    <a:defPPr>
      <a:defRPr lang="en-US"/>
    </a:defPPr>
    <a:lvl1pPr algn="l" rtl="0" fontAlgn="base">
      <a:spcBef>
        <a:spcPct val="0"/>
      </a:spcBef>
      <a:spcAft>
        <a:spcPct val="0"/>
      </a:spcAft>
      <a:defRPr sz="2400" kern="1200" baseline="-250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baseline="-250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baseline="-250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baseline="-250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baseline="-250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baseline="-250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baseline="-250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baseline="-250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baseline="-250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180" autoAdjust="0"/>
    <p:restoredTop sz="91559" autoAdjust="0"/>
  </p:normalViewPr>
  <p:slideViewPr>
    <p:cSldViewPr>
      <p:cViewPr>
        <p:scale>
          <a:sx n="100" d="100"/>
          <a:sy n="100" d="100"/>
        </p:scale>
        <p:origin x="-616"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ict"/><Relationship Id="rId1" Type="http://schemas.openxmlformats.org/officeDocument/2006/relationships/image" Target="../media/image8.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aseline="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aseline="0">
                <a:latin typeface="+mn-lt"/>
                <a:ea typeface="+mn-ea"/>
                <a:cs typeface="+mn-cs"/>
              </a:defRPr>
            </a:lvl1pPr>
          </a:lstStyle>
          <a:p>
            <a:pPr>
              <a:defRPr/>
            </a:pPr>
            <a:fld id="{86B4BA30-C8EE-48B5-B7F5-450765C4A682}" type="datetimeFigureOut">
              <a:rPr lang="en-US"/>
              <a:pPr>
                <a:defRPr/>
              </a:pPr>
              <a:t>10/15/10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aseline="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aseline="0">
                <a:latin typeface="+mn-lt"/>
                <a:ea typeface="+mn-ea"/>
                <a:cs typeface="+mn-cs"/>
              </a:defRPr>
            </a:lvl1pPr>
          </a:lstStyle>
          <a:p>
            <a:pPr>
              <a:defRPr/>
            </a:pPr>
            <a:fld id="{6DA20E55-93D5-4F0B-B6BE-1292966DA81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 will be presenting on our ongoing studies of P.L. in InGaAs quantum dot structures.</a:t>
            </a:r>
          </a:p>
        </p:txBody>
      </p:sp>
      <p:sp>
        <p:nvSpPr>
          <p:cNvPr id="4" name="Slide Number Placeholder 3"/>
          <p:cNvSpPr>
            <a:spLocks noGrp="1"/>
          </p:cNvSpPr>
          <p:nvPr>
            <p:ph type="sldNum" sz="quarter" idx="5"/>
          </p:nvPr>
        </p:nvSpPr>
        <p:spPr/>
        <p:txBody>
          <a:bodyPr/>
          <a:lstStyle/>
          <a:p>
            <a:pPr>
              <a:defRPr/>
            </a:pPr>
            <a:fld id="{B371B413-E98D-4400-8240-6C8A6F77B1D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Placeholder 2"/>
          <p:cNvSpPr>
            <a:spLocks noGrp="1" noRot="1" noChangeAspect="1"/>
          </p:cNvSpPr>
          <p:nvPr>
            <p:ph type="sldImg"/>
          </p:nvPr>
        </p:nvSpPr>
        <p:spPr bwMode="auto">
          <a:noFill/>
          <a:ln>
            <a:solidFill>
              <a:srgbClr val="000000"/>
            </a:solidFill>
            <a:miter lim="800000"/>
            <a:headEnd/>
            <a:tailEnd/>
          </a:ln>
        </p:spPr>
      </p:sp>
      <p:sp>
        <p:nvSpPr>
          <p:cNvPr id="37890"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quantum dot is a semiconductor which has a localized concentration of electrons.  They are created by confining a small number of electrons by creating a potential barrier around them.  Quantum dots have discrete electron energy states.  They can be created through varied processes, such as growth on a surface through the utilization of molecular beams to create the separation.  They can also be grown in chemical solution.  As you can see, they outwardly display interesting optical properties.  These properties make them excellent candidates for use in optical applications such as near infrared photo-detectors.  The size of the quantum dots determine their energy level and emission wavelength.</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8EF868-1C2E-4491-9765-D0FC5C91BF58}" type="slidenum">
              <a:rPr lang="en-US"/>
              <a:pPr fontAlgn="base">
                <a:spcBef>
                  <a:spcPct val="0"/>
                </a:spcBef>
                <a:spcAft>
                  <a:spcPct val="0"/>
                </a:spcAft>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Photoluminescence is a very useful property of semiconductors.  In, for example, a bulk GaAs semiconductor we find the energy states split into two continuous bands known as the valence band and the conduction band.  The conduction band is composed of higher energy states but they are continuous.  The difference in energy between these two bands is known as the Band Gap.  Quantum dots however, as I previously mentioned, have discrete energy states which divide up these bands.  In general, the lower energy states are filled with electrons and when a photon is introduced into the sample an electron is promoted to a higher energy state.  When that electron relaxes back to a lower energy level it emits a photon.  That emitted photon has a wavelength and energy which are proportional to the band gap.  Photoluminescence is an important property when evaluating the purity and crystalline quality of semiconductors.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10651D-4DDE-4BE4-BB04-57AE486B5FE5}" type="slidenum">
              <a:rPr lang="en-US"/>
              <a:pPr fontAlgn="base">
                <a:spcBef>
                  <a:spcPct val="0"/>
                </a:spcBef>
                <a:spcAft>
                  <a:spcPct val="0"/>
                </a:spcAft>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Through methods of spectroscopy, we can </a:t>
            </a:r>
            <a:r>
              <a:rPr lang="en-US" b="1" smtClean="0"/>
              <a:t>identify the wavelength and intensity </a:t>
            </a:r>
            <a:r>
              <a:rPr lang="en-US" smtClean="0"/>
              <a:t>of the P.L.  This allows us to determine the </a:t>
            </a:r>
            <a:r>
              <a:rPr lang="en-US" b="1" smtClean="0"/>
              <a:t>size of the band gap and determine the optical quality</a:t>
            </a:r>
            <a:r>
              <a:rPr lang="en-US" smtClean="0"/>
              <a:t> of our samples.  This is our basic experimental setup.  The sample is placed in a cryostat and kept under vacuum conditions, then cooled to approximately 3K.  We use a variety of lenses and mirrors to direct the laser to our sample, and to then collect the emitted light.  A monochromator is used to separate the wavelengths of the P.L. and a Ge detector then measures the intensity of each wavelength in the spectrum.  We send the laser beam through a power controller to stabilize any power fluctuations that our laser may have and then this beam is directed towards the sample by this mirror.  We use a lens with a long focal length to focus the laser onto our sample so as to achieve high power densities (measured in W/cm^2).  The energized sample then emits light which we collect through these lenses and focus onto the entrance slit to the Monochromator.  A grating then diffracts the light into a continuous spectrum which is scanned over the exit slit and into the Ge detector.  The detector can then measure the intensity of the exposed wavelength interval.  To retrieve this data, we make use of a lock-in system.  This is comprised of a lock-in amplifier and a chopper.  The chopper is a fanlike device which physically chops the laser to a desired frequency.  This frequency is referenced into the Lock-in.  When the signal from the detector is received by the lock-in, it sends the data that corresponds to the reference frequency to the computer to be logged and graphed.</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FE4A37-2630-44EF-B441-253F9F65BBB6}" type="slidenum">
              <a:rPr lang="en-US"/>
              <a:pPr fontAlgn="base">
                <a:spcBef>
                  <a:spcPct val="0"/>
                </a:spcBef>
                <a:spcAft>
                  <a:spcPct val="0"/>
                </a:spcAft>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the control panel we use to setup the scans and record the data. . . This is what the data looks like once we have graphed it for analysis.  Features that we commonly see on PL Scans are, the wetting layer peak which is generally at a lower wavelength than the QD emissions.  The QD emission peak, and a high wavelength peak due to indium rich regions.  At higher excitation energies we can witness the state filling effect.  This occurs when the excitation energy is sufficiently high that the electrons are being promoted to higher energy levels faster than they can relax which causes the excited states to radiate.  This results in a shift of the peak to the left and multiple close, overlapping peaks indicating the discrete energy states that I mentioned before.</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C66110-F125-4640-A6AF-335995F50270}" type="slidenum">
              <a:rPr lang="en-US"/>
              <a:pPr fontAlgn="base">
                <a:spcBef>
                  <a:spcPct val="0"/>
                </a:spcBef>
                <a:spcAft>
                  <a:spcPct val="0"/>
                </a:spcAft>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Placeholder 2"/>
          <p:cNvSpPr>
            <a:spLocks noGrp="1" noRot="1" noChangeAspect="1"/>
          </p:cNvSpPr>
          <p:nvPr>
            <p:ph type="sldImg"/>
          </p:nvPr>
        </p:nvSpPr>
        <p:spPr bwMode="auto">
          <a:noFill/>
          <a:ln>
            <a:solidFill>
              <a:srgbClr val="000000"/>
            </a:solidFill>
            <a:miter lim="800000"/>
            <a:headEnd/>
            <a:tailEnd/>
          </a:ln>
        </p:spPr>
      </p:sp>
      <p:sp>
        <p:nvSpPr>
          <p:cNvPr id="27650"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Placeholder 2"/>
          <p:cNvSpPr>
            <a:spLocks noGrp="1" noRot="1" noChangeAspect="1"/>
          </p:cNvSpPr>
          <p:nvPr>
            <p:ph type="sldImg"/>
          </p:nvPr>
        </p:nvSpPr>
        <p:spPr bwMode="auto">
          <a:noFill/>
          <a:ln>
            <a:solidFill>
              <a:srgbClr val="000000"/>
            </a:solidFill>
            <a:miter lim="800000"/>
            <a:headEnd/>
            <a:tailEnd/>
          </a:ln>
        </p:spPr>
      </p:sp>
      <p:sp>
        <p:nvSpPr>
          <p:cNvPr id="29698" name="Placeholder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Less laser light translates to less signal and lower intensities.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Similar tests run on 16 varied samples.</a:t>
            </a:r>
          </a:p>
        </p:txBody>
      </p:sp>
      <p:sp>
        <p:nvSpPr>
          <p:cNvPr id="4" name="Slide Number Placeholder 3"/>
          <p:cNvSpPr>
            <a:spLocks noGrp="1"/>
          </p:cNvSpPr>
          <p:nvPr>
            <p:ph type="sldNum" sz="quarter" idx="5"/>
          </p:nvPr>
        </p:nvSpPr>
        <p:spPr/>
        <p:txBody>
          <a:bodyPr/>
          <a:lstStyle/>
          <a:p>
            <a:pPr>
              <a:defRPr/>
            </a:pPr>
            <a:fld id="{CF371FCE-53FC-464F-820C-0206C2D3C62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7E4842-EF63-4925-8B44-D6A8FC2CAB54}" type="datetimeFigureOut">
              <a:rPr lang="en-US"/>
              <a:pPr>
                <a:defRPr/>
              </a:pPr>
              <a:t>10/15/10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CDB66D-EF28-4304-8508-50A0A70D07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01158B-6D89-4A02-99F5-A8FDA72F5A3D}" type="datetimeFigureOut">
              <a:rPr lang="en-US"/>
              <a:pPr>
                <a:defRPr/>
              </a:pPr>
              <a:t>10/15/10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18BA2B-FCB5-4F04-B869-985338A3E90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88B0A1-7366-4960-8345-67C23B099A0C}" type="datetimeFigureOut">
              <a:rPr lang="en-US"/>
              <a:pPr>
                <a:defRPr/>
              </a:pPr>
              <a:t>10/15/10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F7039E-FFC9-4E27-AE9C-A7D2783EB03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896370-2083-44DA-9BF9-4F4039956BBD}" type="datetimeFigureOut">
              <a:rPr lang="en-US"/>
              <a:pPr>
                <a:defRPr/>
              </a:pPr>
              <a:t>10/15/10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7D0C96-B18F-4191-9B33-CC414CB944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7A1320-47BB-466C-B10D-1B5003DEFCCD}" type="datetimeFigureOut">
              <a:rPr lang="en-US"/>
              <a:pPr>
                <a:defRPr/>
              </a:pPr>
              <a:t>10/15/10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F795D8-0BCC-4E16-A9BD-41B7E6533A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387C90-826F-4051-B8C9-32E8FBC0C6E7}" type="datetimeFigureOut">
              <a:rPr lang="en-US"/>
              <a:pPr>
                <a:defRPr/>
              </a:pPr>
              <a:t>10/15/10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70B5A3-0B12-40D3-8694-6D6E5EE374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D00D09-45DE-4EB8-8BC3-34796854AC40}" type="datetimeFigureOut">
              <a:rPr lang="en-US"/>
              <a:pPr>
                <a:defRPr/>
              </a:pPr>
              <a:t>10/15/10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0D41FA-89CE-4D80-9CDF-565B161EBC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5101BB-4674-4D5F-8BA5-94B83B4F9ED9}" type="datetimeFigureOut">
              <a:rPr lang="en-US"/>
              <a:pPr>
                <a:defRPr/>
              </a:pPr>
              <a:t>10/15/10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58AB4F-F96E-48E4-83A4-168BDE3DA91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022E94-4829-48BD-BBB3-2DA1C03F74A6}" type="datetimeFigureOut">
              <a:rPr lang="en-US"/>
              <a:pPr>
                <a:defRPr/>
              </a:pPr>
              <a:t>10/15/10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21E9FA-CD45-41C9-9796-E786E0C9F6B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E7696E-CA9A-4639-870E-495480A61553}" type="datetimeFigureOut">
              <a:rPr lang="en-US"/>
              <a:pPr>
                <a:defRPr/>
              </a:pPr>
              <a:t>10/15/10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4B5FA0-5DD6-4C75-BD33-DD2C1FBF58B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8AC62E-80E2-458B-A6DF-2A38BBAF6EE2}" type="datetimeFigureOut">
              <a:rPr lang="en-US"/>
              <a:pPr>
                <a:defRPr/>
              </a:pPr>
              <a:t>10/15/10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F8C3F0-409A-41E0-8CD4-5E617B8C976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cstate="print"/>
          <a:srcRect/>
          <a:stretch>
            <a:fillRect l="-11000" r="-1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mn-lt"/>
                <a:ea typeface="+mn-ea"/>
                <a:cs typeface="+mn-cs"/>
              </a:defRPr>
            </a:lvl1pPr>
          </a:lstStyle>
          <a:p>
            <a:pPr>
              <a:defRPr/>
            </a:pPr>
            <a:fld id="{5F3B6DF9-2837-470D-ABBF-66B291007E1F}" type="datetimeFigureOut">
              <a:rPr lang="en-US"/>
              <a:pPr>
                <a:defRPr/>
              </a:pPr>
              <a:t>10/15/10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mn-lt"/>
                <a:ea typeface="+mn-ea"/>
                <a:cs typeface="+mn-cs"/>
              </a:defRPr>
            </a:lvl1pPr>
          </a:lstStyle>
          <a:p>
            <a:pPr>
              <a:defRPr/>
            </a:pPr>
            <a:fld id="{11981020-5245-4E5E-84B4-2576B99883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84" charset="-128"/>
          <a:cs typeface="ＭＳ Ｐゴシック"/>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mn-lt"/>
          <a:ea typeface="ＭＳ Ｐゴシック" pitchFamily="84" charset="-128"/>
          <a:cs typeface="ＭＳ Ｐゴシック"/>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ＭＳ Ｐゴシック"/>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5" Type="http://schemas.openxmlformats.org/officeDocument/2006/relationships/image" Target="../media/image29.png"/><Relationship Id="rId7" Type="http://schemas.openxmlformats.org/officeDocument/2006/relationships/oleObject" Target="../embeddings/oleObject5.bin"/><Relationship Id="rId1" Type="http://schemas.openxmlformats.org/officeDocument/2006/relationships/vmlDrawing" Target="../drawings/vmlDrawing4.vml"/><Relationship Id="rId2" Type="http://schemas.openxmlformats.org/officeDocument/2006/relationships/tags" Target="../tags/tag8.xml"/><Relationship Id="rId3" Type="http://schemas.openxmlformats.org/officeDocument/2006/relationships/slideLayout" Target="../slideLayouts/slideLayout7.xml"/><Relationship Id="rId6" Type="http://schemas.openxmlformats.org/officeDocument/2006/relationships/image" Target="../media/image30.png"/></Relationships>
</file>

<file path=ppt/slides/_rels/slide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2.xm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notesSlide" Target="../notesSlides/notesSlide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notesSlide" Target="../notesSlides/notesSlide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4" Type="http://schemas.openxmlformats.org/officeDocument/2006/relationships/notesSlide" Target="../notesSlides/notesSlide5.xml"/><Relationship Id="rId5" Type="http://schemas.openxmlformats.org/officeDocument/2006/relationships/oleObject" Target="../embeddings/oleObject1.bin"/><Relationship Id="rId7"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tags" Target="../tags/tag4.xml"/><Relationship Id="rId3" Type="http://schemas.openxmlformats.org/officeDocument/2006/relationships/slideLayout" Target="../slideLayouts/slideLayout7.xml"/><Relationship Id="rId6" Type="http://schemas.openxmlformats.org/officeDocument/2006/relationships/image" Target="../media/image5.jpeg"/></Relationships>
</file>

<file path=ppt/slides/_rels/slide6.xml.rels><?xml version="1.0" encoding="UTF-8" standalone="yes"?>
<Relationships xmlns="http://schemas.openxmlformats.org/package/2006/relationships"><Relationship Id="rId6" Type="http://schemas.openxmlformats.org/officeDocument/2006/relationships/image" Target="../media/image9.png"/><Relationship Id="rId4" Type="http://schemas.openxmlformats.org/officeDocument/2006/relationships/notesSlide" Target="../notesSlides/notesSlide6.xml"/><Relationship Id="rId1" Type="http://schemas.openxmlformats.org/officeDocument/2006/relationships/vmlDrawing" Target="../drawings/vmlDrawing2.vml"/><Relationship Id="rId2" Type="http://schemas.openxmlformats.org/officeDocument/2006/relationships/tags" Target="../tags/tag5.xml"/><Relationship Id="rId3" Type="http://schemas.openxmlformats.org/officeDocument/2006/relationships/slideLayout" Target="../slideLayouts/slideLayout7.xml"/><Relationship Id="rId5"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6" Type="http://schemas.openxmlformats.org/officeDocument/2006/relationships/oleObject" Target="../embeddings/oleObject4.bin"/><Relationship Id="rId4" Type="http://schemas.openxmlformats.org/officeDocument/2006/relationships/notesSlide" Target="../notesSlides/notesSlide8.xml"/><Relationship Id="rId1" Type="http://schemas.openxmlformats.org/officeDocument/2006/relationships/vmlDrawing" Target="../drawings/vmlDrawing3.vml"/><Relationship Id="rId2" Type="http://schemas.openxmlformats.org/officeDocument/2006/relationships/tags" Target="../tags/tag7.xml"/><Relationship Id="rId3" Type="http://schemas.openxmlformats.org/officeDocument/2006/relationships/slideLayout" Target="../slideLayouts/slideLayout7.xml"/><Relationship Id="rId5"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4" Type="http://schemas.openxmlformats.org/officeDocument/2006/relationships/image" Target="../media/image23.png"/><Relationship Id="rId4" Type="http://schemas.openxmlformats.org/officeDocument/2006/relationships/image" Target="../media/image13.png"/><Relationship Id="rId7" Type="http://schemas.openxmlformats.org/officeDocument/2006/relationships/image" Target="../media/image16.png"/><Relationship Id="rId11"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16" Type="http://schemas.openxmlformats.org/officeDocument/2006/relationships/image" Target="../media/image25.png"/><Relationship Id="rId8" Type="http://schemas.openxmlformats.org/officeDocument/2006/relationships/image" Target="../media/image17.png"/><Relationship Id="rId13" Type="http://schemas.openxmlformats.org/officeDocument/2006/relationships/image" Target="../media/image22.png"/><Relationship Id="rId10"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4.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9.xml"/><Relationship Id="rId9" Type="http://schemas.openxmlformats.org/officeDocument/2006/relationships/image" Target="../media/image18.png"/><Relationship Id="rId3" Type="http://schemas.openxmlformats.org/officeDocument/2006/relationships/image" Target="../media/image12.png"/><Relationship Id="rId1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304800" y="762000"/>
            <a:ext cx="8382000" cy="2101850"/>
          </a:xfrm>
          <a:prstGeom prst="rect">
            <a:avLst/>
          </a:prstGeom>
          <a:noFill/>
          <a:ln w="9525">
            <a:noFill/>
            <a:miter lim="800000"/>
            <a:headEnd/>
            <a:tailEnd/>
          </a:ln>
        </p:spPr>
        <p:txBody>
          <a:bodyPr>
            <a:prstTxWarp prst="textNoShape">
              <a:avLst/>
            </a:prstTxWarp>
            <a:spAutoFit/>
          </a:bodyPr>
          <a:lstStyle/>
          <a:p>
            <a:pPr algn="ctr"/>
            <a:r>
              <a:rPr lang="en-US" sz="4400" baseline="0">
                <a:solidFill>
                  <a:schemeClr val="bg1"/>
                </a:solidFill>
                <a:ea typeface="Arial" pitchFamily="84" charset="0"/>
                <a:cs typeface="Arial" pitchFamily="84" charset="0"/>
              </a:rPr>
              <a:t>PHOTOLUMINESCENT PROPERTIES OF InGaAs QUANTUM DOT STRUCTURES</a:t>
            </a:r>
          </a:p>
        </p:txBody>
      </p:sp>
      <p:sp>
        <p:nvSpPr>
          <p:cNvPr id="5" name="TextBox 4"/>
          <p:cNvSpPr txBox="1"/>
          <p:nvPr/>
        </p:nvSpPr>
        <p:spPr>
          <a:xfrm>
            <a:off x="371475" y="4038600"/>
            <a:ext cx="8343900" cy="1616075"/>
          </a:xfrm>
          <a:prstGeom prst="rect">
            <a:avLst/>
          </a:prstGeom>
          <a:noFill/>
          <a:effectLst>
            <a:outerShdw blurRad="50800" dist="38100" dir="2700000" algn="tl" rotWithShape="0">
              <a:prstClr val="black">
                <a:alpha val="40000"/>
              </a:prstClr>
            </a:outerShdw>
          </a:effectLst>
        </p:spPr>
        <p:txBody>
          <a:bodyPr wrap="none">
            <a:spAutoFit/>
          </a:bodyPr>
          <a:lstStyle/>
          <a:p>
            <a:pPr algn="ctr">
              <a:defRPr/>
            </a:pPr>
            <a:r>
              <a:rPr lang="en-US" sz="2000" baseline="0" dirty="0">
                <a:solidFill>
                  <a:schemeClr val="bg1"/>
                </a:solidFill>
                <a:effectLst>
                  <a:outerShdw blurRad="38100" dist="38100" dir="2700000" algn="tl">
                    <a:schemeClr val="tx1"/>
                  </a:outerShdw>
                </a:effectLst>
                <a:latin typeface="Arial" pitchFamily="34" charset="0"/>
                <a:ea typeface="+mn-ea"/>
                <a:cs typeface="Arial" pitchFamily="34" charset="0"/>
              </a:rPr>
              <a:t>Kenneth Clark, </a:t>
            </a:r>
            <a:r>
              <a:rPr lang="en-US" sz="2000" u="sng" baseline="0" dirty="0">
                <a:solidFill>
                  <a:schemeClr val="bg1"/>
                </a:solidFill>
                <a:effectLst>
                  <a:outerShdw blurRad="38100" dist="38100" dir="2700000" algn="tl">
                    <a:schemeClr val="tx1"/>
                  </a:outerShdw>
                </a:effectLst>
                <a:latin typeface="Arial" pitchFamily="34" charset="0"/>
                <a:ea typeface="+mn-ea"/>
                <a:cs typeface="Arial" pitchFamily="34" charset="0"/>
              </a:rPr>
              <a:t>John Colton</a:t>
            </a:r>
            <a:r>
              <a:rPr lang="en-US" sz="2000" baseline="0" dirty="0">
                <a:solidFill>
                  <a:schemeClr val="bg1"/>
                </a:solidFill>
                <a:effectLst>
                  <a:outerShdw blurRad="38100" dist="38100" dir="2700000" algn="tl">
                    <a:schemeClr val="tx1"/>
                  </a:outerShdw>
                </a:effectLst>
                <a:latin typeface="Arial" pitchFamily="34" charset="0"/>
                <a:ea typeface="+mn-ea"/>
                <a:cs typeface="Arial" pitchFamily="34" charset="0"/>
              </a:rPr>
              <a:t>, Matt </a:t>
            </a:r>
            <a:r>
              <a:rPr lang="en-US" sz="2000" baseline="0" dirty="0" err="1">
                <a:solidFill>
                  <a:schemeClr val="bg1"/>
                </a:solidFill>
                <a:effectLst>
                  <a:outerShdw blurRad="38100" dist="38100" dir="2700000" algn="tl">
                    <a:schemeClr val="tx1"/>
                  </a:outerShdw>
                </a:effectLst>
                <a:latin typeface="Arial" pitchFamily="34" charset="0"/>
                <a:ea typeface="+mn-ea"/>
                <a:cs typeface="Arial" pitchFamily="34" charset="0"/>
              </a:rPr>
              <a:t>Guerron</a:t>
            </a:r>
            <a:r>
              <a:rPr lang="en-US" sz="2000" baseline="0" dirty="0">
                <a:solidFill>
                  <a:schemeClr val="bg1"/>
                </a:solidFill>
                <a:effectLst>
                  <a:outerShdw blurRad="38100" dist="38100" dir="2700000" algn="tl">
                    <a:schemeClr val="tx1"/>
                  </a:outerShdw>
                </a:effectLst>
                <a:latin typeface="Arial" pitchFamily="34" charset="0"/>
                <a:ea typeface="+mn-ea"/>
                <a:cs typeface="Arial" pitchFamily="34" charset="0"/>
              </a:rPr>
              <a:t>, Dallas Smith, Scott </a:t>
            </a:r>
            <a:r>
              <a:rPr lang="en-US" sz="2000" baseline="0" dirty="0" err="1">
                <a:solidFill>
                  <a:schemeClr val="bg1"/>
                </a:solidFill>
                <a:effectLst>
                  <a:outerShdw blurRad="38100" dist="38100" dir="2700000" algn="tl">
                    <a:schemeClr val="tx1"/>
                  </a:outerShdw>
                </a:effectLst>
                <a:latin typeface="Arial" pitchFamily="34" charset="0"/>
                <a:ea typeface="+mn-ea"/>
                <a:cs typeface="Arial" pitchFamily="34" charset="0"/>
              </a:rPr>
              <a:t>Thalman</a:t>
            </a:r>
            <a:r>
              <a:rPr lang="en-US" sz="2000" baseline="0" dirty="0">
                <a:solidFill>
                  <a:schemeClr val="bg1"/>
                </a:solidFill>
                <a:effectLst>
                  <a:outerShdw blurRad="38100" dist="38100" dir="2700000" algn="tl">
                    <a:schemeClr val="tx1"/>
                  </a:outerShdw>
                </a:effectLst>
                <a:latin typeface="Arial" pitchFamily="34" charset="0"/>
                <a:ea typeface="+mn-ea"/>
                <a:cs typeface="Arial" pitchFamily="34" charset="0"/>
              </a:rPr>
              <a:t> </a:t>
            </a:r>
          </a:p>
          <a:p>
            <a:pPr algn="ctr">
              <a:defRPr/>
            </a:pPr>
            <a:r>
              <a:rPr lang="en-US" sz="2000" baseline="0" dirty="0">
                <a:solidFill>
                  <a:schemeClr val="bg1"/>
                </a:solidFill>
                <a:effectLst>
                  <a:outerShdw blurRad="38100" dist="38100" dir="2700000" algn="tl">
                    <a:schemeClr val="tx1"/>
                  </a:outerShdw>
                </a:effectLst>
                <a:latin typeface="Arial" pitchFamily="34" charset="0"/>
                <a:ea typeface="+mn-ea"/>
                <a:cs typeface="Arial" pitchFamily="34" charset="0"/>
              </a:rPr>
              <a:t>Brigham Young University</a:t>
            </a:r>
          </a:p>
          <a:p>
            <a:pPr algn="ctr">
              <a:defRPr/>
            </a:pPr>
            <a:endParaRPr lang="en-US" sz="2000" baseline="0" dirty="0">
              <a:solidFill>
                <a:schemeClr val="bg1"/>
              </a:solidFill>
              <a:effectLst>
                <a:outerShdw blurRad="38100" dist="38100" dir="2700000" algn="tl">
                  <a:schemeClr val="tx1"/>
                </a:outerShdw>
              </a:effectLst>
              <a:latin typeface="Arial" pitchFamily="34" charset="0"/>
              <a:ea typeface="+mn-ea"/>
              <a:cs typeface="Arial" pitchFamily="34" charset="0"/>
            </a:endParaRPr>
          </a:p>
          <a:p>
            <a:pPr algn="ctr">
              <a:defRPr/>
            </a:pPr>
            <a:r>
              <a:rPr lang="en-US" sz="2000" baseline="0" dirty="0" err="1">
                <a:solidFill>
                  <a:schemeClr val="bg1"/>
                </a:solidFill>
                <a:effectLst>
                  <a:outerShdw blurRad="38100" dist="38100" dir="2700000" algn="tl">
                    <a:schemeClr val="tx1"/>
                  </a:outerShdw>
                </a:effectLst>
                <a:latin typeface="Arial" pitchFamily="34" charset="0"/>
                <a:ea typeface="+mn-ea"/>
                <a:cs typeface="Arial" pitchFamily="34" charset="0"/>
              </a:rPr>
              <a:t>Haeyeon</a:t>
            </a:r>
            <a:r>
              <a:rPr lang="en-US" sz="2000" baseline="0" dirty="0">
                <a:solidFill>
                  <a:schemeClr val="bg1"/>
                </a:solidFill>
                <a:effectLst>
                  <a:outerShdw blurRad="38100" dist="38100" dir="2700000" algn="tl">
                    <a:schemeClr val="tx1"/>
                  </a:outerShdw>
                </a:effectLst>
                <a:latin typeface="Arial" pitchFamily="34" charset="0"/>
                <a:ea typeface="+mn-ea"/>
                <a:cs typeface="Arial" pitchFamily="34" charset="0"/>
              </a:rPr>
              <a:t> Yang </a:t>
            </a:r>
          </a:p>
          <a:p>
            <a:pPr algn="ctr">
              <a:defRPr/>
            </a:pPr>
            <a:r>
              <a:rPr lang="en-US" sz="2000" baseline="0" dirty="0">
                <a:solidFill>
                  <a:schemeClr val="bg1"/>
                </a:solidFill>
                <a:effectLst>
                  <a:outerShdw blurRad="38100" dist="38100" dir="2700000" algn="tl">
                    <a:schemeClr val="tx1"/>
                  </a:outerShdw>
                </a:effectLst>
                <a:latin typeface="Arial" pitchFamily="34" charset="0"/>
                <a:ea typeface="+mn-ea"/>
                <a:cs typeface="Arial" pitchFamily="34" charset="0"/>
              </a:rPr>
              <a:t>Utah State University</a:t>
            </a:r>
          </a:p>
        </p:txBody>
      </p:sp>
    </p:spTree>
  </p:cSld>
  <p:clrMapOvr>
    <a:masterClrMapping/>
  </p:clrMapOvr>
  <p:transition advTm="1319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57" name="TextBox 1"/>
          <p:cNvSpPr txBox="1">
            <a:spLocks noChangeArrowheads="1"/>
          </p:cNvSpPr>
          <p:nvPr/>
        </p:nvSpPr>
        <p:spPr bwMode="auto">
          <a:xfrm>
            <a:off x="2547938" y="160338"/>
            <a:ext cx="3878262" cy="823912"/>
          </a:xfrm>
          <a:prstGeom prst="rect">
            <a:avLst/>
          </a:prstGeom>
          <a:noFill/>
          <a:ln w="9525">
            <a:noFill/>
            <a:miter lim="800000"/>
            <a:headEnd/>
            <a:tailEnd/>
          </a:ln>
        </p:spPr>
        <p:txBody>
          <a:bodyPr wrap="none">
            <a:prstTxWarp prst="textNoShape">
              <a:avLst/>
            </a:prstTxWarp>
            <a:spAutoFit/>
          </a:bodyPr>
          <a:lstStyle/>
          <a:p>
            <a:pPr algn="ctr"/>
            <a:r>
              <a:rPr lang="en-US" sz="4800" baseline="0">
                <a:solidFill>
                  <a:schemeClr val="bg1"/>
                </a:solidFill>
                <a:ea typeface="Arial" pitchFamily="84" charset="0"/>
                <a:cs typeface="Arial" pitchFamily="84" charset="0"/>
              </a:rPr>
              <a:t>In Conclusion</a:t>
            </a:r>
          </a:p>
        </p:txBody>
      </p:sp>
      <p:grpSp>
        <p:nvGrpSpPr>
          <p:cNvPr id="2" name="Group 12"/>
          <p:cNvGrpSpPr>
            <a:grpSpLocks/>
          </p:cNvGrpSpPr>
          <p:nvPr/>
        </p:nvGrpSpPr>
        <p:grpSpPr bwMode="auto">
          <a:xfrm>
            <a:off x="5334000" y="2362200"/>
            <a:ext cx="3403600" cy="3429000"/>
            <a:chOff x="3776" y="2352"/>
            <a:chExt cx="1728" cy="1728"/>
          </a:xfrm>
        </p:grpSpPr>
        <p:pic>
          <p:nvPicPr>
            <p:cNvPr id="31765" name="Picture 2" descr="D:\Proposals\Awarded\Project Progresses\Results\Data-STM\BMP files 052510\m11-3rd-3rd-tip-052510.bmp"/>
            <p:cNvPicPr>
              <a:picLocks noChangeAspect="1" noChangeArrowheads="1"/>
            </p:cNvPicPr>
            <p:nvPr/>
          </p:nvPicPr>
          <p:blipFill>
            <a:blip r:embed="rId5"/>
            <a:srcRect/>
            <a:stretch>
              <a:fillRect/>
            </a:stretch>
          </p:blipFill>
          <p:spPr bwMode="auto">
            <a:xfrm>
              <a:off x="3776" y="2352"/>
              <a:ext cx="1728" cy="1728"/>
            </a:xfrm>
            <a:prstGeom prst="rect">
              <a:avLst/>
            </a:prstGeom>
            <a:noFill/>
            <a:ln w="9525">
              <a:noFill/>
              <a:miter lim="800000"/>
              <a:headEnd/>
              <a:tailEnd/>
            </a:ln>
          </p:spPr>
        </p:pic>
        <p:sp>
          <p:nvSpPr>
            <p:cNvPr id="31766" name="TextBox 25"/>
            <p:cNvSpPr txBox="1">
              <a:spLocks noChangeArrowheads="1"/>
            </p:cNvSpPr>
            <p:nvPr/>
          </p:nvSpPr>
          <p:spPr bwMode="auto">
            <a:xfrm>
              <a:off x="4704" y="3840"/>
              <a:ext cx="316" cy="138"/>
            </a:xfrm>
            <a:prstGeom prst="rect">
              <a:avLst/>
            </a:prstGeom>
            <a:noFill/>
            <a:ln w="9525">
              <a:noFill/>
              <a:miter lim="800000"/>
              <a:headEnd/>
              <a:tailEnd/>
            </a:ln>
          </p:spPr>
          <p:txBody>
            <a:bodyPr wrap="none">
              <a:prstTxWarp prst="textNoShape">
                <a:avLst/>
              </a:prstTxWarp>
              <a:spAutoFit/>
            </a:bodyPr>
            <a:lstStyle/>
            <a:p>
              <a:r>
                <a:rPr lang="en-US" sz="1200" b="1" baseline="0">
                  <a:latin typeface="Calibri" pitchFamily="84" charset="0"/>
                </a:rPr>
                <a:t>100nm</a:t>
              </a:r>
            </a:p>
          </p:txBody>
        </p:sp>
        <p:cxnSp>
          <p:nvCxnSpPr>
            <p:cNvPr id="17" name="Straight Connector 16"/>
            <p:cNvCxnSpPr>
              <a:cxnSpLocks noChangeAspect="1"/>
            </p:cNvCxnSpPr>
            <p:nvPr/>
          </p:nvCxnSpPr>
          <p:spPr>
            <a:xfrm rot="10800000" flipV="1">
              <a:off x="3824" y="2544"/>
              <a:ext cx="1630" cy="139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pic>
          <p:nvPicPr>
            <p:cNvPr id="31768" name="Picture 2" descr="F:\Proposals\Awarded\Results\Data-STM\2010\May2010\052510\3rd-tip\3rd-far-right\m11_ori Image 2-3D-tilt-10+rotation-10.bmp"/>
            <p:cNvPicPr>
              <a:picLocks noChangeAspect="1" noChangeArrowheads="1"/>
            </p:cNvPicPr>
            <p:nvPr/>
          </p:nvPicPr>
          <p:blipFill>
            <a:blip r:embed="rId6"/>
            <a:srcRect r="66666" b="66666"/>
            <a:stretch>
              <a:fillRect/>
            </a:stretch>
          </p:blipFill>
          <p:spPr bwMode="auto">
            <a:xfrm>
              <a:off x="3776" y="2352"/>
              <a:ext cx="576" cy="576"/>
            </a:xfrm>
            <a:prstGeom prst="rect">
              <a:avLst/>
            </a:prstGeom>
            <a:noFill/>
            <a:ln w="9525">
              <a:noFill/>
              <a:miter lim="800000"/>
              <a:headEnd/>
              <a:tailEnd/>
            </a:ln>
          </p:spPr>
        </p:pic>
      </p:grpSp>
      <p:sp>
        <p:nvSpPr>
          <p:cNvPr id="31751" name="Text Box 8"/>
          <p:cNvSpPr txBox="1">
            <a:spLocks noChangeArrowheads="1"/>
          </p:cNvSpPr>
          <p:nvPr/>
        </p:nvSpPr>
        <p:spPr bwMode="auto">
          <a:xfrm>
            <a:off x="5257800" y="5759450"/>
            <a:ext cx="3527425" cy="336550"/>
          </a:xfrm>
          <a:prstGeom prst="rect">
            <a:avLst/>
          </a:prstGeom>
          <a:noFill/>
          <a:ln w="9525">
            <a:noFill/>
            <a:miter lim="800000"/>
            <a:headEnd/>
            <a:tailEnd/>
          </a:ln>
        </p:spPr>
        <p:txBody>
          <a:bodyPr wrap="none">
            <a:prstTxWarp prst="textNoShape">
              <a:avLst/>
            </a:prstTxWarp>
            <a:spAutoFit/>
          </a:bodyPr>
          <a:lstStyle/>
          <a:p>
            <a:r>
              <a:rPr lang="en-US" sz="1600" baseline="0">
                <a:solidFill>
                  <a:schemeClr val="bg1"/>
                </a:solidFill>
              </a:rPr>
              <a:t>Yang et al., submitted to Nanoletters </a:t>
            </a:r>
          </a:p>
        </p:txBody>
      </p:sp>
      <p:sp>
        <p:nvSpPr>
          <p:cNvPr id="31752" name="TextBox 8"/>
          <p:cNvSpPr txBox="1">
            <a:spLocks noChangeArrowheads="1"/>
          </p:cNvSpPr>
          <p:nvPr/>
        </p:nvSpPr>
        <p:spPr bwMode="auto">
          <a:xfrm>
            <a:off x="241300" y="1130300"/>
            <a:ext cx="4770438" cy="457200"/>
          </a:xfrm>
          <a:prstGeom prst="rect">
            <a:avLst/>
          </a:prstGeom>
          <a:noFill/>
          <a:ln w="9525">
            <a:noFill/>
            <a:miter lim="800000"/>
            <a:headEnd/>
            <a:tailEnd/>
          </a:ln>
        </p:spPr>
        <p:txBody>
          <a:bodyPr wrap="none">
            <a:prstTxWarp prst="textNoShape">
              <a:avLst/>
            </a:prstTxWarp>
            <a:spAutoFit/>
          </a:bodyPr>
          <a:lstStyle/>
          <a:p>
            <a:pPr>
              <a:buFont typeface="Wingdings" pitchFamily="84" charset="2"/>
              <a:buChar char="§"/>
            </a:pPr>
            <a:r>
              <a:rPr lang="en-US" baseline="0">
                <a:solidFill>
                  <a:schemeClr val="bg1"/>
                </a:solidFill>
                <a:latin typeface="Modern No. 20" pitchFamily="84" charset="0"/>
              </a:rPr>
              <a:t> </a:t>
            </a:r>
            <a:r>
              <a:rPr lang="en-US" baseline="0">
                <a:solidFill>
                  <a:schemeClr val="bg1"/>
                </a:solidFill>
                <a:ea typeface="Arial" pitchFamily="84" charset="0"/>
                <a:cs typeface="Arial" pitchFamily="84" charset="0"/>
              </a:rPr>
              <a:t>These samples have strong P.L.</a:t>
            </a:r>
          </a:p>
        </p:txBody>
      </p:sp>
      <p:sp>
        <p:nvSpPr>
          <p:cNvPr id="31753" name="TextBox 9"/>
          <p:cNvSpPr txBox="1">
            <a:spLocks noChangeArrowheads="1"/>
          </p:cNvSpPr>
          <p:nvPr/>
        </p:nvSpPr>
        <p:spPr bwMode="auto">
          <a:xfrm>
            <a:off x="5181600" y="1143000"/>
            <a:ext cx="3652838" cy="457200"/>
          </a:xfrm>
          <a:prstGeom prst="rect">
            <a:avLst/>
          </a:prstGeom>
          <a:noFill/>
          <a:ln w="9525">
            <a:noFill/>
            <a:miter lim="800000"/>
            <a:headEnd/>
            <a:tailEnd/>
          </a:ln>
        </p:spPr>
        <p:txBody>
          <a:bodyPr wrap="none">
            <a:prstTxWarp prst="textNoShape">
              <a:avLst/>
            </a:prstTxWarp>
            <a:spAutoFit/>
          </a:bodyPr>
          <a:lstStyle/>
          <a:p>
            <a:pPr>
              <a:buFont typeface="Wingdings" pitchFamily="84" charset="2"/>
              <a:buChar char="§"/>
            </a:pPr>
            <a:r>
              <a:rPr lang="en-US" baseline="0">
                <a:solidFill>
                  <a:schemeClr val="bg1"/>
                </a:solidFill>
                <a:latin typeface="Modern No. 20" pitchFamily="84" charset="0"/>
              </a:rPr>
              <a:t> </a:t>
            </a:r>
            <a:r>
              <a:rPr lang="en-US" baseline="0">
                <a:solidFill>
                  <a:schemeClr val="bg1"/>
                </a:solidFill>
                <a:ea typeface="Arial" pitchFamily="84" charset="0"/>
                <a:cs typeface="Arial" pitchFamily="84" charset="0"/>
              </a:rPr>
              <a:t>Adjust growth technique</a:t>
            </a:r>
          </a:p>
        </p:txBody>
      </p:sp>
      <p:graphicFrame>
        <p:nvGraphicFramePr>
          <p:cNvPr id="31755" name="Object 11"/>
          <p:cNvGraphicFramePr>
            <a:graphicFrameLocks noChangeAspect="1"/>
          </p:cNvGraphicFramePr>
          <p:nvPr/>
        </p:nvGraphicFramePr>
        <p:xfrm>
          <a:off x="381000" y="2671763"/>
          <a:ext cx="4495800" cy="3825875"/>
        </p:xfrm>
        <a:graphic>
          <a:graphicData uri="http://schemas.openxmlformats.org/presentationml/2006/ole">
            <p:oleObj spid="_x0000_s31755" name="Graph" r:id="rId7" imgW="3466346" imgH="2950298" progId="">
              <p:embed/>
            </p:oleObj>
          </a:graphicData>
        </a:graphic>
      </p:graphicFrame>
      <p:cxnSp>
        <p:nvCxnSpPr>
          <p:cNvPr id="25" name="Straight Connector 24"/>
          <p:cNvCxnSpPr/>
          <p:nvPr/>
        </p:nvCxnSpPr>
        <p:spPr>
          <a:xfrm>
            <a:off x="7162800" y="5562600"/>
            <a:ext cx="685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228600" y="1684338"/>
            <a:ext cx="4724400" cy="822325"/>
          </a:xfrm>
          <a:prstGeom prst="rect">
            <a:avLst/>
          </a:prstGeom>
          <a:noFill/>
          <a:ln w="9525">
            <a:noFill/>
            <a:miter lim="800000"/>
            <a:headEnd/>
            <a:tailEnd/>
          </a:ln>
        </p:spPr>
        <p:txBody>
          <a:bodyPr>
            <a:prstTxWarp prst="textNoShape">
              <a:avLst/>
            </a:prstTxWarp>
            <a:spAutoFit/>
          </a:bodyPr>
          <a:lstStyle/>
          <a:p>
            <a:pPr>
              <a:buFont typeface="Wingdings" pitchFamily="84" charset="2"/>
              <a:buChar char="§"/>
            </a:pPr>
            <a:r>
              <a:rPr lang="en-US" baseline="0">
                <a:solidFill>
                  <a:srgbClr val="FFFFFF"/>
                </a:solidFill>
                <a:ea typeface="Arial" pitchFamily="84" charset="0"/>
                <a:cs typeface="Arial" pitchFamily="84" charset="0"/>
              </a:rPr>
              <a:t> P.L. up to 1400nm even at </a:t>
            </a:r>
          </a:p>
          <a:p>
            <a:r>
              <a:rPr lang="en-US" baseline="0">
                <a:solidFill>
                  <a:srgbClr val="FFFFFF"/>
                </a:solidFill>
                <a:ea typeface="Arial" pitchFamily="84" charset="0"/>
                <a:cs typeface="Arial" pitchFamily="84" charset="0"/>
              </a:rPr>
              <a:t>   room temperature</a:t>
            </a:r>
          </a:p>
        </p:txBody>
      </p:sp>
      <p:sp>
        <p:nvSpPr>
          <p:cNvPr id="15" name="Rectangle 14"/>
          <p:cNvSpPr>
            <a:spLocks noChangeArrowheads="1"/>
          </p:cNvSpPr>
          <p:nvPr/>
        </p:nvSpPr>
        <p:spPr bwMode="auto">
          <a:xfrm>
            <a:off x="5181600" y="1676400"/>
            <a:ext cx="3457575" cy="457200"/>
          </a:xfrm>
          <a:prstGeom prst="rect">
            <a:avLst/>
          </a:prstGeom>
          <a:noFill/>
          <a:ln w="9525">
            <a:noFill/>
            <a:miter lim="800000"/>
            <a:headEnd/>
            <a:tailEnd/>
          </a:ln>
        </p:spPr>
        <p:txBody>
          <a:bodyPr>
            <a:prstTxWarp prst="textNoShape">
              <a:avLst/>
            </a:prstTxWarp>
            <a:spAutoFit/>
          </a:bodyPr>
          <a:lstStyle/>
          <a:p>
            <a:pPr>
              <a:buFont typeface="Wingdings" pitchFamily="84" charset="2"/>
              <a:buChar char="§"/>
            </a:pPr>
            <a:r>
              <a:rPr lang="en-US" baseline="0">
                <a:solidFill>
                  <a:srgbClr val="FFFFFF"/>
                </a:solidFill>
                <a:ea typeface="Arial" pitchFamily="84" charset="0"/>
                <a:cs typeface="Arial" pitchFamily="84" charset="0"/>
              </a:rPr>
              <a:t> Patterned samples</a:t>
            </a:r>
          </a:p>
        </p:txBody>
      </p:sp>
    </p:spTree>
    <p:custDataLst>
      <p:tags r:id="rId2"/>
    </p:custDataLst>
  </p:cSld>
  <p:clrMapOvr>
    <a:masterClrMapping/>
  </p:clrMapOvr>
  <p:transition advTm="926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P spid="31753" grpId="0"/>
      <p:bldP spid="14" grpId="0"/>
      <p:bldP spid="1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346325" y="152400"/>
            <a:ext cx="4114800" cy="823913"/>
          </a:xfrm>
          <a:prstGeom prst="rect">
            <a:avLst/>
          </a:prstGeom>
          <a:noFill/>
          <a:ln w="9525">
            <a:noFill/>
            <a:miter lim="800000"/>
            <a:headEnd/>
            <a:tailEnd/>
          </a:ln>
        </p:spPr>
        <p:txBody>
          <a:bodyPr wrap="none">
            <a:prstTxWarp prst="textNoShape">
              <a:avLst/>
            </a:prstTxWarp>
            <a:spAutoFit/>
          </a:bodyPr>
          <a:lstStyle/>
          <a:p>
            <a:pPr algn="ctr"/>
            <a:r>
              <a:rPr lang="en-US" sz="4800" baseline="0">
                <a:solidFill>
                  <a:schemeClr val="bg1"/>
                </a:solidFill>
                <a:ea typeface="Arial" pitchFamily="84" charset="0"/>
                <a:cs typeface="Arial" pitchFamily="84" charset="0"/>
              </a:rPr>
              <a:t>Quantum Dots</a:t>
            </a:r>
          </a:p>
        </p:txBody>
      </p:sp>
      <p:pic>
        <p:nvPicPr>
          <p:cNvPr id="15365" name="Picture 5"/>
          <p:cNvPicPr>
            <a:picLocks noChangeAspect="1" noChangeArrowheads="1"/>
          </p:cNvPicPr>
          <p:nvPr/>
        </p:nvPicPr>
        <p:blipFill>
          <a:blip r:embed="rId4"/>
          <a:srcRect/>
          <a:stretch>
            <a:fillRect/>
          </a:stretch>
        </p:blipFill>
        <p:spPr bwMode="auto">
          <a:xfrm>
            <a:off x="3276600" y="3381375"/>
            <a:ext cx="5715000" cy="2790825"/>
          </a:xfrm>
          <a:prstGeom prst="rect">
            <a:avLst/>
          </a:prstGeom>
          <a:ln>
            <a:noFill/>
          </a:ln>
          <a:effectLst>
            <a:outerShdw blurRad="50800" dist="38100" dir="2700000" algn="tl" rotWithShape="0">
              <a:prstClr val="black">
                <a:alpha val="40000"/>
              </a:prstClr>
            </a:outerShdw>
          </a:effectLst>
        </p:spPr>
      </p:pic>
      <p:sp>
        <p:nvSpPr>
          <p:cNvPr id="15366" name="Text Box 6"/>
          <p:cNvSpPr txBox="1">
            <a:spLocks noChangeArrowheads="1"/>
          </p:cNvSpPr>
          <p:nvPr/>
        </p:nvSpPr>
        <p:spPr bwMode="auto">
          <a:xfrm>
            <a:off x="304800" y="5097463"/>
            <a:ext cx="2682875" cy="701675"/>
          </a:xfrm>
          <a:prstGeom prst="rect">
            <a:avLst/>
          </a:prstGeom>
          <a:noFill/>
          <a:ln w="9525">
            <a:noFill/>
            <a:miter lim="800000"/>
            <a:headEnd/>
            <a:tailEnd/>
          </a:ln>
          <a:effectLst/>
        </p:spPr>
        <p:txBody>
          <a:bodyPr>
            <a:spAutoFit/>
          </a:bodyPr>
          <a:lstStyle/>
          <a:p>
            <a:pPr algn="ctr">
              <a:defRPr/>
            </a:pPr>
            <a:r>
              <a:rPr lang="en-US" sz="2000" baseline="0" dirty="0">
                <a:solidFill>
                  <a:schemeClr val="bg1"/>
                </a:solidFill>
                <a:effectLst>
                  <a:outerShdw blurRad="50800" dist="38100" dir="2700000" algn="tl" rotWithShape="0">
                    <a:prstClr val="black">
                      <a:alpha val="40000"/>
                    </a:prstClr>
                  </a:outerShdw>
                </a:effectLst>
                <a:latin typeface="Arial" pitchFamily="34" charset="0"/>
                <a:ea typeface="+mn-ea"/>
                <a:cs typeface="Arial" pitchFamily="34" charset="0"/>
              </a:rPr>
              <a:t>Grown on surface with molecular beams</a:t>
            </a:r>
          </a:p>
        </p:txBody>
      </p:sp>
      <p:sp>
        <p:nvSpPr>
          <p:cNvPr id="15367" name="Text Box 7"/>
          <p:cNvSpPr txBox="1">
            <a:spLocks noChangeArrowheads="1"/>
          </p:cNvSpPr>
          <p:nvPr/>
        </p:nvSpPr>
        <p:spPr bwMode="auto">
          <a:xfrm>
            <a:off x="3962400" y="6167438"/>
            <a:ext cx="4222750" cy="457200"/>
          </a:xfrm>
          <a:prstGeom prst="rect">
            <a:avLst/>
          </a:prstGeom>
          <a:noFill/>
          <a:ln w="9525">
            <a:noFill/>
            <a:miter lim="800000"/>
            <a:headEnd/>
            <a:tailEnd/>
          </a:ln>
          <a:effectLst/>
        </p:spPr>
        <p:txBody>
          <a:bodyPr>
            <a:spAutoFit/>
          </a:bodyPr>
          <a:lstStyle/>
          <a:p>
            <a:pPr algn="ctr">
              <a:defRPr/>
            </a:pPr>
            <a:r>
              <a:rPr lang="en-US" baseline="0" dirty="0">
                <a:solidFill>
                  <a:schemeClr val="bg1"/>
                </a:solidFill>
                <a:effectLst>
                  <a:outerShdw blurRad="50800" dist="38100" dir="2700000" algn="tl" rotWithShape="0">
                    <a:prstClr val="black">
                      <a:alpha val="40000"/>
                    </a:prstClr>
                  </a:outerShdw>
                </a:effectLst>
                <a:latin typeface="Arial" pitchFamily="34" charset="0"/>
                <a:ea typeface="+mn-ea"/>
                <a:cs typeface="Arial" pitchFamily="34" charset="0"/>
              </a:rPr>
              <a:t>Chemically grown in solution</a:t>
            </a:r>
          </a:p>
        </p:txBody>
      </p:sp>
      <p:sp>
        <p:nvSpPr>
          <p:cNvPr id="3" name="Rectangle 8"/>
          <p:cNvSpPr>
            <a:spLocks noChangeArrowheads="1"/>
          </p:cNvSpPr>
          <p:nvPr/>
        </p:nvSpPr>
        <p:spPr bwMode="auto">
          <a:xfrm>
            <a:off x="3276600" y="5713413"/>
            <a:ext cx="3925888" cy="304800"/>
          </a:xfrm>
          <a:prstGeom prst="rect">
            <a:avLst/>
          </a:prstGeom>
          <a:noFill/>
          <a:ln w="9525">
            <a:noFill/>
            <a:miter lim="800000"/>
            <a:headEnd/>
            <a:tailEnd/>
          </a:ln>
        </p:spPr>
        <p:txBody>
          <a:bodyPr wrap="none">
            <a:prstTxWarp prst="textNoShape">
              <a:avLst/>
            </a:prstTxWarp>
            <a:spAutoFit/>
          </a:bodyPr>
          <a:lstStyle/>
          <a:p>
            <a:r>
              <a:rPr lang="en-US" sz="1400" baseline="0">
                <a:solidFill>
                  <a:schemeClr val="bg1"/>
                </a:solidFill>
              </a:rPr>
              <a:t>http://uwnews.org/uweek/article.aspx?id=42599</a:t>
            </a:r>
          </a:p>
        </p:txBody>
      </p:sp>
      <p:sp>
        <p:nvSpPr>
          <p:cNvPr id="13" name="Rectangle 12"/>
          <p:cNvSpPr/>
          <p:nvPr/>
        </p:nvSpPr>
        <p:spPr>
          <a:xfrm>
            <a:off x="3971012" y="1216152"/>
            <a:ext cx="2971800" cy="1981200"/>
          </a:xfrm>
          <a:prstGeom prst="rect">
            <a:avLst/>
          </a:prstGeom>
          <a:scene3d>
            <a:camera prst="isometricOffAxis2Top"/>
            <a:lightRig rig="threePt" dir="t">
              <a:rot lat="0" lon="0" rev="1200000"/>
            </a:lightRig>
          </a:scene3d>
          <a:sp3d>
            <a:bevelB h="3365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a:p>
        </p:txBody>
      </p:sp>
      <p:sp>
        <p:nvSpPr>
          <p:cNvPr id="14" name="Rectangle 13"/>
          <p:cNvSpPr/>
          <p:nvPr/>
        </p:nvSpPr>
        <p:spPr>
          <a:xfrm>
            <a:off x="3971012" y="1139952"/>
            <a:ext cx="2971800" cy="1981200"/>
          </a:xfrm>
          <a:prstGeom prst="rect">
            <a:avLst/>
          </a:prstGeom>
          <a:solidFill>
            <a:schemeClr val="accent3">
              <a:lumMod val="60000"/>
              <a:lumOff val="40000"/>
            </a:schemeClr>
          </a:solidFill>
          <a:ln>
            <a:solidFill>
              <a:schemeClr val="accent3">
                <a:lumMod val="75000"/>
              </a:schemeClr>
            </a:solidFill>
          </a:ln>
          <a:scene3d>
            <a:camera prst="isometricOffAxis2Top"/>
            <a:lightRig rig="threePt" dir="t">
              <a:rot lat="0" lon="0" rev="2400000"/>
            </a:lightRig>
          </a:scene3d>
          <a:sp3d>
            <a:bevelT w="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a:p>
        </p:txBody>
      </p:sp>
      <p:sp>
        <p:nvSpPr>
          <p:cNvPr id="17" name="Rectangle 16"/>
          <p:cNvSpPr/>
          <p:nvPr/>
        </p:nvSpPr>
        <p:spPr>
          <a:xfrm>
            <a:off x="3986252" y="914400"/>
            <a:ext cx="2971800" cy="2057400"/>
          </a:xfrm>
          <a:prstGeom prst="rect">
            <a:avLst/>
          </a:prstGeom>
          <a:solidFill>
            <a:schemeClr val="accent6">
              <a:lumMod val="60000"/>
              <a:lumOff val="40000"/>
            </a:schemeClr>
          </a:solidFill>
          <a:ln>
            <a:solidFill>
              <a:schemeClr val="accent6">
                <a:lumMod val="60000"/>
                <a:lumOff val="40000"/>
              </a:schemeClr>
            </a:solidFill>
          </a:ln>
          <a:scene3d>
            <a:camera prst="isometricOffAxis2Top"/>
            <a:lightRig rig="threePt" dir="t">
              <a:rot lat="0" lon="0" rev="1800000"/>
            </a:lightRig>
          </a:scene3d>
          <a:sp3d z="-50800">
            <a:bevelT w="0" h="133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a:p>
        </p:txBody>
      </p:sp>
      <p:sp>
        <p:nvSpPr>
          <p:cNvPr id="16" name="Chord 15"/>
          <p:cNvSpPr/>
          <p:nvPr/>
        </p:nvSpPr>
        <p:spPr>
          <a:xfrm rot="5188537">
            <a:off x="4810338" y="1593069"/>
            <a:ext cx="1029159" cy="1193579"/>
          </a:xfrm>
          <a:prstGeom prst="chord">
            <a:avLst>
              <a:gd name="adj1" fmla="val 5234807"/>
              <a:gd name="adj2" fmla="val 15440915"/>
            </a:avLst>
          </a:prstGeom>
          <a:solidFill>
            <a:schemeClr val="accent6">
              <a:lumMod val="60000"/>
              <a:lumOff val="40000"/>
              <a:alpha val="67000"/>
            </a:schemeClr>
          </a:solidFill>
          <a:ln>
            <a:noFill/>
          </a:ln>
          <a:scene3d>
            <a:camera prst="isometricOffAxis2Top">
              <a:rot lat="13800000" lon="600000" rev="10800000"/>
            </a:camera>
            <a:lightRig rig="threePt" dir="t">
              <a:rot lat="0" lon="0" rev="16200000"/>
            </a:lightRig>
          </a:scene3d>
          <a:sp3d z="50800">
            <a:bevelT w="654050" h="641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a:p>
        </p:txBody>
      </p:sp>
      <p:sp>
        <p:nvSpPr>
          <p:cNvPr id="15" name="Chord 14"/>
          <p:cNvSpPr/>
          <p:nvPr/>
        </p:nvSpPr>
        <p:spPr>
          <a:xfrm rot="5188537">
            <a:off x="4458177" y="1903568"/>
            <a:ext cx="1005840" cy="1005840"/>
          </a:xfrm>
          <a:prstGeom prst="chord">
            <a:avLst>
              <a:gd name="adj1" fmla="val 5234807"/>
              <a:gd name="adj2" fmla="val 16239308"/>
            </a:avLst>
          </a:prstGeom>
          <a:solidFill>
            <a:schemeClr val="accent3">
              <a:lumMod val="50000"/>
            </a:schemeClr>
          </a:solidFill>
          <a:ln>
            <a:solidFill>
              <a:schemeClr val="accent3">
                <a:lumMod val="50000"/>
              </a:schemeClr>
            </a:solidFill>
          </a:ln>
          <a:scene3d>
            <a:camera prst="isometricOffAxis2Top">
              <a:rot lat="13800000" lon="600000" rev="10200000"/>
            </a:camera>
            <a:lightRig rig="threePt" dir="t">
              <a:rot lat="0" lon="0" rev="2400000"/>
            </a:lightRig>
          </a:scene3d>
          <a:sp3d z="-952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a:p>
        </p:txBody>
      </p:sp>
      <p:sp>
        <p:nvSpPr>
          <p:cNvPr id="19" name="Rectangle 18"/>
          <p:cNvSpPr>
            <a:spLocks noChangeArrowheads="1"/>
          </p:cNvSpPr>
          <p:nvPr/>
        </p:nvSpPr>
        <p:spPr bwMode="auto">
          <a:xfrm>
            <a:off x="7246938" y="1595438"/>
            <a:ext cx="946150" cy="457200"/>
          </a:xfrm>
          <a:prstGeom prst="rect">
            <a:avLst/>
          </a:prstGeom>
          <a:noFill/>
          <a:ln w="9525">
            <a:noFill/>
            <a:miter lim="800000"/>
            <a:headEnd/>
            <a:tailEnd/>
          </a:ln>
        </p:spPr>
        <p:txBody>
          <a:bodyPr wrap="none">
            <a:prstTxWarp prst="textNoShape">
              <a:avLst/>
            </a:prstTxWarp>
            <a:spAutoFit/>
          </a:bodyPr>
          <a:lstStyle/>
          <a:p>
            <a:r>
              <a:rPr lang="en-US" baseline="0">
                <a:solidFill>
                  <a:srgbClr val="FFFFFF"/>
                </a:solidFill>
                <a:ea typeface="Arial" pitchFamily="84" charset="0"/>
                <a:cs typeface="Arial" pitchFamily="84" charset="0"/>
              </a:rPr>
              <a:t>GaAs</a:t>
            </a:r>
          </a:p>
        </p:txBody>
      </p:sp>
      <p:sp>
        <p:nvSpPr>
          <p:cNvPr id="20" name="TextBox 19"/>
          <p:cNvSpPr txBox="1">
            <a:spLocks noChangeArrowheads="1"/>
          </p:cNvSpPr>
          <p:nvPr/>
        </p:nvSpPr>
        <p:spPr bwMode="auto">
          <a:xfrm>
            <a:off x="7246938" y="2057400"/>
            <a:ext cx="1200150" cy="457200"/>
          </a:xfrm>
          <a:prstGeom prst="rect">
            <a:avLst/>
          </a:prstGeom>
          <a:noFill/>
          <a:ln w="9525">
            <a:noFill/>
            <a:miter lim="800000"/>
            <a:headEnd/>
            <a:tailEnd/>
          </a:ln>
        </p:spPr>
        <p:txBody>
          <a:bodyPr wrap="none">
            <a:prstTxWarp prst="textNoShape">
              <a:avLst/>
            </a:prstTxWarp>
            <a:spAutoFit/>
          </a:bodyPr>
          <a:lstStyle/>
          <a:p>
            <a:r>
              <a:rPr lang="en-US" baseline="0">
                <a:solidFill>
                  <a:schemeClr val="bg1"/>
                </a:solidFill>
                <a:ea typeface="Arial" pitchFamily="84" charset="0"/>
                <a:cs typeface="Arial" pitchFamily="84" charset="0"/>
              </a:rPr>
              <a:t>InGaAs</a:t>
            </a:r>
          </a:p>
        </p:txBody>
      </p:sp>
      <p:sp>
        <p:nvSpPr>
          <p:cNvPr id="21" name="Rectangle 20"/>
          <p:cNvSpPr>
            <a:spLocks noChangeArrowheads="1"/>
          </p:cNvSpPr>
          <p:nvPr/>
        </p:nvSpPr>
        <p:spPr bwMode="auto">
          <a:xfrm>
            <a:off x="7246938" y="2590800"/>
            <a:ext cx="946150" cy="457200"/>
          </a:xfrm>
          <a:prstGeom prst="rect">
            <a:avLst/>
          </a:prstGeom>
          <a:noFill/>
          <a:ln w="9525">
            <a:noFill/>
            <a:miter lim="800000"/>
            <a:headEnd/>
            <a:tailEnd/>
          </a:ln>
        </p:spPr>
        <p:txBody>
          <a:bodyPr wrap="none">
            <a:prstTxWarp prst="textNoShape">
              <a:avLst/>
            </a:prstTxWarp>
            <a:spAutoFit/>
          </a:bodyPr>
          <a:lstStyle/>
          <a:p>
            <a:r>
              <a:rPr lang="en-US" baseline="0">
                <a:solidFill>
                  <a:srgbClr val="FFFFFF"/>
                </a:solidFill>
                <a:ea typeface="Arial" pitchFamily="84" charset="0"/>
                <a:cs typeface="Arial" pitchFamily="84" charset="0"/>
              </a:rPr>
              <a:t>GaAs</a:t>
            </a:r>
          </a:p>
        </p:txBody>
      </p:sp>
      <p:cxnSp>
        <p:nvCxnSpPr>
          <p:cNvPr id="23" name="Straight Arrow Connector 22"/>
          <p:cNvCxnSpPr>
            <a:stCxn id="19" idx="1"/>
          </p:cNvCxnSpPr>
          <p:nvPr/>
        </p:nvCxnSpPr>
        <p:spPr>
          <a:xfrm rot="10800000">
            <a:off x="6028412" y="1826568"/>
            <a:ext cx="1219200" cy="1588"/>
          </a:xfrm>
          <a:prstGeom prst="straightConnector1">
            <a:avLst/>
          </a:prstGeom>
          <a:ln w="82550">
            <a:solidFill>
              <a:srgbClr val="FF0000"/>
            </a:solidFill>
            <a:tailEnd type="triangle" w="med" len="lg"/>
          </a:ln>
          <a:effectLst>
            <a:outerShdw blurRad="50800" dist="38100" dir="2700000" algn="tl" rotWithShape="0">
              <a:prstClr val="black">
                <a:alpha val="40000"/>
              </a:prstClr>
            </a:outerShdw>
          </a:effectLst>
          <a:scene3d>
            <a:camera prst="orthographicFront"/>
            <a:lightRig rig="threePt" dir="t">
              <a:rot lat="0" lon="0" rev="1200000"/>
            </a:lightRig>
          </a:scene3d>
          <a:sp3d>
            <a:bevelT w="88900" h="114300"/>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885412" y="2285356"/>
            <a:ext cx="2362200" cy="1588"/>
          </a:xfrm>
          <a:prstGeom prst="straightConnector1">
            <a:avLst/>
          </a:prstGeom>
          <a:ln w="82550">
            <a:solidFill>
              <a:srgbClr val="FF0000"/>
            </a:solidFill>
            <a:tailEnd type="triangle" w="med" len="lg"/>
          </a:ln>
          <a:effectLst>
            <a:outerShdw blurRad="50800" dist="38100" dir="2700000" algn="tl" rotWithShape="0">
              <a:prstClr val="black">
                <a:alpha val="40000"/>
              </a:prstClr>
            </a:outerShdw>
          </a:effectLst>
          <a:scene3d>
            <a:camera prst="orthographicFront"/>
            <a:lightRig rig="threePt" dir="t">
              <a:rot lat="0" lon="0" rev="1200000"/>
            </a:lightRig>
          </a:scene3d>
          <a:sp3d>
            <a:bevelT w="88900" h="114300"/>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6028412" y="2817168"/>
            <a:ext cx="1219200" cy="1588"/>
          </a:xfrm>
          <a:prstGeom prst="straightConnector1">
            <a:avLst/>
          </a:prstGeom>
          <a:ln w="82550">
            <a:solidFill>
              <a:srgbClr val="FF0000"/>
            </a:solidFill>
            <a:tailEnd type="triangle" w="med" len="lg"/>
          </a:ln>
          <a:effectLst>
            <a:outerShdw blurRad="50800" dist="38100" dir="2700000" algn="tl" rotWithShape="0">
              <a:prstClr val="black">
                <a:alpha val="40000"/>
              </a:prstClr>
            </a:outerShdw>
          </a:effectLst>
          <a:scene3d>
            <a:camera prst="orthographicFront"/>
            <a:lightRig rig="threePt" dir="t">
              <a:rot lat="0" lon="0" rev="1200000"/>
            </a:lightRig>
          </a:scene3d>
          <a:sp3d>
            <a:bevelT w="88900" h="114300"/>
          </a:sp3d>
        </p:spPr>
        <p:style>
          <a:lnRef idx="1">
            <a:schemeClr val="accent1"/>
          </a:lnRef>
          <a:fillRef idx="0">
            <a:schemeClr val="accent1"/>
          </a:fillRef>
          <a:effectRef idx="0">
            <a:schemeClr val="accent1"/>
          </a:effectRef>
          <a:fontRef idx="minor">
            <a:schemeClr val="tx1"/>
          </a:fontRef>
        </p:style>
      </p:cxnSp>
      <p:pic>
        <p:nvPicPr>
          <p:cNvPr id="22" name="Picture 21" descr="QD image.png"/>
          <p:cNvPicPr>
            <a:picLocks noChangeAspect="1"/>
          </p:cNvPicPr>
          <p:nvPr/>
        </p:nvPicPr>
        <p:blipFill>
          <a:blip r:embed="rId5"/>
          <a:stretch>
            <a:fillRect/>
          </a:stretch>
        </p:blipFill>
        <p:spPr>
          <a:xfrm>
            <a:off x="385763" y="2205038"/>
            <a:ext cx="2530475" cy="2535237"/>
          </a:xfrm>
          <a:prstGeom prst="rect">
            <a:avLst/>
          </a:prstGeom>
          <a:effectLst>
            <a:outerShdw blurRad="50800" dist="38100" dir="2700000" algn="tl" rotWithShape="0">
              <a:prstClr val="black">
                <a:alpha val="40000"/>
              </a:prstClr>
            </a:outerShdw>
          </a:effectLst>
        </p:spPr>
      </p:pic>
      <p:sp>
        <p:nvSpPr>
          <p:cNvPr id="25" name="TextBox 24"/>
          <p:cNvSpPr txBox="1">
            <a:spLocks noChangeArrowheads="1"/>
          </p:cNvSpPr>
          <p:nvPr/>
        </p:nvSpPr>
        <p:spPr bwMode="auto">
          <a:xfrm>
            <a:off x="368300" y="4581525"/>
            <a:ext cx="1963738" cy="457200"/>
          </a:xfrm>
          <a:prstGeom prst="rect">
            <a:avLst/>
          </a:prstGeom>
          <a:noFill/>
          <a:ln w="9525">
            <a:noFill/>
            <a:miter lim="800000"/>
            <a:headEnd/>
            <a:tailEnd/>
          </a:ln>
        </p:spPr>
        <p:txBody>
          <a:bodyPr wrap="none">
            <a:prstTxWarp prst="textNoShape">
              <a:avLst/>
            </a:prstTxWarp>
            <a:spAutoFit/>
          </a:bodyPr>
          <a:lstStyle/>
          <a:p>
            <a:r>
              <a:rPr lang="en-US" sz="1800">
                <a:solidFill>
                  <a:schemeClr val="bg1"/>
                </a:solidFill>
                <a:ea typeface="Arial" pitchFamily="84" charset="0"/>
                <a:cs typeface="Arial" pitchFamily="84" charset="0"/>
              </a:rPr>
              <a:t>Dong Jun Kim </a:t>
            </a:r>
            <a:r>
              <a:rPr lang="en-US" sz="1800" i="1">
                <a:solidFill>
                  <a:schemeClr val="bg1"/>
                </a:solidFill>
                <a:ea typeface="Arial" pitchFamily="84" charset="0"/>
                <a:cs typeface="Arial" pitchFamily="84" charset="0"/>
              </a:rPr>
              <a:t>et al</a:t>
            </a:r>
            <a:r>
              <a:rPr lang="en-US" sz="1800">
                <a:solidFill>
                  <a:schemeClr val="bg1"/>
                </a:solidFill>
                <a:ea typeface="Arial" pitchFamily="84" charset="0"/>
                <a:cs typeface="Arial" pitchFamily="84" charset="0"/>
              </a:rPr>
              <a:t> 2008 </a:t>
            </a:r>
          </a:p>
          <a:p>
            <a:r>
              <a:rPr lang="en-US" sz="1800" i="1">
                <a:solidFill>
                  <a:schemeClr val="bg1"/>
                </a:solidFill>
                <a:ea typeface="Arial" pitchFamily="84" charset="0"/>
                <a:cs typeface="Arial" pitchFamily="84" charset="0"/>
              </a:rPr>
              <a:t>Nanotechnology</a:t>
            </a:r>
            <a:r>
              <a:rPr lang="en-US" sz="1800">
                <a:solidFill>
                  <a:schemeClr val="bg1"/>
                </a:solidFill>
                <a:ea typeface="Arial" pitchFamily="84" charset="0"/>
                <a:cs typeface="Arial" pitchFamily="84" charset="0"/>
              </a:rPr>
              <a:t> </a:t>
            </a:r>
            <a:r>
              <a:rPr lang="en-US" sz="1800" b="1">
                <a:solidFill>
                  <a:schemeClr val="bg1"/>
                </a:solidFill>
                <a:ea typeface="Arial" pitchFamily="84" charset="0"/>
                <a:cs typeface="Arial" pitchFamily="84" charset="0"/>
              </a:rPr>
              <a:t>19</a:t>
            </a:r>
            <a:r>
              <a:rPr lang="en-US" sz="1800">
                <a:solidFill>
                  <a:schemeClr val="bg1"/>
                </a:solidFill>
                <a:ea typeface="Arial" pitchFamily="84" charset="0"/>
                <a:cs typeface="Arial" pitchFamily="84" charset="0"/>
              </a:rPr>
              <a:t> 47560</a:t>
            </a:r>
          </a:p>
        </p:txBody>
      </p:sp>
    </p:spTree>
    <p:custDataLst>
      <p:tags r:id="rId1"/>
    </p:custDataLst>
  </p:cSld>
  <p:clrMapOvr>
    <a:masterClrMapping/>
  </p:clrMapOvr>
  <p:transition advTm="792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3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p:bldP spid="3" grpId="0"/>
      <p:bldP spid="19" grpId="0"/>
      <p:bldP spid="20" grpId="0"/>
      <p:bldP spid="21" grpId="0"/>
      <p:bldP spid="2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871538" y="160338"/>
            <a:ext cx="7164387" cy="823912"/>
          </a:xfrm>
          <a:prstGeom prst="rect">
            <a:avLst/>
          </a:prstGeom>
          <a:noFill/>
          <a:ln w="9525">
            <a:noFill/>
            <a:miter lim="800000"/>
            <a:headEnd/>
            <a:tailEnd/>
          </a:ln>
        </p:spPr>
        <p:txBody>
          <a:bodyPr wrap="none">
            <a:prstTxWarp prst="textNoShape">
              <a:avLst/>
            </a:prstTxWarp>
            <a:spAutoFit/>
          </a:bodyPr>
          <a:lstStyle/>
          <a:p>
            <a:pPr algn="ctr"/>
            <a:r>
              <a:rPr lang="en-US" sz="4800" baseline="0">
                <a:solidFill>
                  <a:schemeClr val="bg1"/>
                </a:solidFill>
                <a:ea typeface="Arial" pitchFamily="84" charset="0"/>
                <a:cs typeface="Arial" pitchFamily="84" charset="0"/>
              </a:rPr>
              <a:t>Photoluminescence (P.L.)</a:t>
            </a:r>
          </a:p>
        </p:txBody>
      </p:sp>
      <p:sp>
        <p:nvSpPr>
          <p:cNvPr id="4" name="Rectangle 3"/>
          <p:cNvSpPr/>
          <p:nvPr/>
        </p:nvSpPr>
        <p:spPr>
          <a:xfrm>
            <a:off x="533400" y="1295400"/>
            <a:ext cx="8001000" cy="4343400"/>
          </a:xfrm>
          <a:prstGeom prst="rect">
            <a:avLst/>
          </a:prstGeom>
          <a:solidFill>
            <a:schemeClr val="bg1"/>
          </a:solidFill>
          <a:ln>
            <a:no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cxnSp>
        <p:nvCxnSpPr>
          <p:cNvPr id="8" name="Straight Arrow Connector 7"/>
          <p:cNvCxnSpPr/>
          <p:nvPr/>
        </p:nvCxnSpPr>
        <p:spPr>
          <a:xfrm rot="5400000" flipH="1" flipV="1">
            <a:off x="-723900" y="3467100"/>
            <a:ext cx="3886200" cy="1588"/>
          </a:xfrm>
          <a:prstGeom prst="straightConnector1">
            <a:avLst/>
          </a:prstGeom>
          <a:ln w="76200">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129108" y="3323911"/>
            <a:ext cx="2151551" cy="400110"/>
          </a:xfrm>
          <a:prstGeom prst="rect">
            <a:avLst/>
          </a:prstGeom>
          <a:noFill/>
        </p:spPr>
        <p:txBody>
          <a:bodyPr wrap="none">
            <a:spAutoFit/>
          </a:bodyPr>
          <a:lstStyle/>
          <a:p>
            <a:pPr algn="ctr" fontAlgn="auto">
              <a:spcBef>
                <a:spcPts val="0"/>
              </a:spcBef>
              <a:spcAft>
                <a:spcPts val="0"/>
              </a:spcAft>
              <a:defRPr/>
            </a:pPr>
            <a:r>
              <a:rPr lang="en-US" sz="2000" b="1" baseline="0" dirty="0">
                <a:ln>
                  <a:solidFill>
                    <a:schemeClr val="tx1">
                      <a:alpha val="49000"/>
                    </a:schemeClr>
                  </a:solidFill>
                </a:ln>
                <a:effectLst>
                  <a:outerShdw blurRad="50800" dist="38100" dir="2700000" algn="tl" rotWithShape="0">
                    <a:prstClr val="black">
                      <a:alpha val="40000"/>
                    </a:prstClr>
                  </a:outerShdw>
                </a:effectLst>
                <a:latin typeface="Arial" pitchFamily="34" charset="0"/>
                <a:ea typeface="+mn-ea"/>
                <a:cs typeface="Arial" pitchFamily="34" charset="0"/>
              </a:rPr>
              <a:t>Electron Energy</a:t>
            </a:r>
          </a:p>
        </p:txBody>
      </p:sp>
      <p:sp>
        <p:nvSpPr>
          <p:cNvPr id="10" name="Round Same Side Corner Rectangle 9"/>
          <p:cNvSpPr/>
          <p:nvPr/>
        </p:nvSpPr>
        <p:spPr>
          <a:xfrm>
            <a:off x="1676400" y="4343400"/>
            <a:ext cx="6324600" cy="1219200"/>
          </a:xfrm>
          <a:prstGeom prst="round2SameRect">
            <a:avLst/>
          </a:prstGeom>
          <a:gradFill>
            <a:gsLst>
              <a:gs pos="0">
                <a:srgbClr val="5E9EFF"/>
              </a:gs>
              <a:gs pos="39999">
                <a:srgbClr val="85C2FF"/>
              </a:gs>
              <a:gs pos="70000">
                <a:srgbClr val="C4D6EB"/>
              </a:gs>
              <a:gs pos="100000">
                <a:srgbClr val="FFEBFA"/>
              </a:gs>
            </a:gsLst>
            <a:lin ang="5400000" scaled="0"/>
          </a:gra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11" name="Round Same Side Corner Rectangle 10"/>
          <p:cNvSpPr/>
          <p:nvPr/>
        </p:nvSpPr>
        <p:spPr>
          <a:xfrm rot="10800000">
            <a:off x="1676400" y="1371600"/>
            <a:ext cx="6324600" cy="1219200"/>
          </a:xfrm>
          <a:prstGeom prst="round2SameRect">
            <a:avLst/>
          </a:prstGeom>
          <a:gradFill>
            <a:gsLst>
              <a:gs pos="0">
                <a:srgbClr val="5E9EFF"/>
              </a:gs>
              <a:gs pos="39999">
                <a:srgbClr val="85C2FF"/>
              </a:gs>
              <a:gs pos="70000">
                <a:srgbClr val="C4D6EB"/>
              </a:gs>
              <a:gs pos="100000">
                <a:srgbClr val="FFEBFA"/>
              </a:gs>
            </a:gsLst>
            <a:lin ang="5400000" scaled="0"/>
          </a:gra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12" name="TextBox 11"/>
          <p:cNvSpPr txBox="1"/>
          <p:nvPr/>
        </p:nvSpPr>
        <p:spPr>
          <a:xfrm>
            <a:off x="3429000" y="1457980"/>
            <a:ext cx="2945037" cy="523220"/>
          </a:xfrm>
          <a:prstGeom prst="rect">
            <a:avLst/>
          </a:prstGeom>
          <a:noFill/>
        </p:spPr>
        <p:txBody>
          <a:bodyPr wrap="none">
            <a:spAutoFit/>
          </a:bodyPr>
          <a:lstStyle/>
          <a:p>
            <a:pPr fontAlgn="auto">
              <a:spcBef>
                <a:spcPts val="0"/>
              </a:spcBef>
              <a:spcAft>
                <a:spcPts val="0"/>
              </a:spcAft>
              <a:defRPr/>
            </a:pPr>
            <a:r>
              <a:rPr lang="en-US" sz="2800" baseline="0" dirty="0">
                <a:ln>
                  <a:solidFill>
                    <a:schemeClr val="tx1">
                      <a:alpha val="27000"/>
                    </a:schemeClr>
                  </a:solidFill>
                </a:ln>
                <a:effectLst>
                  <a:outerShdw blurRad="50800" dist="50800" dir="2700000" algn="tl" rotWithShape="0">
                    <a:prstClr val="black">
                      <a:alpha val="40000"/>
                    </a:prstClr>
                  </a:outerShdw>
                </a:effectLst>
                <a:latin typeface="Arial" pitchFamily="34" charset="0"/>
                <a:ea typeface="+mn-ea"/>
                <a:cs typeface="Arial" pitchFamily="34" charset="0"/>
              </a:rPr>
              <a:t>Conduction Band</a:t>
            </a:r>
          </a:p>
        </p:txBody>
      </p:sp>
      <p:sp>
        <p:nvSpPr>
          <p:cNvPr id="13" name="TextBox 12"/>
          <p:cNvSpPr txBox="1"/>
          <p:nvPr/>
        </p:nvSpPr>
        <p:spPr>
          <a:xfrm>
            <a:off x="3657600" y="4953000"/>
            <a:ext cx="2397388" cy="523220"/>
          </a:xfrm>
          <a:prstGeom prst="rect">
            <a:avLst/>
          </a:prstGeom>
          <a:noFill/>
        </p:spPr>
        <p:txBody>
          <a:bodyPr wrap="none">
            <a:spAutoFit/>
          </a:bodyPr>
          <a:lstStyle/>
          <a:p>
            <a:pPr fontAlgn="auto">
              <a:spcBef>
                <a:spcPts val="0"/>
              </a:spcBef>
              <a:spcAft>
                <a:spcPts val="0"/>
              </a:spcAft>
              <a:defRPr/>
            </a:pPr>
            <a:r>
              <a:rPr lang="en-US" sz="2800" baseline="0" dirty="0">
                <a:ln>
                  <a:solidFill>
                    <a:schemeClr val="tx1">
                      <a:alpha val="27000"/>
                    </a:schemeClr>
                  </a:solidFill>
                </a:ln>
                <a:effectLst>
                  <a:outerShdw blurRad="50800" dist="50800" dir="2700000" algn="tl" rotWithShape="0">
                    <a:prstClr val="black">
                      <a:alpha val="40000"/>
                    </a:prstClr>
                  </a:outerShdw>
                </a:effectLst>
                <a:latin typeface="Arial" pitchFamily="34" charset="0"/>
                <a:ea typeface="+mn-ea"/>
                <a:cs typeface="Arial" pitchFamily="34" charset="0"/>
              </a:rPr>
              <a:t>Valence Band</a:t>
            </a:r>
          </a:p>
        </p:txBody>
      </p:sp>
      <p:cxnSp>
        <p:nvCxnSpPr>
          <p:cNvPr id="15" name="Straight Arrow Connector 14"/>
          <p:cNvCxnSpPr/>
          <p:nvPr/>
        </p:nvCxnSpPr>
        <p:spPr>
          <a:xfrm rot="5400000">
            <a:off x="6435725" y="3468688"/>
            <a:ext cx="1754187" cy="1588"/>
          </a:xfrm>
          <a:prstGeom prst="straightConnector1">
            <a:avLst/>
          </a:prstGeom>
          <a:ln w="6350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3276600"/>
            <a:ext cx="1338828" cy="400110"/>
          </a:xfrm>
          <a:prstGeom prst="rect">
            <a:avLst/>
          </a:prstGeom>
          <a:solidFill>
            <a:schemeClr val="bg1"/>
          </a:solidFill>
          <a:ln>
            <a:noFill/>
          </a:ln>
          <a:effectLst/>
        </p:spPr>
        <p:txBody>
          <a:bodyPr wrap="none">
            <a:spAutoFit/>
          </a:bodyPr>
          <a:lstStyle/>
          <a:p>
            <a:pPr fontAlgn="auto">
              <a:spcBef>
                <a:spcPts val="0"/>
              </a:spcBef>
              <a:spcAft>
                <a:spcPts val="0"/>
              </a:spcAft>
              <a:defRPr/>
            </a:pPr>
            <a:r>
              <a:rPr lang="en-US" sz="2000" baseline="0" dirty="0">
                <a:ln>
                  <a:solidFill>
                    <a:schemeClr val="tx1">
                      <a:alpha val="63000"/>
                    </a:schemeClr>
                  </a:solidFill>
                </a:ln>
                <a:effectLst>
                  <a:outerShdw blurRad="50800" dist="63500" dir="2700000" algn="tl" rotWithShape="0">
                    <a:prstClr val="black">
                      <a:alpha val="40000"/>
                    </a:prstClr>
                  </a:outerShdw>
                </a:effectLst>
                <a:latin typeface="Arial" pitchFamily="34" charset="0"/>
                <a:ea typeface="+mn-ea"/>
                <a:cs typeface="Arial" pitchFamily="34" charset="0"/>
              </a:rPr>
              <a:t>Band Gap</a:t>
            </a:r>
          </a:p>
        </p:txBody>
      </p:sp>
      <p:sp>
        <p:nvSpPr>
          <p:cNvPr id="25" name="Freeform 24"/>
          <p:cNvSpPr/>
          <p:nvPr/>
        </p:nvSpPr>
        <p:spPr>
          <a:xfrm rot="15684467">
            <a:off x="5482112" y="2487298"/>
            <a:ext cx="1288973" cy="1562559"/>
          </a:xfrm>
          <a:custGeom>
            <a:avLst/>
            <a:gdLst>
              <a:gd name="connsiteX0" fmla="*/ 0 w 1288973"/>
              <a:gd name="connsiteY0" fmla="*/ 64265 h 1562559"/>
              <a:gd name="connsiteX1" fmla="*/ 506776 w 1288973"/>
              <a:gd name="connsiteY1" fmla="*/ 97316 h 1562559"/>
              <a:gd name="connsiteX2" fmla="*/ 319489 w 1288973"/>
              <a:gd name="connsiteY2" fmla="*/ 648159 h 1562559"/>
              <a:gd name="connsiteX3" fmla="*/ 771180 w 1288973"/>
              <a:gd name="connsiteY3" fmla="*/ 549008 h 1562559"/>
              <a:gd name="connsiteX4" fmla="*/ 594911 w 1288973"/>
              <a:gd name="connsiteY4" fmla="*/ 1033750 h 1562559"/>
              <a:gd name="connsiteX5" fmla="*/ 1002535 w 1288973"/>
              <a:gd name="connsiteY5" fmla="*/ 934598 h 1562559"/>
              <a:gd name="connsiteX6" fmla="*/ 1002535 w 1288973"/>
              <a:gd name="connsiteY6" fmla="*/ 1287138 h 1562559"/>
              <a:gd name="connsiteX7" fmla="*/ 1288973 w 1288973"/>
              <a:gd name="connsiteY7" fmla="*/ 1562559 h 156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973" h="1562559">
                <a:moveTo>
                  <a:pt x="0" y="64265"/>
                </a:moveTo>
                <a:cubicBezTo>
                  <a:pt x="226764" y="32132"/>
                  <a:pt x="453528" y="0"/>
                  <a:pt x="506776" y="97316"/>
                </a:cubicBezTo>
                <a:cubicBezTo>
                  <a:pt x="560024" y="194632"/>
                  <a:pt x="275422" y="572877"/>
                  <a:pt x="319489" y="648159"/>
                </a:cubicBezTo>
                <a:cubicBezTo>
                  <a:pt x="363556" y="723441"/>
                  <a:pt x="725276" y="484743"/>
                  <a:pt x="771180" y="549008"/>
                </a:cubicBezTo>
                <a:cubicBezTo>
                  <a:pt x="817084" y="613273"/>
                  <a:pt x="556352" y="969485"/>
                  <a:pt x="594911" y="1033750"/>
                </a:cubicBezTo>
                <a:cubicBezTo>
                  <a:pt x="633470" y="1098015"/>
                  <a:pt x="934598" y="892367"/>
                  <a:pt x="1002535" y="934598"/>
                </a:cubicBezTo>
                <a:cubicBezTo>
                  <a:pt x="1070472" y="976829"/>
                  <a:pt x="954795" y="1182478"/>
                  <a:pt x="1002535" y="1287138"/>
                </a:cubicBezTo>
                <a:cubicBezTo>
                  <a:pt x="1050275" y="1391798"/>
                  <a:pt x="1230217" y="1535017"/>
                  <a:pt x="1288973" y="1562559"/>
                </a:cubicBezTo>
              </a:path>
            </a:pathLst>
          </a:custGeom>
          <a:ln w="73025" cap="rnd" cmpd="thickThin">
            <a:solidFill>
              <a:srgbClr val="FF0000"/>
            </a:solidFill>
          </a:ln>
          <a:effectLst>
            <a:outerShdw blurRad="76200" dist="76200" dir="1200000" sx="102000" sy="102000" algn="tl" rotWithShape="0">
              <a:prstClr val="black">
                <a:alpha val="37000"/>
              </a:prstClr>
            </a:outerShdw>
          </a:effectLst>
          <a:scene3d>
            <a:camera prst="orthographicFront"/>
            <a:lightRig rig="threePt" dir="t"/>
          </a:scene3d>
          <a:sp3d>
            <a:bevelT w="44450" h="50800"/>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aseline="0" dirty="0"/>
          </a:p>
        </p:txBody>
      </p:sp>
      <p:cxnSp>
        <p:nvCxnSpPr>
          <p:cNvPr id="17" name="Straight Connector 16"/>
          <p:cNvCxnSpPr/>
          <p:nvPr/>
        </p:nvCxnSpPr>
        <p:spPr>
          <a:xfrm>
            <a:off x="1752600" y="2286000"/>
            <a:ext cx="6096000" cy="1588"/>
          </a:xfrm>
          <a:prstGeom prst="line">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52600" y="2057400"/>
            <a:ext cx="6096000" cy="1588"/>
          </a:xfrm>
          <a:prstGeom prst="line">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52600" y="1828800"/>
            <a:ext cx="1676400" cy="1588"/>
          </a:xfrm>
          <a:prstGeom prst="line">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52600" y="1600200"/>
            <a:ext cx="1676400" cy="1588"/>
          </a:xfrm>
          <a:prstGeom prst="line">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6" name="Group 35"/>
          <p:cNvGrpSpPr>
            <a:grpSpLocks/>
          </p:cNvGrpSpPr>
          <p:nvPr/>
        </p:nvGrpSpPr>
        <p:grpSpPr bwMode="auto">
          <a:xfrm flipV="1">
            <a:off x="1752600" y="4646613"/>
            <a:ext cx="6096000" cy="687387"/>
            <a:chOff x="1447800" y="3352800"/>
            <a:chExt cx="6096000" cy="687388"/>
          </a:xfrm>
        </p:grpSpPr>
        <p:cxnSp>
          <p:nvCxnSpPr>
            <p:cNvPr id="32" name="Straight Connector 31"/>
            <p:cNvCxnSpPr/>
            <p:nvPr/>
          </p:nvCxnSpPr>
          <p:spPr>
            <a:xfrm flipV="1">
              <a:off x="1447800" y="4038600"/>
              <a:ext cx="6096000" cy="1588"/>
            </a:xfrm>
            <a:prstGeom prst="line">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447800" y="3810000"/>
              <a:ext cx="6096000" cy="1588"/>
            </a:xfrm>
            <a:prstGeom prst="line">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447800" y="3581400"/>
              <a:ext cx="1676400" cy="1588"/>
            </a:xfrm>
            <a:prstGeom prst="line">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447800" y="3352800"/>
              <a:ext cx="1676400" cy="1588"/>
            </a:xfrm>
            <a:prstGeom prst="line">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37" name="Oval 36"/>
          <p:cNvSpPr/>
          <p:nvPr/>
        </p:nvSpPr>
        <p:spPr>
          <a:xfrm>
            <a:off x="2819400" y="4267200"/>
            <a:ext cx="457200" cy="457200"/>
          </a:xfrm>
          <a:prstGeom prst="ellipse">
            <a:avLst/>
          </a:prstGeom>
          <a:solidFill>
            <a:srgbClr val="FFFF00"/>
          </a:solidFill>
          <a:ln>
            <a:solidFill>
              <a:srgbClr val="FFFF00">
                <a:alpha val="5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000" baseline="0" dirty="0">
                <a:solidFill>
                  <a:schemeClr val="tx1"/>
                </a:solidFill>
                <a:latin typeface="Modern No. 20" pitchFamily="18" charset="0"/>
              </a:rPr>
              <a:t>e</a:t>
            </a:r>
          </a:p>
        </p:txBody>
      </p:sp>
      <p:sp>
        <p:nvSpPr>
          <p:cNvPr id="38" name="Oval 37"/>
          <p:cNvSpPr/>
          <p:nvPr/>
        </p:nvSpPr>
        <p:spPr>
          <a:xfrm>
            <a:off x="3276600" y="4267200"/>
            <a:ext cx="457200" cy="457200"/>
          </a:xfrm>
          <a:prstGeom prst="ellipse">
            <a:avLst/>
          </a:prstGeom>
          <a:solidFill>
            <a:srgbClr val="FFFF00"/>
          </a:solidFill>
          <a:ln>
            <a:solidFill>
              <a:srgbClr val="FFFF00">
                <a:alpha val="5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000" baseline="0" dirty="0">
                <a:solidFill>
                  <a:schemeClr val="tx1"/>
                </a:solidFill>
                <a:latin typeface="Modern No. 20" pitchFamily="18" charset="0"/>
              </a:rPr>
              <a:t>e</a:t>
            </a:r>
          </a:p>
        </p:txBody>
      </p:sp>
      <p:sp>
        <p:nvSpPr>
          <p:cNvPr id="39" name="Oval 38"/>
          <p:cNvSpPr/>
          <p:nvPr/>
        </p:nvSpPr>
        <p:spPr>
          <a:xfrm>
            <a:off x="3733800" y="4267200"/>
            <a:ext cx="457200" cy="457200"/>
          </a:xfrm>
          <a:prstGeom prst="ellipse">
            <a:avLst/>
          </a:prstGeom>
          <a:solidFill>
            <a:srgbClr val="FFFF00"/>
          </a:solidFill>
          <a:ln>
            <a:solidFill>
              <a:srgbClr val="FFFF00">
                <a:alpha val="5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000" baseline="0" dirty="0">
                <a:solidFill>
                  <a:schemeClr val="tx1"/>
                </a:solidFill>
                <a:latin typeface="Modern No. 20" pitchFamily="18" charset="0"/>
              </a:rPr>
              <a:t>e</a:t>
            </a:r>
          </a:p>
        </p:txBody>
      </p:sp>
      <p:sp>
        <p:nvSpPr>
          <p:cNvPr id="40" name="Oval 39"/>
          <p:cNvSpPr/>
          <p:nvPr/>
        </p:nvSpPr>
        <p:spPr>
          <a:xfrm>
            <a:off x="4191000" y="4267200"/>
            <a:ext cx="457200" cy="457200"/>
          </a:xfrm>
          <a:prstGeom prst="ellipse">
            <a:avLst/>
          </a:prstGeom>
          <a:solidFill>
            <a:srgbClr val="FFFF00"/>
          </a:solidFill>
          <a:ln>
            <a:solidFill>
              <a:srgbClr val="FFFF00">
                <a:alpha val="5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000" baseline="0" dirty="0">
                <a:solidFill>
                  <a:schemeClr val="tx1"/>
                </a:solidFill>
                <a:latin typeface="Modern No. 20" pitchFamily="18" charset="0"/>
              </a:rPr>
              <a:t>e</a:t>
            </a:r>
          </a:p>
        </p:txBody>
      </p:sp>
      <p:sp>
        <p:nvSpPr>
          <p:cNvPr id="41" name="Oval 40"/>
          <p:cNvSpPr/>
          <p:nvPr/>
        </p:nvSpPr>
        <p:spPr>
          <a:xfrm>
            <a:off x="4648200" y="4267200"/>
            <a:ext cx="457200" cy="457200"/>
          </a:xfrm>
          <a:prstGeom prst="ellipse">
            <a:avLst/>
          </a:prstGeom>
          <a:solidFill>
            <a:srgbClr val="FFFF00"/>
          </a:solidFill>
          <a:ln>
            <a:solidFill>
              <a:srgbClr val="FFFF00">
                <a:alpha val="5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000" baseline="0" dirty="0">
                <a:solidFill>
                  <a:schemeClr val="tx1"/>
                </a:solidFill>
                <a:latin typeface="Modern No. 20" pitchFamily="18" charset="0"/>
              </a:rPr>
              <a:t>e</a:t>
            </a:r>
          </a:p>
        </p:txBody>
      </p:sp>
      <p:sp>
        <p:nvSpPr>
          <p:cNvPr id="42" name="Oval 41"/>
          <p:cNvSpPr/>
          <p:nvPr/>
        </p:nvSpPr>
        <p:spPr>
          <a:xfrm>
            <a:off x="5105400" y="4267200"/>
            <a:ext cx="457200" cy="457200"/>
          </a:xfrm>
          <a:prstGeom prst="ellipse">
            <a:avLst/>
          </a:prstGeom>
          <a:solidFill>
            <a:srgbClr val="FFFF00"/>
          </a:solidFill>
          <a:ln>
            <a:solidFill>
              <a:srgbClr val="FFFF00">
                <a:alpha val="5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000" baseline="0" dirty="0">
                <a:solidFill>
                  <a:schemeClr val="tx1"/>
                </a:solidFill>
                <a:latin typeface="Modern No. 20" pitchFamily="18" charset="0"/>
              </a:rPr>
              <a:t>e</a:t>
            </a:r>
          </a:p>
        </p:txBody>
      </p:sp>
      <p:sp>
        <p:nvSpPr>
          <p:cNvPr id="43" name="Oval 42"/>
          <p:cNvSpPr/>
          <p:nvPr/>
        </p:nvSpPr>
        <p:spPr>
          <a:xfrm>
            <a:off x="5562600" y="4267200"/>
            <a:ext cx="457200" cy="457200"/>
          </a:xfrm>
          <a:prstGeom prst="ellipse">
            <a:avLst/>
          </a:prstGeom>
          <a:solidFill>
            <a:srgbClr val="FFFF00"/>
          </a:solidFill>
          <a:ln>
            <a:solidFill>
              <a:srgbClr val="FFFF00">
                <a:alpha val="5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000" baseline="0" dirty="0">
                <a:solidFill>
                  <a:schemeClr val="tx1"/>
                </a:solidFill>
                <a:latin typeface="Modern No. 20" pitchFamily="18" charset="0"/>
              </a:rPr>
              <a:t>e</a:t>
            </a:r>
          </a:p>
        </p:txBody>
      </p:sp>
      <p:sp>
        <p:nvSpPr>
          <p:cNvPr id="44" name="Oval 43"/>
          <p:cNvSpPr/>
          <p:nvPr/>
        </p:nvSpPr>
        <p:spPr>
          <a:xfrm>
            <a:off x="6019800" y="4267200"/>
            <a:ext cx="457200" cy="457200"/>
          </a:xfrm>
          <a:prstGeom prst="ellipse">
            <a:avLst/>
          </a:prstGeom>
          <a:solidFill>
            <a:srgbClr val="FFFF00"/>
          </a:solidFill>
          <a:ln>
            <a:solidFill>
              <a:srgbClr val="FFFF00">
                <a:alpha val="5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000" baseline="0" dirty="0">
                <a:solidFill>
                  <a:schemeClr val="tx1"/>
                </a:solidFill>
                <a:latin typeface="Modern No. 20" pitchFamily="18" charset="0"/>
              </a:rPr>
              <a:t>e</a:t>
            </a:r>
          </a:p>
        </p:txBody>
      </p:sp>
      <p:sp>
        <p:nvSpPr>
          <p:cNvPr id="45" name="Oval 44"/>
          <p:cNvSpPr/>
          <p:nvPr/>
        </p:nvSpPr>
        <p:spPr>
          <a:xfrm>
            <a:off x="6477000" y="4267200"/>
            <a:ext cx="457200" cy="457200"/>
          </a:xfrm>
          <a:prstGeom prst="ellipse">
            <a:avLst/>
          </a:prstGeom>
          <a:solidFill>
            <a:srgbClr val="FFFF00"/>
          </a:solidFill>
          <a:ln>
            <a:solidFill>
              <a:srgbClr val="FFFF00">
                <a:alpha val="5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000" baseline="0" dirty="0">
                <a:solidFill>
                  <a:schemeClr val="tx1"/>
                </a:solidFill>
                <a:latin typeface="Modern No. 20" pitchFamily="18" charset="0"/>
              </a:rPr>
              <a:t>e</a:t>
            </a:r>
          </a:p>
        </p:txBody>
      </p:sp>
      <p:sp>
        <p:nvSpPr>
          <p:cNvPr id="24" name="Freeform 23"/>
          <p:cNvSpPr/>
          <p:nvPr/>
        </p:nvSpPr>
        <p:spPr>
          <a:xfrm>
            <a:off x="2971800" y="3124200"/>
            <a:ext cx="1288973" cy="1562559"/>
          </a:xfrm>
          <a:custGeom>
            <a:avLst/>
            <a:gdLst>
              <a:gd name="connsiteX0" fmla="*/ 0 w 1288973"/>
              <a:gd name="connsiteY0" fmla="*/ 64265 h 1562559"/>
              <a:gd name="connsiteX1" fmla="*/ 506776 w 1288973"/>
              <a:gd name="connsiteY1" fmla="*/ 97316 h 1562559"/>
              <a:gd name="connsiteX2" fmla="*/ 319489 w 1288973"/>
              <a:gd name="connsiteY2" fmla="*/ 648159 h 1562559"/>
              <a:gd name="connsiteX3" fmla="*/ 771180 w 1288973"/>
              <a:gd name="connsiteY3" fmla="*/ 549008 h 1562559"/>
              <a:gd name="connsiteX4" fmla="*/ 594911 w 1288973"/>
              <a:gd name="connsiteY4" fmla="*/ 1033750 h 1562559"/>
              <a:gd name="connsiteX5" fmla="*/ 1002535 w 1288973"/>
              <a:gd name="connsiteY5" fmla="*/ 934598 h 1562559"/>
              <a:gd name="connsiteX6" fmla="*/ 1002535 w 1288973"/>
              <a:gd name="connsiteY6" fmla="*/ 1287138 h 1562559"/>
              <a:gd name="connsiteX7" fmla="*/ 1288973 w 1288973"/>
              <a:gd name="connsiteY7" fmla="*/ 1562559 h 156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973" h="1562559">
                <a:moveTo>
                  <a:pt x="0" y="64265"/>
                </a:moveTo>
                <a:cubicBezTo>
                  <a:pt x="226764" y="32132"/>
                  <a:pt x="453528" y="0"/>
                  <a:pt x="506776" y="97316"/>
                </a:cubicBezTo>
                <a:cubicBezTo>
                  <a:pt x="560024" y="194632"/>
                  <a:pt x="275422" y="572877"/>
                  <a:pt x="319489" y="648159"/>
                </a:cubicBezTo>
                <a:cubicBezTo>
                  <a:pt x="363556" y="723441"/>
                  <a:pt x="725276" y="484743"/>
                  <a:pt x="771180" y="549008"/>
                </a:cubicBezTo>
                <a:cubicBezTo>
                  <a:pt x="817084" y="613273"/>
                  <a:pt x="556352" y="969485"/>
                  <a:pt x="594911" y="1033750"/>
                </a:cubicBezTo>
                <a:cubicBezTo>
                  <a:pt x="633470" y="1098015"/>
                  <a:pt x="934598" y="892367"/>
                  <a:pt x="1002535" y="934598"/>
                </a:cubicBezTo>
                <a:cubicBezTo>
                  <a:pt x="1070472" y="976829"/>
                  <a:pt x="954795" y="1182478"/>
                  <a:pt x="1002535" y="1287138"/>
                </a:cubicBezTo>
                <a:cubicBezTo>
                  <a:pt x="1050275" y="1391798"/>
                  <a:pt x="1230217" y="1535017"/>
                  <a:pt x="1288973" y="1562559"/>
                </a:cubicBezTo>
              </a:path>
            </a:pathLst>
          </a:custGeom>
          <a:ln w="73025" cap="rnd" cmpd="thickThin">
            <a:solidFill>
              <a:srgbClr val="FF0000"/>
            </a:solidFill>
          </a:ln>
          <a:effectLst>
            <a:outerShdw blurRad="76200" dist="76200" dir="1200000" sx="102000" sy="102000" algn="tl" rotWithShape="0">
              <a:prstClr val="black">
                <a:alpha val="37000"/>
              </a:prstClr>
            </a:outerShdw>
          </a:effectLst>
          <a:scene3d>
            <a:camera prst="orthographicFront"/>
            <a:lightRig rig="threePt" dir="t"/>
          </a:scene3d>
          <a:sp3d>
            <a:bevelT w="44450" h="50800"/>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aseline="0" dirty="0"/>
          </a:p>
        </p:txBody>
      </p:sp>
      <p:sp>
        <p:nvSpPr>
          <p:cNvPr id="22" name="Oval 21"/>
          <p:cNvSpPr/>
          <p:nvPr/>
        </p:nvSpPr>
        <p:spPr>
          <a:xfrm>
            <a:off x="2362200" y="4267200"/>
            <a:ext cx="457200" cy="457200"/>
          </a:xfrm>
          <a:prstGeom prst="ellipse">
            <a:avLst/>
          </a:prstGeom>
          <a:solidFill>
            <a:srgbClr val="FFFF00"/>
          </a:solidFill>
          <a:ln>
            <a:solidFill>
              <a:srgbClr val="FFFF00">
                <a:alpha val="50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000" baseline="0" dirty="0">
                <a:solidFill>
                  <a:schemeClr val="tx1"/>
                </a:solidFill>
                <a:latin typeface="Modern No. 20" pitchFamily="18" charset="0"/>
              </a:rPr>
              <a:t>e</a:t>
            </a:r>
          </a:p>
        </p:txBody>
      </p:sp>
    </p:spTree>
    <p:custDataLst>
      <p:tags r:id="rId1"/>
    </p:custDataLst>
  </p:cSld>
  <p:clrMapOvr>
    <a:masterClrMapping/>
  </p:clrMapOvr>
  <p:transition advTm="695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1000" fill="hold"/>
                                        <p:tgtEl>
                                          <p:spTgt spid="24"/>
                                        </p:tgtEl>
                                        <p:attrNameLst>
                                          <p:attrName>ppt_x</p:attrName>
                                        </p:attrNameLst>
                                      </p:cBhvr>
                                      <p:tavLst>
                                        <p:tav tm="0">
                                          <p:val>
                                            <p:strVal val="0-#ppt_w/2"/>
                                          </p:val>
                                        </p:tav>
                                        <p:tav tm="100000">
                                          <p:val>
                                            <p:strVal val="#ppt_x"/>
                                          </p:val>
                                        </p:tav>
                                      </p:tavLst>
                                    </p:anim>
                                    <p:anim calcmode="lin" valueType="num">
                                      <p:cBhvr additive="base">
                                        <p:cTn id="42" dur="1000" fill="hold"/>
                                        <p:tgtEl>
                                          <p:spTgt spid="24"/>
                                        </p:tgtEl>
                                        <p:attrNameLst>
                                          <p:attrName>ppt_y</p:attrName>
                                        </p:attrNameLst>
                                      </p:cBhvr>
                                      <p:tavLst>
                                        <p:tav tm="0">
                                          <p:val>
                                            <p:strVal val="0-#ppt_h/2"/>
                                          </p:val>
                                        </p:tav>
                                        <p:tav tm="100000">
                                          <p:val>
                                            <p:strVal val="#ppt_y"/>
                                          </p:val>
                                        </p:tav>
                                      </p:tavLst>
                                    </p:anim>
                                  </p:childTnLst>
                                </p:cTn>
                              </p:par>
                            </p:childTnLst>
                          </p:cTn>
                        </p:par>
                        <p:par>
                          <p:cTn id="43" fill="hold">
                            <p:stCondLst>
                              <p:cond delay="1000"/>
                            </p:stCondLst>
                            <p:childTnLst>
                              <p:par>
                                <p:cTn id="44" presetID="1" presetClass="exit" presetSubtype="0" fill="hold" nodeType="after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par>
                          <p:cTn id="46" fill="hold">
                            <p:stCondLst>
                              <p:cond delay="1000"/>
                            </p:stCondLst>
                            <p:childTnLst>
                              <p:par>
                                <p:cTn id="47" presetID="56" presetClass="path" presetSubtype="0" accel="50000" decel="50000" fill="hold" grpId="1" nodeType="afterEffect">
                                  <p:stCondLst>
                                    <p:cond delay="0"/>
                                  </p:stCondLst>
                                  <p:childTnLst>
                                    <p:animMotion origin="layout" path="M 0 0  L 0.25 -0.3331  E" pathEditMode="relative" ptsTypes="">
                                      <p:cBhvr>
                                        <p:cTn id="48" dur="1000" fill="hold"/>
                                        <p:tgtEl>
                                          <p:spTgt spid="22"/>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49" presetClass="path" presetSubtype="0" accel="50000" decel="50000" fill="hold" grpId="2" nodeType="clickEffect">
                                  <p:stCondLst>
                                    <p:cond delay="0"/>
                                  </p:stCondLst>
                                  <p:childTnLst>
                                    <p:animMotion origin="layout" path="M 0.25 -0.33334 L 0.5 4.44444E-6 " pathEditMode="relative" rAng="0" ptsTypes="AA">
                                      <p:cBhvr>
                                        <p:cTn id="52" dur="1000" fill="hold"/>
                                        <p:tgtEl>
                                          <p:spTgt spid="22"/>
                                        </p:tgtEl>
                                        <p:attrNameLst>
                                          <p:attrName>ppt_x</p:attrName>
                                          <p:attrName>ppt_y</p:attrName>
                                        </p:attrNameLst>
                                      </p:cBhvr>
                                      <p:rCtr x="125" y="167"/>
                                    </p:animMotion>
                                  </p:childTnLst>
                                </p:cTn>
                              </p:par>
                              <p:par>
                                <p:cTn id="53" presetID="1" presetClass="entr" presetSubtype="0" fill="hold" nodeType="withEffect">
                                  <p:stCondLst>
                                    <p:cond delay="500"/>
                                  </p:stCondLst>
                                  <p:childTnLst>
                                    <p:set>
                                      <p:cBhvr>
                                        <p:cTn id="54" dur="1" fill="hold">
                                          <p:stCondLst>
                                            <p:cond delay="0"/>
                                          </p:stCondLst>
                                        </p:cTn>
                                        <p:tgtEl>
                                          <p:spTgt spid="25"/>
                                        </p:tgtEl>
                                        <p:attrNameLst>
                                          <p:attrName>style.visibility</p:attrName>
                                        </p:attrNameLst>
                                      </p:cBhvr>
                                      <p:to>
                                        <p:strVal val="visible"/>
                                      </p:to>
                                    </p:set>
                                  </p:childTnLst>
                                </p:cTn>
                              </p:par>
                              <p:par>
                                <p:cTn id="55" presetID="2" presetClass="exit" presetSubtype="3" fill="hold" nodeType="withEffect">
                                  <p:stCondLst>
                                    <p:cond delay="800"/>
                                  </p:stCondLst>
                                  <p:childTnLst>
                                    <p:anim calcmode="lin" valueType="num">
                                      <p:cBhvr additive="base">
                                        <p:cTn id="56" dur="1000"/>
                                        <p:tgtEl>
                                          <p:spTgt spid="25"/>
                                        </p:tgtEl>
                                        <p:attrNameLst>
                                          <p:attrName>ppt_x</p:attrName>
                                        </p:attrNameLst>
                                      </p:cBhvr>
                                      <p:tavLst>
                                        <p:tav tm="0">
                                          <p:val>
                                            <p:strVal val="ppt_x"/>
                                          </p:val>
                                        </p:tav>
                                        <p:tav tm="100000">
                                          <p:val>
                                            <p:strVal val="1+ppt_w/2"/>
                                          </p:val>
                                        </p:tav>
                                      </p:tavLst>
                                    </p:anim>
                                    <p:anim calcmode="lin" valueType="num">
                                      <p:cBhvr additive="base">
                                        <p:cTn id="57" dur="1000"/>
                                        <p:tgtEl>
                                          <p:spTgt spid="25"/>
                                        </p:tgtEl>
                                        <p:attrNameLst>
                                          <p:attrName>ppt_y</p:attrName>
                                        </p:attrNameLst>
                                      </p:cBhvr>
                                      <p:tavLst>
                                        <p:tav tm="0">
                                          <p:val>
                                            <p:strVal val="ppt_y"/>
                                          </p:val>
                                        </p:tav>
                                        <p:tav tm="100000">
                                          <p:val>
                                            <p:strVal val="0-ppt_h/2"/>
                                          </p:val>
                                        </p:tav>
                                      </p:tavLst>
                                    </p:anim>
                                    <p:set>
                                      <p:cBhvr>
                                        <p:cTn id="58"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22" grpId="1" animBg="1"/>
      <p:bldP spid="22" grpId="2" animBg="1"/>
      <p:bldP spid="22" grpId="3"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2465388" y="152400"/>
            <a:ext cx="3878262" cy="823913"/>
          </a:xfrm>
          <a:prstGeom prst="rect">
            <a:avLst/>
          </a:prstGeom>
          <a:noFill/>
          <a:ln w="9525">
            <a:noFill/>
            <a:miter lim="800000"/>
            <a:headEnd/>
            <a:tailEnd/>
          </a:ln>
        </p:spPr>
        <p:txBody>
          <a:bodyPr wrap="none">
            <a:prstTxWarp prst="textNoShape">
              <a:avLst/>
            </a:prstTxWarp>
            <a:spAutoFit/>
          </a:bodyPr>
          <a:lstStyle/>
          <a:p>
            <a:pPr algn="ctr"/>
            <a:r>
              <a:rPr lang="en-US" sz="4800" baseline="0">
                <a:solidFill>
                  <a:schemeClr val="bg1"/>
                </a:solidFill>
                <a:ea typeface="Arial" pitchFamily="84" charset="0"/>
                <a:cs typeface="Arial" pitchFamily="84" charset="0"/>
              </a:rPr>
              <a:t>Spectroscopy</a:t>
            </a:r>
          </a:p>
        </p:txBody>
      </p:sp>
      <p:sp>
        <p:nvSpPr>
          <p:cNvPr id="4" name="Rectangle 3"/>
          <p:cNvSpPr/>
          <p:nvPr/>
        </p:nvSpPr>
        <p:spPr>
          <a:xfrm>
            <a:off x="304800" y="1295400"/>
            <a:ext cx="8534400" cy="4572000"/>
          </a:xfrm>
          <a:prstGeom prst="rect">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5" name="Rectangle 4"/>
          <p:cNvSpPr/>
          <p:nvPr/>
        </p:nvSpPr>
        <p:spPr>
          <a:xfrm>
            <a:off x="1828800" y="3048000"/>
            <a:ext cx="1295400" cy="2057400"/>
          </a:xfrm>
          <a:prstGeom prst="rect">
            <a:avLst/>
          </a:prstGeom>
          <a:solidFill>
            <a:schemeClr val="tx1">
              <a:lumMod val="75000"/>
              <a:lumOff val="25000"/>
            </a:schemeClr>
          </a:solidFill>
          <a:ln>
            <a:noFill/>
          </a:ln>
          <a:effectLst>
            <a:outerShdw blurRad="50800" dist="50800" dir="2700000" algn="tl" rotWithShape="0">
              <a:prstClr val="black">
                <a:alpha val="40000"/>
              </a:prstClr>
            </a:outerShd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9" name="Oval 8"/>
          <p:cNvSpPr/>
          <p:nvPr/>
        </p:nvSpPr>
        <p:spPr>
          <a:xfrm>
            <a:off x="6400800" y="3352800"/>
            <a:ext cx="1066800" cy="1066800"/>
          </a:xfrm>
          <a:prstGeom prst="ellipse">
            <a:avLst/>
          </a:prstGeom>
          <a:solidFill>
            <a:schemeClr val="bg1">
              <a:lumMod val="75000"/>
            </a:schemeClr>
          </a:solidFill>
          <a:ln>
            <a:solidFill>
              <a:schemeClr val="bg1">
                <a:lumMod val="65000"/>
              </a:schemeClr>
            </a:solidFill>
          </a:ln>
          <a:effectLst>
            <a:outerShdw blurRad="50800" dist="508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14" name="Rectangle 13"/>
          <p:cNvSpPr/>
          <p:nvPr/>
        </p:nvSpPr>
        <p:spPr>
          <a:xfrm rot="-600000">
            <a:off x="3183967" y="4944667"/>
            <a:ext cx="71307" cy="300755"/>
          </a:xfrm>
          <a:prstGeom prst="rect">
            <a:avLst/>
          </a:prstGeom>
          <a:solidFill>
            <a:schemeClr val="bg1">
              <a:lumMod val="50000"/>
            </a:schemeClr>
          </a:solidFill>
          <a:ln>
            <a:solidFill>
              <a:schemeClr val="tx1">
                <a:lumMod val="50000"/>
                <a:lumOff val="50000"/>
              </a:schemeClr>
            </a:solidFill>
          </a:ln>
          <a:effectLst>
            <a:outerShdw blurRad="50800" dist="508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17" name="Oval 16"/>
          <p:cNvSpPr/>
          <p:nvPr/>
        </p:nvSpPr>
        <p:spPr>
          <a:xfrm rot="-1080000">
            <a:off x="4057897" y="4706526"/>
            <a:ext cx="45719" cy="242412"/>
          </a:xfrm>
          <a:prstGeom prst="ellipse">
            <a:avLst/>
          </a:prstGeom>
          <a:no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cxnSp>
        <p:nvCxnSpPr>
          <p:cNvPr id="22" name="Straight Connector 21"/>
          <p:cNvCxnSpPr/>
          <p:nvPr/>
        </p:nvCxnSpPr>
        <p:spPr bwMode="auto">
          <a:xfrm rot="10800000">
            <a:off x="3275856" y="4999038"/>
            <a:ext cx="5558654"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8" name="Isosceles Triangle 27"/>
          <p:cNvSpPr>
            <a:spLocks noChangeArrowheads="1"/>
          </p:cNvSpPr>
          <p:nvPr/>
        </p:nvSpPr>
        <p:spPr bwMode="auto">
          <a:xfrm rot="5400000">
            <a:off x="6172200" y="3352800"/>
            <a:ext cx="457200" cy="1066800"/>
          </a:xfrm>
          <a:prstGeom prst="triangle">
            <a:avLst>
              <a:gd name="adj" fmla="val 50000"/>
            </a:avLst>
          </a:prstGeom>
          <a:solidFill>
            <a:srgbClr val="E6B9B8"/>
          </a:solidFill>
          <a:ln w="25400">
            <a:noFill/>
            <a:miter lim="800000"/>
            <a:headEnd/>
            <a:tailEnd/>
          </a:ln>
        </p:spPr>
        <p:txBody>
          <a:bodyPr rot="10800000" vert="eaVert" anchor="ctr"/>
          <a:lstStyle/>
          <a:p>
            <a:pPr algn="ctr" fontAlgn="auto">
              <a:spcBef>
                <a:spcPts val="0"/>
              </a:spcBef>
              <a:spcAft>
                <a:spcPts val="0"/>
              </a:spcAft>
              <a:defRPr/>
            </a:pPr>
            <a:endParaRPr lang="en-US" sz="1800" baseline="0" dirty="0">
              <a:solidFill>
                <a:schemeClr val="lt1"/>
              </a:solidFill>
              <a:latin typeface="+mn-lt"/>
              <a:ea typeface="+mn-ea"/>
              <a:cs typeface="+mn-cs"/>
            </a:endParaRPr>
          </a:p>
        </p:txBody>
      </p:sp>
      <p:sp>
        <p:nvSpPr>
          <p:cNvPr id="29" name="Rectangle 28"/>
          <p:cNvSpPr/>
          <p:nvPr/>
        </p:nvSpPr>
        <p:spPr bwMode="auto">
          <a:xfrm>
            <a:off x="4038600" y="3657600"/>
            <a:ext cx="1828800" cy="457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30" name="Isosceles Triangle 29"/>
          <p:cNvSpPr>
            <a:spLocks noChangeArrowheads="1"/>
          </p:cNvSpPr>
          <p:nvPr/>
        </p:nvSpPr>
        <p:spPr bwMode="auto">
          <a:xfrm rot="-5400000">
            <a:off x="3352800" y="3429000"/>
            <a:ext cx="457200" cy="914400"/>
          </a:xfrm>
          <a:prstGeom prst="triangle">
            <a:avLst>
              <a:gd name="adj" fmla="val 50000"/>
            </a:avLst>
          </a:prstGeom>
          <a:solidFill>
            <a:srgbClr val="E6B9B8"/>
          </a:solidFill>
          <a:ln w="25400">
            <a:noFill/>
            <a:miter lim="800000"/>
            <a:headEnd/>
            <a:tailEnd/>
          </a:ln>
        </p:spPr>
        <p:txBody>
          <a:bodyPr vert="eaVert" anchor="ctr"/>
          <a:lstStyle/>
          <a:p>
            <a:pPr algn="ctr" fontAlgn="auto">
              <a:spcBef>
                <a:spcPts val="0"/>
              </a:spcBef>
              <a:spcAft>
                <a:spcPts val="0"/>
              </a:spcAft>
              <a:defRPr/>
            </a:pPr>
            <a:endParaRPr lang="en-US" sz="1800" baseline="0" dirty="0">
              <a:solidFill>
                <a:schemeClr val="lt1"/>
              </a:solidFill>
              <a:latin typeface="+mn-lt"/>
              <a:ea typeface="+mn-ea"/>
              <a:cs typeface="+mn-cs"/>
            </a:endParaRPr>
          </a:p>
        </p:txBody>
      </p:sp>
      <p:sp>
        <p:nvSpPr>
          <p:cNvPr id="13" name="Oval 12"/>
          <p:cNvSpPr/>
          <p:nvPr/>
        </p:nvSpPr>
        <p:spPr>
          <a:xfrm>
            <a:off x="3962400" y="3657600"/>
            <a:ext cx="76200" cy="457200"/>
          </a:xfrm>
          <a:prstGeom prst="ellipse">
            <a:avLst/>
          </a:prstGeom>
          <a:no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31" name="TextBox 30"/>
          <p:cNvSpPr txBox="1"/>
          <p:nvPr/>
        </p:nvSpPr>
        <p:spPr>
          <a:xfrm>
            <a:off x="390525" y="3657600"/>
            <a:ext cx="1047750" cy="366713"/>
          </a:xfrm>
          <a:prstGeom prst="rect">
            <a:avLst/>
          </a:prstGeom>
          <a:noFill/>
        </p:spPr>
        <p:txBody>
          <a:bodyPr wrap="none">
            <a:spAutoFit/>
          </a:bodyPr>
          <a:lstStyle/>
          <a:p>
            <a:pPr fontAlgn="auto">
              <a:spcBef>
                <a:spcPts val="0"/>
              </a:spcBef>
              <a:spcAft>
                <a:spcPts val="0"/>
              </a:spcAft>
              <a:defRPr/>
            </a:pPr>
            <a:r>
              <a:rPr lang="en-US" sz="1800" baseline="0" dirty="0">
                <a:effectLst>
                  <a:outerShdw blurRad="50800" dist="25400" dir="2700000" algn="tl" rotWithShape="0">
                    <a:prstClr val="black">
                      <a:alpha val="40000"/>
                    </a:prstClr>
                  </a:outerShdw>
                </a:effectLst>
                <a:latin typeface="Arial" pitchFamily="34" charset="0"/>
                <a:ea typeface="+mn-ea"/>
                <a:cs typeface="Arial" pitchFamily="34" charset="0"/>
              </a:rPr>
              <a:t>Detector</a:t>
            </a:r>
          </a:p>
        </p:txBody>
      </p:sp>
      <p:sp>
        <p:nvSpPr>
          <p:cNvPr id="32" name="TextBox 31"/>
          <p:cNvSpPr txBox="1"/>
          <p:nvPr/>
        </p:nvSpPr>
        <p:spPr>
          <a:xfrm>
            <a:off x="1527175" y="2678113"/>
            <a:ext cx="1784350" cy="366712"/>
          </a:xfrm>
          <a:prstGeom prst="rect">
            <a:avLst/>
          </a:prstGeom>
          <a:noFill/>
          <a:effectLst>
            <a:outerShdw blurRad="50800" dist="50800" dir="2700000" algn="tl" rotWithShape="0">
              <a:prstClr val="black">
                <a:alpha val="40000"/>
              </a:prstClr>
            </a:outerShdw>
          </a:effectLst>
        </p:spPr>
        <p:txBody>
          <a:bodyPr wrap="none">
            <a:spAutoFit/>
          </a:bodyPr>
          <a:lstStyle/>
          <a:p>
            <a:pPr fontAlgn="auto">
              <a:spcBef>
                <a:spcPts val="0"/>
              </a:spcBef>
              <a:spcAft>
                <a:spcPts val="0"/>
              </a:spcAft>
              <a:defRPr/>
            </a:pPr>
            <a:r>
              <a:rPr lang="en-US" sz="1800" baseline="0" dirty="0">
                <a:latin typeface="Arial" pitchFamily="34" charset="0"/>
                <a:ea typeface="+mn-ea"/>
                <a:cs typeface="Arial" pitchFamily="34" charset="0"/>
              </a:rPr>
              <a:t>Monochromator</a:t>
            </a:r>
          </a:p>
        </p:txBody>
      </p:sp>
      <p:sp>
        <p:nvSpPr>
          <p:cNvPr id="33" name="TextBox 32"/>
          <p:cNvSpPr txBox="1"/>
          <p:nvPr/>
        </p:nvSpPr>
        <p:spPr>
          <a:xfrm>
            <a:off x="2667000" y="5257800"/>
            <a:ext cx="781050" cy="366713"/>
          </a:xfrm>
          <a:prstGeom prst="rect">
            <a:avLst/>
          </a:prstGeom>
          <a:noFill/>
        </p:spPr>
        <p:txBody>
          <a:bodyPr wrap="none">
            <a:spAutoFit/>
          </a:bodyPr>
          <a:lstStyle/>
          <a:p>
            <a:pPr fontAlgn="auto">
              <a:spcBef>
                <a:spcPts val="0"/>
              </a:spcBef>
              <a:spcAft>
                <a:spcPts val="0"/>
              </a:spcAft>
              <a:defRPr/>
            </a:pPr>
            <a:r>
              <a:rPr lang="en-US" sz="1800" baseline="0" dirty="0">
                <a:effectLst>
                  <a:outerShdw blurRad="50800" dist="50800" dir="2700000" algn="tl" rotWithShape="0">
                    <a:prstClr val="black">
                      <a:alpha val="40000"/>
                    </a:prstClr>
                  </a:outerShdw>
                </a:effectLst>
                <a:latin typeface="Arial" pitchFamily="34" charset="0"/>
                <a:ea typeface="+mn-ea"/>
                <a:cs typeface="Arial" pitchFamily="34" charset="0"/>
              </a:rPr>
              <a:t>Mirror</a:t>
            </a:r>
          </a:p>
        </p:txBody>
      </p:sp>
      <p:sp>
        <p:nvSpPr>
          <p:cNvPr id="34" name="TextBox 33"/>
          <p:cNvSpPr txBox="1"/>
          <p:nvPr/>
        </p:nvSpPr>
        <p:spPr>
          <a:xfrm>
            <a:off x="4489450" y="3352800"/>
            <a:ext cx="920750" cy="366713"/>
          </a:xfrm>
          <a:prstGeom prst="rect">
            <a:avLst/>
          </a:prstGeom>
          <a:noFill/>
        </p:spPr>
        <p:txBody>
          <a:bodyPr wrap="none">
            <a:spAutoFit/>
          </a:bodyPr>
          <a:lstStyle/>
          <a:p>
            <a:pPr fontAlgn="auto">
              <a:spcBef>
                <a:spcPts val="0"/>
              </a:spcBef>
              <a:spcAft>
                <a:spcPts val="0"/>
              </a:spcAft>
              <a:defRPr/>
            </a:pPr>
            <a:r>
              <a:rPr lang="en-US" sz="1800" baseline="0" dirty="0">
                <a:effectLst>
                  <a:outerShdw blurRad="50800" dist="50800" dir="2700000" algn="tl" rotWithShape="0">
                    <a:prstClr val="black">
                      <a:alpha val="40000"/>
                    </a:prstClr>
                  </a:outerShdw>
                </a:effectLst>
                <a:latin typeface="Arial" pitchFamily="34" charset="0"/>
                <a:ea typeface="+mn-ea"/>
                <a:cs typeface="Arial" pitchFamily="34" charset="0"/>
              </a:rPr>
              <a:t>Lenses</a:t>
            </a:r>
          </a:p>
        </p:txBody>
      </p:sp>
      <p:sp>
        <p:nvSpPr>
          <p:cNvPr id="35" name="TextBox 34"/>
          <p:cNvSpPr txBox="1"/>
          <p:nvPr/>
        </p:nvSpPr>
        <p:spPr>
          <a:xfrm>
            <a:off x="3116263" y="4267200"/>
            <a:ext cx="1671637" cy="366713"/>
          </a:xfrm>
          <a:prstGeom prst="rect">
            <a:avLst/>
          </a:prstGeom>
          <a:noFill/>
        </p:spPr>
        <p:txBody>
          <a:bodyPr wrap="none">
            <a:spAutoFit/>
          </a:bodyPr>
          <a:lstStyle/>
          <a:p>
            <a:pPr fontAlgn="auto">
              <a:spcBef>
                <a:spcPts val="0"/>
              </a:spcBef>
              <a:spcAft>
                <a:spcPts val="0"/>
              </a:spcAft>
              <a:defRPr/>
            </a:pPr>
            <a:r>
              <a:rPr lang="en-US" sz="1800" baseline="0" dirty="0">
                <a:effectLst>
                  <a:outerShdw blurRad="50800" dist="50800" dir="2700000" algn="tl" rotWithShape="0">
                    <a:prstClr val="black">
                      <a:alpha val="40000"/>
                    </a:prstClr>
                  </a:outerShdw>
                </a:effectLst>
                <a:latin typeface="Arial" pitchFamily="34" charset="0"/>
                <a:ea typeface="+mn-ea"/>
                <a:cs typeface="Arial" pitchFamily="34" charset="0"/>
              </a:rPr>
              <a:t>Focusing Lens</a:t>
            </a:r>
          </a:p>
        </p:txBody>
      </p:sp>
      <p:sp>
        <p:nvSpPr>
          <p:cNvPr id="36" name="TextBox 35"/>
          <p:cNvSpPr txBox="1"/>
          <p:nvPr/>
        </p:nvSpPr>
        <p:spPr>
          <a:xfrm>
            <a:off x="4495800" y="5421313"/>
            <a:ext cx="1060450" cy="366712"/>
          </a:xfrm>
          <a:prstGeom prst="rect">
            <a:avLst/>
          </a:prstGeom>
          <a:noFill/>
        </p:spPr>
        <p:txBody>
          <a:bodyPr wrap="none">
            <a:spAutoFit/>
          </a:bodyPr>
          <a:lstStyle/>
          <a:p>
            <a:pPr fontAlgn="auto">
              <a:spcBef>
                <a:spcPts val="0"/>
              </a:spcBef>
              <a:spcAft>
                <a:spcPts val="0"/>
              </a:spcAft>
              <a:defRPr/>
            </a:pPr>
            <a:r>
              <a:rPr lang="en-US" sz="1800" baseline="0" dirty="0">
                <a:effectLst>
                  <a:outerShdw blurRad="50800" dist="50800" dir="2700000" algn="tl" rotWithShape="0">
                    <a:prstClr val="black">
                      <a:alpha val="40000"/>
                    </a:prstClr>
                  </a:outerShdw>
                </a:effectLst>
                <a:latin typeface="Arial" pitchFamily="34" charset="0"/>
                <a:ea typeface="+mn-ea"/>
                <a:cs typeface="Arial" pitchFamily="34" charset="0"/>
              </a:rPr>
              <a:t>Chopper</a:t>
            </a:r>
          </a:p>
        </p:txBody>
      </p:sp>
      <p:sp>
        <p:nvSpPr>
          <p:cNvPr id="37" name="TextBox 36"/>
          <p:cNvSpPr txBox="1"/>
          <p:nvPr/>
        </p:nvSpPr>
        <p:spPr>
          <a:xfrm>
            <a:off x="5791200" y="5497513"/>
            <a:ext cx="1885950" cy="366712"/>
          </a:xfrm>
          <a:prstGeom prst="rect">
            <a:avLst/>
          </a:prstGeom>
          <a:noFill/>
        </p:spPr>
        <p:txBody>
          <a:bodyPr wrap="none">
            <a:spAutoFit/>
          </a:bodyPr>
          <a:lstStyle/>
          <a:p>
            <a:pPr fontAlgn="auto">
              <a:spcBef>
                <a:spcPts val="0"/>
              </a:spcBef>
              <a:spcAft>
                <a:spcPts val="0"/>
              </a:spcAft>
              <a:defRPr/>
            </a:pPr>
            <a:r>
              <a:rPr lang="en-US" sz="1800" baseline="0" dirty="0">
                <a:effectLst>
                  <a:outerShdw blurRad="50800" dist="50800" dir="2700000" algn="tl" rotWithShape="0">
                    <a:prstClr val="black">
                      <a:alpha val="40000"/>
                    </a:prstClr>
                  </a:outerShdw>
                </a:effectLst>
                <a:latin typeface="Arial" pitchFamily="34" charset="0"/>
                <a:ea typeface="+mn-ea"/>
                <a:cs typeface="Arial" pitchFamily="34" charset="0"/>
              </a:rPr>
              <a:t>Power Controller</a:t>
            </a:r>
          </a:p>
        </p:txBody>
      </p:sp>
      <p:sp>
        <p:nvSpPr>
          <p:cNvPr id="39" name="TextBox 38"/>
          <p:cNvSpPr txBox="1"/>
          <p:nvPr/>
        </p:nvSpPr>
        <p:spPr>
          <a:xfrm>
            <a:off x="7239000" y="3124200"/>
            <a:ext cx="1035050" cy="366713"/>
          </a:xfrm>
          <a:prstGeom prst="rect">
            <a:avLst/>
          </a:prstGeom>
          <a:noFill/>
        </p:spPr>
        <p:txBody>
          <a:bodyPr wrap="none">
            <a:spAutoFit/>
          </a:bodyPr>
          <a:lstStyle/>
          <a:p>
            <a:pPr fontAlgn="auto">
              <a:spcBef>
                <a:spcPts val="0"/>
              </a:spcBef>
              <a:spcAft>
                <a:spcPts val="0"/>
              </a:spcAft>
              <a:defRPr/>
            </a:pPr>
            <a:r>
              <a:rPr lang="en-US" sz="1800" baseline="0" dirty="0">
                <a:effectLst>
                  <a:outerShdw blurRad="50800" dist="50800" dir="2700000" algn="tl" rotWithShape="0">
                    <a:prstClr val="black">
                      <a:alpha val="40000"/>
                    </a:prstClr>
                  </a:outerShdw>
                </a:effectLst>
                <a:latin typeface="Arial" pitchFamily="34" charset="0"/>
                <a:ea typeface="+mn-ea"/>
                <a:cs typeface="Arial" pitchFamily="34" charset="0"/>
              </a:rPr>
              <a:t>Cryostat</a:t>
            </a:r>
          </a:p>
        </p:txBody>
      </p:sp>
      <p:sp>
        <p:nvSpPr>
          <p:cNvPr id="41" name="Freeform 40"/>
          <p:cNvSpPr/>
          <p:nvPr/>
        </p:nvSpPr>
        <p:spPr>
          <a:xfrm>
            <a:off x="1115627" y="2125462"/>
            <a:ext cx="2621872" cy="1634971"/>
          </a:xfrm>
          <a:custGeom>
            <a:avLst/>
            <a:gdLst>
              <a:gd name="connsiteX0" fmla="*/ 420210 w 2621872"/>
              <a:gd name="connsiteY0" fmla="*/ 1634971 h 1634971"/>
              <a:gd name="connsiteX1" fmla="*/ 11837 w 2621872"/>
              <a:gd name="connsiteY1" fmla="*/ 986901 h 1634971"/>
              <a:gd name="connsiteX2" fmla="*/ 491231 w 2621872"/>
              <a:gd name="connsiteY2" fmla="*/ 170155 h 1634971"/>
              <a:gd name="connsiteX3" fmla="*/ 2621872 w 2621872"/>
              <a:gd name="connsiteY3" fmla="*/ 10357 h 1634971"/>
            </a:gdLst>
            <a:ahLst/>
            <a:cxnLst>
              <a:cxn ang="0">
                <a:pos x="connsiteX0" y="connsiteY0"/>
              </a:cxn>
              <a:cxn ang="0">
                <a:pos x="connsiteX1" y="connsiteY1"/>
              </a:cxn>
              <a:cxn ang="0">
                <a:pos x="connsiteX2" y="connsiteY2"/>
              </a:cxn>
              <a:cxn ang="0">
                <a:pos x="connsiteX3" y="connsiteY3"/>
              </a:cxn>
            </a:cxnLst>
            <a:rect l="l" t="t" r="r" b="b"/>
            <a:pathLst>
              <a:path w="2621872" h="1634971">
                <a:moveTo>
                  <a:pt x="420210" y="1634971"/>
                </a:moveTo>
                <a:cubicBezTo>
                  <a:pt x="210105" y="1433004"/>
                  <a:pt x="0" y="1231037"/>
                  <a:pt x="11837" y="986901"/>
                </a:cubicBezTo>
                <a:cubicBezTo>
                  <a:pt x="23674" y="742765"/>
                  <a:pt x="56225" y="332912"/>
                  <a:pt x="491231" y="170155"/>
                </a:cubicBezTo>
                <a:cubicBezTo>
                  <a:pt x="926237" y="7398"/>
                  <a:pt x="2055181" y="0"/>
                  <a:pt x="2621872" y="10357"/>
                </a:cubicBezTo>
              </a:path>
            </a:pathLst>
          </a:custGeom>
          <a:noFill/>
          <a:ln w="50800" cmpd="thickThin">
            <a:solidFill>
              <a:schemeClr val="tx1"/>
            </a:solidFill>
          </a:ln>
          <a:effectLst>
            <a:outerShdw blurRad="63500" dist="88900" dir="2700000" algn="tl" rotWithShape="0">
              <a:prstClr val="black">
                <a:alpha val="38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aseline="0" dirty="0"/>
          </a:p>
        </p:txBody>
      </p:sp>
      <p:sp>
        <p:nvSpPr>
          <p:cNvPr id="40" name="Rectangle 39"/>
          <p:cNvSpPr/>
          <p:nvPr/>
        </p:nvSpPr>
        <p:spPr>
          <a:xfrm>
            <a:off x="3581400" y="1752600"/>
            <a:ext cx="2133600" cy="1143000"/>
          </a:xfrm>
          <a:prstGeom prst="rect">
            <a:avLst/>
          </a:prstGeom>
          <a:solidFill>
            <a:schemeClr val="bg2">
              <a:lumMod val="75000"/>
            </a:schemeClr>
          </a:solidFill>
          <a:ln>
            <a:solidFill>
              <a:schemeClr val="bg2">
                <a:lumMod val="50000"/>
                <a:alpha val="42000"/>
              </a:schemeClr>
            </a:solidFill>
          </a:ln>
          <a:effectLst>
            <a:outerShdw blurRad="50800" dist="508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6" name="Oval 5"/>
          <p:cNvSpPr/>
          <p:nvPr/>
        </p:nvSpPr>
        <p:spPr>
          <a:xfrm>
            <a:off x="1447800" y="3733800"/>
            <a:ext cx="381000" cy="381000"/>
          </a:xfrm>
          <a:prstGeom prst="ellipse">
            <a:avLst/>
          </a:prstGeom>
          <a:solidFill>
            <a:schemeClr val="accent2">
              <a:lumMod val="75000"/>
            </a:schemeClr>
          </a:solidFill>
          <a:ln>
            <a:solidFill>
              <a:schemeClr val="accent2">
                <a:lumMod val="50000"/>
              </a:schemeClr>
            </a:solidFill>
          </a:ln>
          <a:effectLst>
            <a:outerShdw blurRad="50800" dist="508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42" name="TextBox 41"/>
          <p:cNvSpPr txBox="1"/>
          <p:nvPr/>
        </p:nvSpPr>
        <p:spPr>
          <a:xfrm>
            <a:off x="3429000" y="1371600"/>
            <a:ext cx="1873250" cy="366713"/>
          </a:xfrm>
          <a:prstGeom prst="rect">
            <a:avLst/>
          </a:prstGeom>
          <a:noFill/>
          <a:effectLst>
            <a:outerShdw blurRad="50800" dist="50800" dir="2700000" algn="tl" rotWithShape="0">
              <a:prstClr val="black">
                <a:alpha val="40000"/>
              </a:prstClr>
            </a:outerShdw>
          </a:effectLst>
        </p:spPr>
        <p:txBody>
          <a:bodyPr wrap="none">
            <a:spAutoFit/>
          </a:bodyPr>
          <a:lstStyle/>
          <a:p>
            <a:pPr>
              <a:defRPr/>
            </a:pPr>
            <a:r>
              <a:rPr lang="en-US" sz="1800" baseline="0" dirty="0">
                <a:latin typeface="Arial" pitchFamily="34" charset="0"/>
                <a:ea typeface="+mn-ea"/>
                <a:cs typeface="Arial" pitchFamily="34" charset="0"/>
              </a:rPr>
              <a:t>Lock-in Amplifier</a:t>
            </a:r>
          </a:p>
        </p:txBody>
      </p:sp>
      <p:sp>
        <p:nvSpPr>
          <p:cNvPr id="43" name="TextBox 42"/>
          <p:cNvSpPr txBox="1"/>
          <p:nvPr/>
        </p:nvSpPr>
        <p:spPr>
          <a:xfrm>
            <a:off x="990600" y="1828800"/>
            <a:ext cx="1327150" cy="366713"/>
          </a:xfrm>
          <a:prstGeom prst="rect">
            <a:avLst/>
          </a:prstGeom>
          <a:noFill/>
          <a:effectLst>
            <a:outerShdw blurRad="50800" dist="50800" dir="2700000" algn="tl" rotWithShape="0">
              <a:prstClr val="black">
                <a:alpha val="40000"/>
              </a:prstClr>
            </a:outerShdw>
          </a:effectLst>
        </p:spPr>
        <p:txBody>
          <a:bodyPr wrap="none">
            <a:spAutoFit/>
          </a:bodyPr>
          <a:lstStyle/>
          <a:p>
            <a:pPr fontAlgn="auto">
              <a:spcBef>
                <a:spcPts val="0"/>
              </a:spcBef>
              <a:spcAft>
                <a:spcPts val="0"/>
              </a:spcAft>
              <a:defRPr/>
            </a:pPr>
            <a:r>
              <a:rPr lang="en-US" sz="1800" baseline="0" dirty="0">
                <a:latin typeface="Arial" pitchFamily="34" charset="0"/>
                <a:ea typeface="+mn-ea"/>
                <a:cs typeface="Arial" pitchFamily="34" charset="0"/>
              </a:rPr>
              <a:t>BNC Cable</a:t>
            </a:r>
          </a:p>
        </p:txBody>
      </p:sp>
      <p:sp>
        <p:nvSpPr>
          <p:cNvPr id="20" name="Rectangle 19"/>
          <p:cNvSpPr/>
          <p:nvPr/>
        </p:nvSpPr>
        <p:spPr>
          <a:xfrm>
            <a:off x="5257800" y="4953000"/>
            <a:ext cx="152400" cy="533400"/>
          </a:xfrm>
          <a:prstGeom prst="rect">
            <a:avLst/>
          </a:prstGeom>
          <a:solidFill>
            <a:schemeClr val="tx1">
              <a:lumMod val="65000"/>
              <a:lumOff val="35000"/>
            </a:schemeClr>
          </a:solidFill>
          <a:ln>
            <a:solidFill>
              <a:schemeClr val="tx1">
                <a:lumMod val="75000"/>
                <a:lumOff val="25000"/>
                <a:alpha val="67000"/>
              </a:schemeClr>
            </a:solidFill>
          </a:ln>
          <a:effectLst>
            <a:outerShdw blurRad="50800" dist="508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12" name="Oval 11"/>
          <p:cNvSpPr/>
          <p:nvPr/>
        </p:nvSpPr>
        <p:spPr>
          <a:xfrm>
            <a:off x="5840412" y="3657600"/>
            <a:ext cx="76200" cy="457200"/>
          </a:xfrm>
          <a:prstGeom prst="ellipse">
            <a:avLst/>
          </a:prstGeom>
          <a:no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sp>
        <p:nvSpPr>
          <p:cNvPr id="19" name="Rectangle 18"/>
          <p:cNvSpPr/>
          <p:nvPr/>
        </p:nvSpPr>
        <p:spPr>
          <a:xfrm>
            <a:off x="5943600" y="4953000"/>
            <a:ext cx="838200" cy="533400"/>
          </a:xfrm>
          <a:prstGeom prst="rect">
            <a:avLst/>
          </a:prstGeom>
          <a:solidFill>
            <a:schemeClr val="bg1">
              <a:lumMod val="50000"/>
            </a:schemeClr>
          </a:solidFill>
          <a:ln>
            <a:solidFill>
              <a:schemeClr val="tx1">
                <a:lumMod val="65000"/>
                <a:lumOff val="35000"/>
              </a:schemeClr>
            </a:solidFill>
          </a:ln>
          <a:effectLst>
            <a:outerShdw blurRad="50800" dist="508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aseline="0" dirty="0"/>
          </a:p>
        </p:txBody>
      </p:sp>
      <p:cxnSp>
        <p:nvCxnSpPr>
          <p:cNvPr id="24" name="Straight Connector 23"/>
          <p:cNvCxnSpPr>
            <a:endCxn id="28" idx="0"/>
          </p:cNvCxnSpPr>
          <p:nvPr/>
        </p:nvCxnSpPr>
        <p:spPr bwMode="auto">
          <a:xfrm flipV="1">
            <a:off x="3275856" y="3886200"/>
            <a:ext cx="3658344" cy="1198984"/>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0531" name="AutoShape 1076"/>
          <p:cNvSpPr>
            <a:spLocks/>
          </p:cNvSpPr>
          <p:nvPr/>
        </p:nvSpPr>
        <p:spPr bwMode="auto">
          <a:xfrm flipH="1">
            <a:off x="6943725" y="3810000"/>
            <a:ext cx="76200" cy="152400"/>
          </a:xfrm>
          <a:prstGeom prst="rightBracket">
            <a:avLst>
              <a:gd name="adj" fmla="val 0"/>
            </a:avLst>
          </a:prstGeom>
          <a:noFill/>
          <a:ln w="9525">
            <a:solidFill>
              <a:schemeClr val="tx1"/>
            </a:solidFill>
            <a:round/>
            <a:headEnd/>
            <a:tailEnd/>
          </a:ln>
        </p:spPr>
        <p:txBody>
          <a:bodyPr wrap="none" anchor="ctr">
            <a:prstTxWarp prst="textNoShape">
              <a:avLst/>
            </a:prstTxWarp>
          </a:bodyPr>
          <a:lstStyle/>
          <a:p>
            <a:endParaRPr lang="en-US"/>
          </a:p>
        </p:txBody>
      </p:sp>
      <p:sp>
        <p:nvSpPr>
          <p:cNvPr id="20532" name="Text Box 1077"/>
          <p:cNvSpPr txBox="1">
            <a:spLocks noChangeArrowheads="1"/>
          </p:cNvSpPr>
          <p:nvPr/>
        </p:nvSpPr>
        <p:spPr bwMode="auto">
          <a:xfrm>
            <a:off x="7821613" y="3573463"/>
            <a:ext cx="1143000" cy="381000"/>
          </a:xfrm>
          <a:prstGeom prst="rect">
            <a:avLst/>
          </a:prstGeom>
          <a:noFill/>
          <a:ln w="9525">
            <a:noFill/>
            <a:miter lim="800000"/>
            <a:headEnd/>
            <a:tailEnd/>
          </a:ln>
        </p:spPr>
        <p:txBody>
          <a:bodyPr>
            <a:prstTxWarp prst="textNoShape">
              <a:avLst/>
            </a:prstTxWarp>
            <a:spAutoFit/>
          </a:bodyPr>
          <a:lstStyle/>
          <a:p>
            <a:r>
              <a:rPr lang="en-US" sz="2800"/>
              <a:t>Sample</a:t>
            </a:r>
            <a:endParaRPr lang="en-US"/>
          </a:p>
        </p:txBody>
      </p:sp>
      <p:sp>
        <p:nvSpPr>
          <p:cNvPr id="20533" name="AutoShape 1078"/>
          <p:cNvSpPr>
            <a:spLocks noChangeArrowheads="1"/>
          </p:cNvSpPr>
          <p:nvPr/>
        </p:nvSpPr>
        <p:spPr bwMode="auto">
          <a:xfrm>
            <a:off x="6948488" y="3810000"/>
            <a:ext cx="914400" cy="152400"/>
          </a:xfrm>
          <a:prstGeom prst="leftArrow">
            <a:avLst>
              <a:gd name="adj1" fmla="val 50000"/>
              <a:gd name="adj2" fmla="val 150000"/>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p>
        </p:txBody>
      </p:sp>
    </p:spTree>
    <p:custDataLst>
      <p:tags r:id="rId1"/>
    </p:custDataLst>
  </p:cSld>
  <p:clrMapOvr>
    <a:masterClrMapping/>
  </p:clrMapOvr>
  <p:transition advTm="1498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43"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1511" name="Object 7"/>
          <p:cNvGraphicFramePr>
            <a:graphicFrameLocks noChangeAspect="1"/>
          </p:cNvGraphicFramePr>
          <p:nvPr/>
        </p:nvGraphicFramePr>
        <p:xfrm>
          <a:off x="1219200" y="1122363"/>
          <a:ext cx="6781800" cy="5264150"/>
        </p:xfrm>
        <a:graphic>
          <a:graphicData uri="http://schemas.openxmlformats.org/presentationml/2006/ole">
            <p:oleObj spid="_x0000_s21511" name="Graph" r:id="rId5" imgW="3603493" imgH="2797307" progId="">
              <p:embed/>
            </p:oleObj>
          </a:graphicData>
        </a:graphic>
      </p:graphicFrame>
      <p:pic>
        <p:nvPicPr>
          <p:cNvPr id="22533" name="Picture 5" descr="Labview"/>
          <p:cNvPicPr>
            <a:picLocks noChangeAspect="1" noChangeArrowheads="1"/>
          </p:cNvPicPr>
          <p:nvPr/>
        </p:nvPicPr>
        <p:blipFill>
          <a:blip r:embed="rId6"/>
          <a:srcRect/>
          <a:stretch>
            <a:fillRect/>
          </a:stretch>
        </p:blipFill>
        <p:spPr bwMode="auto">
          <a:xfrm>
            <a:off x="762000" y="1143000"/>
            <a:ext cx="7620000" cy="5251450"/>
          </a:xfrm>
          <a:prstGeom prst="rect">
            <a:avLst/>
          </a:prstGeom>
          <a:noFill/>
          <a:ln w="9525">
            <a:noFill/>
            <a:miter lim="800000"/>
            <a:headEnd/>
            <a:tailEnd/>
          </a:ln>
        </p:spPr>
      </p:pic>
      <p:sp>
        <p:nvSpPr>
          <p:cNvPr id="21514" name="TextBox 1"/>
          <p:cNvSpPr txBox="1">
            <a:spLocks noChangeArrowheads="1"/>
          </p:cNvSpPr>
          <p:nvPr/>
        </p:nvSpPr>
        <p:spPr bwMode="auto">
          <a:xfrm>
            <a:off x="2286000" y="152400"/>
            <a:ext cx="4487863" cy="823913"/>
          </a:xfrm>
          <a:prstGeom prst="rect">
            <a:avLst/>
          </a:prstGeom>
          <a:noFill/>
          <a:ln w="9525">
            <a:noFill/>
            <a:miter lim="800000"/>
            <a:headEnd/>
            <a:tailEnd/>
          </a:ln>
        </p:spPr>
        <p:txBody>
          <a:bodyPr wrap="none">
            <a:prstTxWarp prst="textNoShape">
              <a:avLst/>
            </a:prstTxWarp>
            <a:spAutoFit/>
          </a:bodyPr>
          <a:lstStyle/>
          <a:p>
            <a:r>
              <a:rPr lang="en-US" sz="4800" baseline="0">
                <a:solidFill>
                  <a:schemeClr val="bg1"/>
                </a:solidFill>
                <a:ea typeface="Arial" pitchFamily="84" charset="0"/>
                <a:cs typeface="Arial" pitchFamily="84" charset="0"/>
              </a:rPr>
              <a:t>The Experiment</a:t>
            </a:r>
          </a:p>
        </p:txBody>
      </p:sp>
      <p:pic>
        <p:nvPicPr>
          <p:cNvPr id="1026" name="Picture 2"/>
          <p:cNvPicPr>
            <a:picLocks noChangeAspect="1" noChangeArrowheads="1"/>
          </p:cNvPicPr>
          <p:nvPr/>
        </p:nvPicPr>
        <p:blipFill>
          <a:blip r:embed="rId7" cstate="print"/>
          <a:srcRect/>
          <a:stretch>
            <a:fillRect/>
          </a:stretch>
        </p:blipFill>
        <p:spPr bwMode="auto">
          <a:xfrm>
            <a:off x="1600200" y="1219200"/>
            <a:ext cx="5808502" cy="5059912"/>
          </a:xfrm>
          <a:prstGeom prst="rect">
            <a:avLst/>
          </a:prstGeom>
          <a:noFill/>
          <a:ln w="9525">
            <a:noFill/>
            <a:miter lim="800000"/>
            <a:headEnd/>
            <a:tailEnd/>
          </a:ln>
          <a:effectLst>
            <a:outerShdw blurRad="50800" dist="63500" dir="2700000" algn="tl" rotWithShape="0">
              <a:prstClr val="black">
                <a:alpha val="40000"/>
              </a:prstClr>
            </a:outerShdw>
          </a:effectLst>
          <a:scene3d>
            <a:camera prst="orthographicFront"/>
            <a:lightRig rig="threePt" dir="t"/>
          </a:scene3d>
          <a:sp3d>
            <a:bevelT w="127000" h="127000"/>
          </a:sp3d>
        </p:spPr>
      </p:pic>
      <p:sp>
        <p:nvSpPr>
          <p:cNvPr id="21507" name="TextBox 3"/>
          <p:cNvSpPr txBox="1">
            <a:spLocks noChangeArrowheads="1"/>
          </p:cNvSpPr>
          <p:nvPr/>
        </p:nvSpPr>
        <p:spPr bwMode="auto">
          <a:xfrm>
            <a:off x="5337175" y="6324600"/>
            <a:ext cx="2346325" cy="366713"/>
          </a:xfrm>
          <a:prstGeom prst="rect">
            <a:avLst/>
          </a:prstGeom>
          <a:noFill/>
          <a:ln w="9525">
            <a:noFill/>
            <a:miter lim="800000"/>
            <a:headEnd/>
            <a:tailEnd/>
          </a:ln>
        </p:spPr>
        <p:txBody>
          <a:bodyPr wrap="none">
            <a:prstTxWarp prst="textNoShape">
              <a:avLst/>
            </a:prstTxWarp>
            <a:spAutoFit/>
          </a:bodyPr>
          <a:lstStyle/>
          <a:p>
            <a:r>
              <a:rPr lang="en-US" sz="1800" baseline="0">
                <a:solidFill>
                  <a:schemeClr val="bg1"/>
                </a:solidFill>
                <a:latin typeface="Modern No. 20" pitchFamily="84" charset="0"/>
              </a:rPr>
              <a:t>W. Chang </a:t>
            </a:r>
            <a:r>
              <a:rPr lang="en-US" sz="1800" i="1" baseline="0">
                <a:solidFill>
                  <a:schemeClr val="bg1"/>
                </a:solidFill>
                <a:latin typeface="Modern No. 20" pitchFamily="84" charset="0"/>
              </a:rPr>
              <a:t>et al  </a:t>
            </a:r>
            <a:r>
              <a:rPr lang="en-US" sz="1800" baseline="0">
                <a:solidFill>
                  <a:schemeClr val="bg1"/>
                </a:solidFill>
                <a:latin typeface="Modern No. 20" pitchFamily="84" charset="0"/>
              </a:rPr>
              <a:t>(1999 ) </a:t>
            </a:r>
          </a:p>
        </p:txBody>
      </p:sp>
      <p:sp>
        <p:nvSpPr>
          <p:cNvPr id="21512" name="Text Box 8"/>
          <p:cNvSpPr txBox="1">
            <a:spLocks noChangeArrowheads="1"/>
          </p:cNvSpPr>
          <p:nvPr/>
        </p:nvSpPr>
        <p:spPr bwMode="auto">
          <a:xfrm>
            <a:off x="3581400" y="1828800"/>
            <a:ext cx="1981200" cy="396875"/>
          </a:xfrm>
          <a:prstGeom prst="rect">
            <a:avLst/>
          </a:prstGeom>
          <a:noFill/>
          <a:ln w="9525">
            <a:noFill/>
            <a:miter lim="800000"/>
            <a:headEnd/>
            <a:tailEnd/>
          </a:ln>
        </p:spPr>
        <p:txBody>
          <a:bodyPr>
            <a:prstTxWarp prst="textNoShape">
              <a:avLst/>
            </a:prstTxWarp>
            <a:spAutoFit/>
          </a:bodyPr>
          <a:lstStyle/>
          <a:p>
            <a:r>
              <a:rPr lang="en-US" sz="2000" baseline="0">
                <a:solidFill>
                  <a:schemeClr val="hlink"/>
                </a:solidFill>
                <a:ea typeface="Arial" pitchFamily="84" charset="0"/>
                <a:cs typeface="Arial" pitchFamily="84" charset="0"/>
              </a:rPr>
              <a:t>Quantum Dots</a:t>
            </a:r>
          </a:p>
        </p:txBody>
      </p:sp>
      <p:sp>
        <p:nvSpPr>
          <p:cNvPr id="3" name="Text Box 9"/>
          <p:cNvSpPr txBox="1">
            <a:spLocks noChangeArrowheads="1"/>
          </p:cNvSpPr>
          <p:nvPr/>
        </p:nvSpPr>
        <p:spPr bwMode="auto">
          <a:xfrm>
            <a:off x="2667000" y="5184775"/>
            <a:ext cx="2133600" cy="396875"/>
          </a:xfrm>
          <a:prstGeom prst="rect">
            <a:avLst/>
          </a:prstGeom>
          <a:noFill/>
          <a:ln w="9525">
            <a:noFill/>
            <a:miter lim="800000"/>
            <a:headEnd/>
            <a:tailEnd/>
          </a:ln>
        </p:spPr>
        <p:txBody>
          <a:bodyPr>
            <a:prstTxWarp prst="textNoShape">
              <a:avLst/>
            </a:prstTxWarp>
            <a:spAutoFit/>
          </a:bodyPr>
          <a:lstStyle/>
          <a:p>
            <a:r>
              <a:rPr lang="en-US" sz="2000" baseline="0">
                <a:solidFill>
                  <a:schemeClr val="hlink"/>
                </a:solidFill>
                <a:ea typeface="Arial" pitchFamily="84" charset="0"/>
                <a:cs typeface="Arial" pitchFamily="84" charset="0"/>
              </a:rPr>
              <a:t>Wetting Layer</a:t>
            </a:r>
          </a:p>
        </p:txBody>
      </p:sp>
      <p:sp>
        <p:nvSpPr>
          <p:cNvPr id="4" name="Text Box 10"/>
          <p:cNvSpPr txBox="1">
            <a:spLocks noChangeArrowheads="1"/>
          </p:cNvSpPr>
          <p:nvPr/>
        </p:nvSpPr>
        <p:spPr bwMode="auto">
          <a:xfrm>
            <a:off x="5492750" y="2971800"/>
            <a:ext cx="1525588" cy="701675"/>
          </a:xfrm>
          <a:prstGeom prst="rect">
            <a:avLst/>
          </a:prstGeom>
          <a:noFill/>
          <a:ln w="9525">
            <a:noFill/>
            <a:miter lim="800000"/>
            <a:headEnd/>
            <a:tailEnd/>
          </a:ln>
        </p:spPr>
        <p:txBody>
          <a:bodyPr wrap="none">
            <a:prstTxWarp prst="textNoShape">
              <a:avLst/>
            </a:prstTxWarp>
            <a:spAutoFit/>
          </a:bodyPr>
          <a:lstStyle/>
          <a:p>
            <a:pPr algn="ctr"/>
            <a:r>
              <a:rPr lang="en-US" sz="2000" baseline="0">
                <a:solidFill>
                  <a:schemeClr val="hlink"/>
                </a:solidFill>
                <a:ea typeface="Arial" pitchFamily="84" charset="0"/>
                <a:cs typeface="Arial" pitchFamily="84" charset="0"/>
              </a:rPr>
              <a:t>Indium Rich</a:t>
            </a:r>
          </a:p>
          <a:p>
            <a:pPr algn="ctr"/>
            <a:r>
              <a:rPr lang="en-US" sz="2000" baseline="0">
                <a:solidFill>
                  <a:schemeClr val="hlink"/>
                </a:solidFill>
                <a:ea typeface="Arial" pitchFamily="84" charset="0"/>
                <a:cs typeface="Arial" pitchFamily="84" charset="0"/>
              </a:rPr>
              <a:t>Regions</a:t>
            </a:r>
          </a:p>
        </p:txBody>
      </p:sp>
      <p:pic>
        <p:nvPicPr>
          <p:cNvPr id="2" name="Picture 2"/>
          <p:cNvPicPr>
            <a:picLocks noChangeAspect="1" noChangeArrowheads="1"/>
          </p:cNvPicPr>
          <p:nvPr/>
        </p:nvPicPr>
        <p:blipFill>
          <a:blip r:embed="rId8"/>
          <a:srcRect/>
          <a:stretch>
            <a:fillRect/>
          </a:stretch>
        </p:blipFill>
        <p:spPr bwMode="auto">
          <a:xfrm>
            <a:off x="1371600" y="1143000"/>
            <a:ext cx="6096000" cy="5330825"/>
          </a:xfrm>
          <a:prstGeom prst="rect">
            <a:avLst/>
          </a:prstGeom>
          <a:noFill/>
          <a:ln w="9525">
            <a:noFill/>
            <a:miter lim="800000"/>
            <a:headEnd/>
            <a:tailEnd/>
          </a:ln>
        </p:spPr>
      </p:pic>
      <p:sp>
        <p:nvSpPr>
          <p:cNvPr id="11" name="TextBox 10"/>
          <p:cNvSpPr txBox="1">
            <a:spLocks noChangeArrowheads="1"/>
          </p:cNvSpPr>
          <p:nvPr/>
        </p:nvSpPr>
        <p:spPr bwMode="auto">
          <a:xfrm>
            <a:off x="3457575" y="5715000"/>
            <a:ext cx="1800225" cy="457200"/>
          </a:xfrm>
          <a:prstGeom prst="rect">
            <a:avLst/>
          </a:prstGeom>
          <a:solidFill>
            <a:schemeClr val="bg1"/>
          </a:solidFill>
          <a:ln w="9525">
            <a:noFill/>
            <a:miter lim="800000"/>
            <a:headEnd/>
            <a:tailEnd/>
          </a:ln>
        </p:spPr>
        <p:txBody>
          <a:bodyPr>
            <a:prstTxWarp prst="textNoShape">
              <a:avLst/>
            </a:prstTxWarp>
            <a:spAutoFit/>
          </a:bodyPr>
          <a:lstStyle/>
          <a:p>
            <a:r>
              <a:rPr lang="en-US" baseline="0">
                <a:solidFill>
                  <a:srgbClr val="0000FF"/>
                </a:solidFill>
              </a:rPr>
              <a:t>Wavelength</a:t>
            </a:r>
          </a:p>
        </p:txBody>
      </p:sp>
    </p:spTree>
    <p:custDataLst>
      <p:tags r:id="rId2"/>
    </p:custDataLst>
  </p:cSld>
  <p:clrMapOvr>
    <a:masterClrMapping/>
  </p:clrMapOvr>
  <p:transition advTm="1833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253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15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0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15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5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12" grpId="0"/>
      <p:bldP spid="21512" grpId="1"/>
      <p:bldP spid="3" grpId="0"/>
      <p:bldP spid="3" grpId="1"/>
      <p:bldP spid="4" grpId="0"/>
      <p:bldP spid="4" grpId="1"/>
      <p:bldP spid="11"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7" name="TextBox 1"/>
          <p:cNvSpPr txBox="1">
            <a:spLocks noChangeArrowheads="1"/>
          </p:cNvSpPr>
          <p:nvPr/>
        </p:nvSpPr>
        <p:spPr bwMode="auto">
          <a:xfrm>
            <a:off x="2895600" y="152400"/>
            <a:ext cx="3322638" cy="830263"/>
          </a:xfrm>
          <a:prstGeom prst="rect">
            <a:avLst/>
          </a:prstGeom>
          <a:noFill/>
          <a:ln w="9525">
            <a:noFill/>
            <a:miter lim="800000"/>
            <a:headEnd/>
            <a:tailEnd/>
          </a:ln>
        </p:spPr>
        <p:txBody>
          <a:bodyPr wrap="none">
            <a:prstTxWarp prst="textNoShape">
              <a:avLst/>
            </a:prstTxWarp>
            <a:spAutoFit/>
          </a:bodyPr>
          <a:lstStyle/>
          <a:p>
            <a:pPr algn="ctr"/>
            <a:r>
              <a:rPr lang="en-US" sz="4800" baseline="0">
                <a:solidFill>
                  <a:schemeClr val="bg1"/>
                </a:solidFill>
                <a:latin typeface="Modern No. 20" pitchFamily="84" charset="0"/>
              </a:rPr>
              <a:t>Scan Results</a:t>
            </a:r>
          </a:p>
        </p:txBody>
      </p:sp>
      <p:sp>
        <p:nvSpPr>
          <p:cNvPr id="2" name="Text Box 5"/>
          <p:cNvSpPr txBox="1">
            <a:spLocks noChangeArrowheads="1"/>
          </p:cNvSpPr>
          <p:nvPr/>
        </p:nvSpPr>
        <p:spPr bwMode="auto">
          <a:xfrm>
            <a:off x="4953000" y="1524000"/>
            <a:ext cx="3614738" cy="830263"/>
          </a:xfrm>
          <a:prstGeom prst="rect">
            <a:avLst/>
          </a:prstGeom>
          <a:noFill/>
          <a:ln w="9525">
            <a:noFill/>
            <a:miter lim="800000"/>
            <a:headEnd/>
            <a:tailEnd/>
          </a:ln>
        </p:spPr>
        <p:txBody>
          <a:bodyPr wrap="none">
            <a:prstTxWarp prst="textNoShape">
              <a:avLst/>
            </a:prstTxWarp>
            <a:spAutoFit/>
          </a:bodyPr>
          <a:lstStyle/>
          <a:p>
            <a:pPr algn="ctr"/>
            <a:r>
              <a:rPr lang="en-US" baseline="0">
                <a:solidFill>
                  <a:schemeClr val="bg1"/>
                </a:solidFill>
                <a:latin typeface="Modern No. 20" pitchFamily="84" charset="0"/>
              </a:rPr>
              <a:t>Problem: Peaks shift giving</a:t>
            </a:r>
          </a:p>
          <a:p>
            <a:pPr algn="ctr"/>
            <a:r>
              <a:rPr lang="en-US" baseline="0">
                <a:solidFill>
                  <a:schemeClr val="bg1"/>
                </a:solidFill>
                <a:latin typeface="Modern No. 20" pitchFamily="84" charset="0"/>
              </a:rPr>
              <a:t>Inaccurate scan results.</a:t>
            </a:r>
          </a:p>
        </p:txBody>
      </p:sp>
      <p:sp>
        <p:nvSpPr>
          <p:cNvPr id="24582" name="Text Box 6"/>
          <p:cNvSpPr txBox="1">
            <a:spLocks noChangeArrowheads="1"/>
          </p:cNvSpPr>
          <p:nvPr/>
        </p:nvSpPr>
        <p:spPr bwMode="auto">
          <a:xfrm>
            <a:off x="228600" y="5029200"/>
            <a:ext cx="4294188" cy="830263"/>
          </a:xfrm>
          <a:prstGeom prst="rect">
            <a:avLst/>
          </a:prstGeom>
          <a:noFill/>
          <a:ln w="9525">
            <a:noFill/>
            <a:miter lim="800000"/>
            <a:headEnd/>
            <a:tailEnd/>
          </a:ln>
        </p:spPr>
        <p:txBody>
          <a:bodyPr wrap="none">
            <a:prstTxWarp prst="textNoShape">
              <a:avLst/>
            </a:prstTxWarp>
            <a:spAutoFit/>
          </a:bodyPr>
          <a:lstStyle/>
          <a:p>
            <a:pPr algn="ctr"/>
            <a:r>
              <a:rPr lang="en-US" baseline="0">
                <a:solidFill>
                  <a:schemeClr val="bg1"/>
                </a:solidFill>
                <a:latin typeface="Modern No. 20" pitchFamily="84" charset="0"/>
              </a:rPr>
              <a:t>Reason: Higher excitation energy</a:t>
            </a:r>
          </a:p>
          <a:p>
            <a:pPr algn="ctr"/>
            <a:r>
              <a:rPr lang="en-US" baseline="0">
                <a:solidFill>
                  <a:schemeClr val="bg1"/>
                </a:solidFill>
                <a:latin typeface="Modern No. 20" pitchFamily="84" charset="0"/>
              </a:rPr>
              <a:t>causes sample heating.</a:t>
            </a:r>
          </a:p>
        </p:txBody>
      </p:sp>
      <p:graphicFrame>
        <p:nvGraphicFramePr>
          <p:cNvPr id="24585" name="Object 9"/>
          <p:cNvGraphicFramePr>
            <a:graphicFrameLocks noChangeAspect="1"/>
          </p:cNvGraphicFramePr>
          <p:nvPr/>
        </p:nvGraphicFramePr>
        <p:xfrm>
          <a:off x="1187450" y="1125538"/>
          <a:ext cx="6840538" cy="5211762"/>
        </p:xfrm>
        <a:graphic>
          <a:graphicData uri="http://schemas.openxmlformats.org/presentationml/2006/ole">
            <p:oleObj spid="_x0000_s24585" name="Graph" r:id="rId5" imgW="3912480" imgH="2980800" progId="">
              <p:embed/>
            </p:oleObj>
          </a:graphicData>
        </a:graphic>
      </p:graphicFrame>
      <p:pic>
        <p:nvPicPr>
          <p:cNvPr id="24586" name="Picture 10"/>
          <p:cNvPicPr>
            <a:picLocks noChangeAspect="1" noChangeArrowheads="1"/>
          </p:cNvPicPr>
          <p:nvPr/>
        </p:nvPicPr>
        <p:blipFill>
          <a:blip r:embed="rId6"/>
          <a:srcRect/>
          <a:stretch>
            <a:fillRect/>
          </a:stretch>
        </p:blipFill>
        <p:spPr bwMode="auto">
          <a:xfrm>
            <a:off x="1095375" y="1092200"/>
            <a:ext cx="7005638" cy="5289550"/>
          </a:xfrm>
          <a:prstGeom prst="rect">
            <a:avLst/>
          </a:prstGeom>
          <a:noFill/>
          <a:ln w="9525">
            <a:noFill/>
            <a:miter lim="800000"/>
            <a:headEnd/>
            <a:tailEnd/>
          </a:ln>
        </p:spPr>
      </p:pic>
    </p:spTree>
    <p:custDataLst>
      <p:tags r:id="rId2"/>
    </p:custDataLst>
  </p:cSld>
  <p:clrMapOvr>
    <a:masterClrMapping/>
  </p:clrMapOvr>
  <p:transition advTm="1717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3.88889E-6 -4.81481E-6 L 0.23368 0.16991 " pathEditMode="relative" rAng="0" ptsTypes="AA">
                                      <p:cBhvr>
                                        <p:cTn id="10" dur="2000" fill="hold"/>
                                        <p:tgtEl>
                                          <p:spTgt spid="24586"/>
                                        </p:tgtEl>
                                        <p:attrNameLst>
                                          <p:attrName>ppt_x</p:attrName>
                                          <p:attrName>ppt_y</p:attrName>
                                        </p:attrNameLst>
                                      </p:cBhvr>
                                      <p:rCtr x="117" y="85"/>
                                    </p:animMotion>
                                  </p:childTnLst>
                                </p:cTn>
                              </p:par>
                              <p:par>
                                <p:cTn id="11" presetID="6" presetClass="emph" presetSubtype="0" fill="hold" nodeType="withEffect">
                                  <p:stCondLst>
                                    <p:cond delay="0"/>
                                  </p:stCondLst>
                                  <p:childTnLst>
                                    <p:animScale>
                                      <p:cBhvr>
                                        <p:cTn id="12" dur="2000" fill="hold"/>
                                        <p:tgtEl>
                                          <p:spTgt spid="24586"/>
                                        </p:tgtEl>
                                      </p:cBhvr>
                                      <p:by x="60000" y="60000"/>
                                    </p:animScale>
                                  </p:childTnLst>
                                </p:cTn>
                              </p:par>
                              <p:par>
                                <p:cTn id="13" presetID="49" presetClass="path" presetSubtype="0" accel="50000" decel="50000" fill="hold" nodeType="withEffect">
                                  <p:stCondLst>
                                    <p:cond delay="0"/>
                                  </p:stCondLst>
                                  <p:childTnLst>
                                    <p:animMotion origin="layout" path="M 5.55556E-7 -1.48148E-6 L -0.25573 -0.16991 " pathEditMode="relative" rAng="0" ptsTypes="AA">
                                      <p:cBhvr>
                                        <p:cTn id="14" dur="2000" fill="hold"/>
                                        <p:tgtEl>
                                          <p:spTgt spid="24585"/>
                                        </p:tgtEl>
                                        <p:attrNameLst>
                                          <p:attrName>ppt_x</p:attrName>
                                          <p:attrName>ppt_y</p:attrName>
                                        </p:attrNameLst>
                                      </p:cBhvr>
                                      <p:rCtr x="-128" y="-85"/>
                                    </p:animMotion>
                                  </p:childTnLst>
                                </p:cTn>
                              </p:par>
                              <p:par>
                                <p:cTn id="15" presetID="6" presetClass="emph" presetSubtype="0" fill="hold" nodeType="withEffect">
                                  <p:stCondLst>
                                    <p:cond delay="0"/>
                                  </p:stCondLst>
                                  <p:childTnLst>
                                    <p:animScale>
                                      <p:cBhvr>
                                        <p:cTn id="16" dur="2000" fill="hold"/>
                                        <p:tgtEl>
                                          <p:spTgt spid="24585"/>
                                        </p:tgtEl>
                                      </p:cBhvr>
                                      <p:by x="60000" y="60000"/>
                                    </p:animScale>
                                  </p:childTnLst>
                                </p:cTn>
                              </p:par>
                              <p:par>
                                <p:cTn id="17" presetID="1" presetClass="entr" presetSubtype="0" fill="hold" grpId="0" nodeType="withEffect">
                                  <p:stCondLst>
                                    <p:cond delay="150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8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2722563" y="152400"/>
            <a:ext cx="3644900" cy="830263"/>
          </a:xfrm>
          <a:prstGeom prst="rect">
            <a:avLst/>
          </a:prstGeom>
          <a:noFill/>
          <a:ln w="9525">
            <a:noFill/>
            <a:miter lim="800000"/>
            <a:headEnd/>
            <a:tailEnd/>
          </a:ln>
        </p:spPr>
        <p:txBody>
          <a:bodyPr wrap="none">
            <a:prstTxWarp prst="textNoShape">
              <a:avLst/>
            </a:prstTxWarp>
            <a:spAutoFit/>
          </a:bodyPr>
          <a:lstStyle/>
          <a:p>
            <a:pPr algn="ctr"/>
            <a:r>
              <a:rPr lang="en-US" sz="4800" baseline="0">
                <a:solidFill>
                  <a:schemeClr val="bg1"/>
                </a:solidFill>
                <a:ea typeface="Arial" pitchFamily="84" charset="0"/>
                <a:cs typeface="Arial" pitchFamily="84" charset="0"/>
              </a:rPr>
              <a:t>The Solution</a:t>
            </a:r>
          </a:p>
        </p:txBody>
      </p:sp>
      <p:pic>
        <p:nvPicPr>
          <p:cNvPr id="25602" name="Picture 3"/>
          <p:cNvPicPr>
            <a:picLocks noChangeAspect="1" noChangeArrowheads="1"/>
          </p:cNvPicPr>
          <p:nvPr/>
        </p:nvPicPr>
        <p:blipFill>
          <a:blip r:embed="rId4"/>
          <a:srcRect/>
          <a:stretch>
            <a:fillRect/>
          </a:stretch>
        </p:blipFill>
        <p:spPr bwMode="auto">
          <a:xfrm>
            <a:off x="2133600" y="1295400"/>
            <a:ext cx="4757738" cy="41624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5607" name="Text Box 7"/>
          <p:cNvSpPr txBox="1">
            <a:spLocks noChangeArrowheads="1"/>
          </p:cNvSpPr>
          <p:nvPr/>
        </p:nvSpPr>
        <p:spPr bwMode="auto">
          <a:xfrm>
            <a:off x="168275" y="5867400"/>
            <a:ext cx="8751888" cy="646113"/>
          </a:xfrm>
          <a:prstGeom prst="rect">
            <a:avLst/>
          </a:prstGeom>
          <a:noFill/>
          <a:ln w="9525">
            <a:noFill/>
            <a:miter lim="800000"/>
            <a:headEnd/>
            <a:tailEnd/>
          </a:ln>
        </p:spPr>
        <p:txBody>
          <a:bodyPr wrap="none">
            <a:prstTxWarp prst="textNoShape">
              <a:avLst/>
            </a:prstTxWarp>
            <a:spAutoFit/>
          </a:bodyPr>
          <a:lstStyle/>
          <a:p>
            <a:pPr algn="ctr"/>
            <a:r>
              <a:rPr lang="en-US" sz="3600" baseline="0">
                <a:solidFill>
                  <a:schemeClr val="bg1"/>
                </a:solidFill>
                <a:ea typeface="Arial" pitchFamily="84" charset="0"/>
                <a:cs typeface="Arial" pitchFamily="84" charset="0"/>
              </a:rPr>
              <a:t>Duty Cycle decreased from 50% to 8.33%</a:t>
            </a:r>
          </a:p>
        </p:txBody>
      </p:sp>
      <p:sp>
        <p:nvSpPr>
          <p:cNvPr id="10" name="Freeform 9"/>
          <p:cNvSpPr/>
          <p:nvPr/>
        </p:nvSpPr>
        <p:spPr>
          <a:xfrm>
            <a:off x="2761013" y="2297875"/>
            <a:ext cx="765958" cy="944089"/>
          </a:xfrm>
          <a:custGeom>
            <a:avLst/>
            <a:gdLst>
              <a:gd name="connsiteX0" fmla="*/ 314696 w 765958"/>
              <a:gd name="connsiteY0" fmla="*/ 0 h 944089"/>
              <a:gd name="connsiteX1" fmla="*/ 195943 w 765958"/>
              <a:gd name="connsiteY1" fmla="*/ 190006 h 944089"/>
              <a:gd name="connsiteX2" fmla="*/ 89065 w 765958"/>
              <a:gd name="connsiteY2" fmla="*/ 427512 h 944089"/>
              <a:gd name="connsiteX3" fmla="*/ 23751 w 765958"/>
              <a:gd name="connsiteY3" fmla="*/ 688769 h 944089"/>
              <a:gd name="connsiteX4" fmla="*/ 0 w 765958"/>
              <a:gd name="connsiteY4" fmla="*/ 926276 h 944089"/>
              <a:gd name="connsiteX5" fmla="*/ 581891 w 765958"/>
              <a:gd name="connsiteY5" fmla="*/ 944089 h 944089"/>
              <a:gd name="connsiteX6" fmla="*/ 605642 w 765958"/>
              <a:gd name="connsiteY6" fmla="*/ 765959 h 944089"/>
              <a:gd name="connsiteX7" fmla="*/ 659081 w 765958"/>
              <a:gd name="connsiteY7" fmla="*/ 581891 h 944089"/>
              <a:gd name="connsiteX8" fmla="*/ 736270 w 765958"/>
              <a:gd name="connsiteY8" fmla="*/ 356260 h 944089"/>
              <a:gd name="connsiteX9" fmla="*/ 765958 w 765958"/>
              <a:gd name="connsiteY9" fmla="*/ 308759 h 944089"/>
              <a:gd name="connsiteX10" fmla="*/ 314696 w 765958"/>
              <a:gd name="connsiteY10" fmla="*/ 0 h 94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958" h="944089">
                <a:moveTo>
                  <a:pt x="314696" y="0"/>
                </a:moveTo>
                <a:lnTo>
                  <a:pt x="195943" y="190006"/>
                </a:lnTo>
                <a:lnTo>
                  <a:pt x="89065" y="427512"/>
                </a:lnTo>
                <a:lnTo>
                  <a:pt x="23751" y="688769"/>
                </a:lnTo>
                <a:lnTo>
                  <a:pt x="0" y="926276"/>
                </a:lnTo>
                <a:lnTo>
                  <a:pt x="581891" y="944089"/>
                </a:lnTo>
                <a:lnTo>
                  <a:pt x="605642" y="765959"/>
                </a:lnTo>
                <a:lnTo>
                  <a:pt x="659081" y="581891"/>
                </a:lnTo>
                <a:lnTo>
                  <a:pt x="736270" y="356260"/>
                </a:lnTo>
                <a:lnTo>
                  <a:pt x="765958" y="308759"/>
                </a:lnTo>
                <a:lnTo>
                  <a:pt x="314696" y="0"/>
                </a:lnTo>
                <a:close/>
              </a:path>
            </a:pathLst>
          </a:custGeom>
          <a:solidFill>
            <a:schemeClr val="tx1"/>
          </a:solidFill>
          <a:ln>
            <a:solidFill>
              <a:schemeClr val="tx1"/>
            </a:solidFill>
          </a:ln>
          <a:effectLst>
            <a:outerShdw blurRad="50800" dist="38100" dir="2700000" algn="tl" rotWithShape="0">
              <a:prstClr val="black">
                <a:alpha val="40000"/>
              </a:prstClr>
            </a:outerShdw>
          </a:effectLst>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dirty="0"/>
          </a:p>
        </p:txBody>
      </p:sp>
      <p:sp>
        <p:nvSpPr>
          <p:cNvPr id="11" name="Freeform 10"/>
          <p:cNvSpPr/>
          <p:nvPr/>
        </p:nvSpPr>
        <p:spPr>
          <a:xfrm rot="17866011">
            <a:off x="2965852" y="3691257"/>
            <a:ext cx="765958" cy="944089"/>
          </a:xfrm>
          <a:custGeom>
            <a:avLst/>
            <a:gdLst>
              <a:gd name="connsiteX0" fmla="*/ 314696 w 765958"/>
              <a:gd name="connsiteY0" fmla="*/ 0 h 944089"/>
              <a:gd name="connsiteX1" fmla="*/ 195943 w 765958"/>
              <a:gd name="connsiteY1" fmla="*/ 190006 h 944089"/>
              <a:gd name="connsiteX2" fmla="*/ 89065 w 765958"/>
              <a:gd name="connsiteY2" fmla="*/ 427512 h 944089"/>
              <a:gd name="connsiteX3" fmla="*/ 23751 w 765958"/>
              <a:gd name="connsiteY3" fmla="*/ 688769 h 944089"/>
              <a:gd name="connsiteX4" fmla="*/ 0 w 765958"/>
              <a:gd name="connsiteY4" fmla="*/ 926276 h 944089"/>
              <a:gd name="connsiteX5" fmla="*/ 581891 w 765958"/>
              <a:gd name="connsiteY5" fmla="*/ 944089 h 944089"/>
              <a:gd name="connsiteX6" fmla="*/ 605642 w 765958"/>
              <a:gd name="connsiteY6" fmla="*/ 765959 h 944089"/>
              <a:gd name="connsiteX7" fmla="*/ 659081 w 765958"/>
              <a:gd name="connsiteY7" fmla="*/ 581891 h 944089"/>
              <a:gd name="connsiteX8" fmla="*/ 736270 w 765958"/>
              <a:gd name="connsiteY8" fmla="*/ 356260 h 944089"/>
              <a:gd name="connsiteX9" fmla="*/ 765958 w 765958"/>
              <a:gd name="connsiteY9" fmla="*/ 308759 h 944089"/>
              <a:gd name="connsiteX10" fmla="*/ 314696 w 765958"/>
              <a:gd name="connsiteY10" fmla="*/ 0 h 94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958" h="944089">
                <a:moveTo>
                  <a:pt x="314696" y="0"/>
                </a:moveTo>
                <a:lnTo>
                  <a:pt x="195943" y="190006"/>
                </a:lnTo>
                <a:lnTo>
                  <a:pt x="89065" y="427512"/>
                </a:lnTo>
                <a:lnTo>
                  <a:pt x="23751" y="688769"/>
                </a:lnTo>
                <a:lnTo>
                  <a:pt x="0" y="926276"/>
                </a:lnTo>
                <a:lnTo>
                  <a:pt x="581891" y="944089"/>
                </a:lnTo>
                <a:lnTo>
                  <a:pt x="605642" y="765959"/>
                </a:lnTo>
                <a:lnTo>
                  <a:pt x="659081" y="581891"/>
                </a:lnTo>
                <a:lnTo>
                  <a:pt x="736270" y="356260"/>
                </a:lnTo>
                <a:lnTo>
                  <a:pt x="765958" y="308759"/>
                </a:lnTo>
                <a:lnTo>
                  <a:pt x="314696" y="0"/>
                </a:lnTo>
                <a:close/>
              </a:path>
            </a:pathLst>
          </a:custGeom>
          <a:solidFill>
            <a:schemeClr val="tx1"/>
          </a:solidFill>
          <a:ln>
            <a:solidFill>
              <a:schemeClr val="tx1"/>
            </a:solidFill>
          </a:ln>
          <a:effectLst>
            <a:outerShdw blurRad="50800" dist="38100" dir="2700000" algn="tl" rotWithShape="0">
              <a:prstClr val="black">
                <a:alpha val="40000"/>
              </a:prstClr>
            </a:outerShdw>
          </a:effectLst>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dirty="0"/>
          </a:p>
        </p:txBody>
      </p:sp>
      <p:grpSp>
        <p:nvGrpSpPr>
          <p:cNvPr id="14" name="Group 13"/>
          <p:cNvGrpSpPr>
            <a:grpSpLocks/>
          </p:cNvGrpSpPr>
          <p:nvPr/>
        </p:nvGrpSpPr>
        <p:grpSpPr bwMode="auto">
          <a:xfrm rot="10800000">
            <a:off x="5035550" y="2019300"/>
            <a:ext cx="1060450" cy="2247900"/>
            <a:chOff x="2913413" y="2450275"/>
            <a:chExt cx="1059862" cy="2248406"/>
          </a:xfrm>
        </p:grpSpPr>
        <p:sp>
          <p:nvSpPr>
            <p:cNvPr id="12" name="Freeform 11"/>
            <p:cNvSpPr/>
            <p:nvPr/>
          </p:nvSpPr>
          <p:spPr>
            <a:xfrm>
              <a:off x="2913413" y="2450275"/>
              <a:ext cx="765958" cy="944089"/>
            </a:xfrm>
            <a:custGeom>
              <a:avLst/>
              <a:gdLst>
                <a:gd name="connsiteX0" fmla="*/ 314696 w 765958"/>
                <a:gd name="connsiteY0" fmla="*/ 0 h 944089"/>
                <a:gd name="connsiteX1" fmla="*/ 195943 w 765958"/>
                <a:gd name="connsiteY1" fmla="*/ 190006 h 944089"/>
                <a:gd name="connsiteX2" fmla="*/ 89065 w 765958"/>
                <a:gd name="connsiteY2" fmla="*/ 427512 h 944089"/>
                <a:gd name="connsiteX3" fmla="*/ 23751 w 765958"/>
                <a:gd name="connsiteY3" fmla="*/ 688769 h 944089"/>
                <a:gd name="connsiteX4" fmla="*/ 0 w 765958"/>
                <a:gd name="connsiteY4" fmla="*/ 926276 h 944089"/>
                <a:gd name="connsiteX5" fmla="*/ 581891 w 765958"/>
                <a:gd name="connsiteY5" fmla="*/ 944089 h 944089"/>
                <a:gd name="connsiteX6" fmla="*/ 605642 w 765958"/>
                <a:gd name="connsiteY6" fmla="*/ 765959 h 944089"/>
                <a:gd name="connsiteX7" fmla="*/ 659081 w 765958"/>
                <a:gd name="connsiteY7" fmla="*/ 581891 h 944089"/>
                <a:gd name="connsiteX8" fmla="*/ 736270 w 765958"/>
                <a:gd name="connsiteY8" fmla="*/ 356260 h 944089"/>
                <a:gd name="connsiteX9" fmla="*/ 765958 w 765958"/>
                <a:gd name="connsiteY9" fmla="*/ 308759 h 944089"/>
                <a:gd name="connsiteX10" fmla="*/ 314696 w 765958"/>
                <a:gd name="connsiteY10" fmla="*/ 0 h 94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958" h="944089">
                  <a:moveTo>
                    <a:pt x="314696" y="0"/>
                  </a:moveTo>
                  <a:lnTo>
                    <a:pt x="195943" y="190006"/>
                  </a:lnTo>
                  <a:lnTo>
                    <a:pt x="89065" y="427512"/>
                  </a:lnTo>
                  <a:lnTo>
                    <a:pt x="23751" y="688769"/>
                  </a:lnTo>
                  <a:lnTo>
                    <a:pt x="0" y="926276"/>
                  </a:lnTo>
                  <a:lnTo>
                    <a:pt x="581891" y="944089"/>
                  </a:lnTo>
                  <a:lnTo>
                    <a:pt x="605642" y="765959"/>
                  </a:lnTo>
                  <a:lnTo>
                    <a:pt x="659081" y="581891"/>
                  </a:lnTo>
                  <a:lnTo>
                    <a:pt x="736270" y="356260"/>
                  </a:lnTo>
                  <a:lnTo>
                    <a:pt x="765958" y="308759"/>
                  </a:lnTo>
                  <a:lnTo>
                    <a:pt x="314696" y="0"/>
                  </a:lnTo>
                  <a:close/>
                </a:path>
              </a:pathLst>
            </a:custGeom>
            <a:solidFill>
              <a:schemeClr val="tx1"/>
            </a:solidFill>
            <a:ln>
              <a:solidFill>
                <a:schemeClr val="tx1"/>
              </a:solidFill>
            </a:ln>
            <a:effectLst>
              <a:outerShdw blurRad="50800" dist="38100" dir="2700000" algn="tl" rotWithShape="0">
                <a:prstClr val="black">
                  <a:alpha val="40000"/>
                </a:prstClr>
              </a:outerShdw>
            </a:effectLst>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dirty="0"/>
            </a:p>
          </p:txBody>
        </p:sp>
        <p:sp>
          <p:nvSpPr>
            <p:cNvPr id="13" name="Freeform 12"/>
            <p:cNvSpPr/>
            <p:nvPr/>
          </p:nvSpPr>
          <p:spPr>
            <a:xfrm rot="17866011">
              <a:off x="3118252" y="3843657"/>
              <a:ext cx="765958" cy="944089"/>
            </a:xfrm>
            <a:custGeom>
              <a:avLst/>
              <a:gdLst>
                <a:gd name="connsiteX0" fmla="*/ 314696 w 765958"/>
                <a:gd name="connsiteY0" fmla="*/ 0 h 944089"/>
                <a:gd name="connsiteX1" fmla="*/ 195943 w 765958"/>
                <a:gd name="connsiteY1" fmla="*/ 190006 h 944089"/>
                <a:gd name="connsiteX2" fmla="*/ 89065 w 765958"/>
                <a:gd name="connsiteY2" fmla="*/ 427512 h 944089"/>
                <a:gd name="connsiteX3" fmla="*/ 23751 w 765958"/>
                <a:gd name="connsiteY3" fmla="*/ 688769 h 944089"/>
                <a:gd name="connsiteX4" fmla="*/ 0 w 765958"/>
                <a:gd name="connsiteY4" fmla="*/ 926276 h 944089"/>
                <a:gd name="connsiteX5" fmla="*/ 581891 w 765958"/>
                <a:gd name="connsiteY5" fmla="*/ 944089 h 944089"/>
                <a:gd name="connsiteX6" fmla="*/ 605642 w 765958"/>
                <a:gd name="connsiteY6" fmla="*/ 765959 h 944089"/>
                <a:gd name="connsiteX7" fmla="*/ 659081 w 765958"/>
                <a:gd name="connsiteY7" fmla="*/ 581891 h 944089"/>
                <a:gd name="connsiteX8" fmla="*/ 736270 w 765958"/>
                <a:gd name="connsiteY8" fmla="*/ 356260 h 944089"/>
                <a:gd name="connsiteX9" fmla="*/ 765958 w 765958"/>
                <a:gd name="connsiteY9" fmla="*/ 308759 h 944089"/>
                <a:gd name="connsiteX10" fmla="*/ 314696 w 765958"/>
                <a:gd name="connsiteY10" fmla="*/ 0 h 94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958" h="944089">
                  <a:moveTo>
                    <a:pt x="314696" y="0"/>
                  </a:moveTo>
                  <a:lnTo>
                    <a:pt x="195943" y="190006"/>
                  </a:lnTo>
                  <a:lnTo>
                    <a:pt x="89065" y="427512"/>
                  </a:lnTo>
                  <a:lnTo>
                    <a:pt x="23751" y="688769"/>
                  </a:lnTo>
                  <a:lnTo>
                    <a:pt x="0" y="926276"/>
                  </a:lnTo>
                  <a:lnTo>
                    <a:pt x="581891" y="944089"/>
                  </a:lnTo>
                  <a:lnTo>
                    <a:pt x="605642" y="765959"/>
                  </a:lnTo>
                  <a:lnTo>
                    <a:pt x="659081" y="581891"/>
                  </a:lnTo>
                  <a:lnTo>
                    <a:pt x="736270" y="356260"/>
                  </a:lnTo>
                  <a:lnTo>
                    <a:pt x="765958" y="308759"/>
                  </a:lnTo>
                  <a:lnTo>
                    <a:pt x="314696" y="0"/>
                  </a:lnTo>
                  <a:close/>
                </a:path>
              </a:pathLst>
            </a:custGeom>
            <a:solidFill>
              <a:schemeClr val="tx1"/>
            </a:solidFill>
            <a:ln>
              <a:solidFill>
                <a:schemeClr val="tx1"/>
              </a:solidFill>
            </a:ln>
            <a:effectLst>
              <a:outerShdw blurRad="50800" dist="38100" dir="2700000" algn="tl" rotWithShape="0">
                <a:prstClr val="black">
                  <a:alpha val="40000"/>
                </a:prstClr>
              </a:outerShdw>
            </a:effectLst>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dirty="0"/>
            </a:p>
          </p:txBody>
        </p:sp>
      </p:grpSp>
      <p:sp>
        <p:nvSpPr>
          <p:cNvPr id="15" name="Freeform 14"/>
          <p:cNvSpPr/>
          <p:nvPr/>
        </p:nvSpPr>
        <p:spPr>
          <a:xfrm rot="14443172">
            <a:off x="4330865" y="4207673"/>
            <a:ext cx="765958" cy="944089"/>
          </a:xfrm>
          <a:custGeom>
            <a:avLst/>
            <a:gdLst>
              <a:gd name="connsiteX0" fmla="*/ 314696 w 765958"/>
              <a:gd name="connsiteY0" fmla="*/ 0 h 944089"/>
              <a:gd name="connsiteX1" fmla="*/ 195943 w 765958"/>
              <a:gd name="connsiteY1" fmla="*/ 190006 h 944089"/>
              <a:gd name="connsiteX2" fmla="*/ 89065 w 765958"/>
              <a:gd name="connsiteY2" fmla="*/ 427512 h 944089"/>
              <a:gd name="connsiteX3" fmla="*/ 23751 w 765958"/>
              <a:gd name="connsiteY3" fmla="*/ 688769 h 944089"/>
              <a:gd name="connsiteX4" fmla="*/ 0 w 765958"/>
              <a:gd name="connsiteY4" fmla="*/ 926276 h 944089"/>
              <a:gd name="connsiteX5" fmla="*/ 581891 w 765958"/>
              <a:gd name="connsiteY5" fmla="*/ 944089 h 944089"/>
              <a:gd name="connsiteX6" fmla="*/ 605642 w 765958"/>
              <a:gd name="connsiteY6" fmla="*/ 765959 h 944089"/>
              <a:gd name="connsiteX7" fmla="*/ 659081 w 765958"/>
              <a:gd name="connsiteY7" fmla="*/ 581891 h 944089"/>
              <a:gd name="connsiteX8" fmla="*/ 736270 w 765958"/>
              <a:gd name="connsiteY8" fmla="*/ 356260 h 944089"/>
              <a:gd name="connsiteX9" fmla="*/ 765958 w 765958"/>
              <a:gd name="connsiteY9" fmla="*/ 308759 h 944089"/>
              <a:gd name="connsiteX10" fmla="*/ 314696 w 765958"/>
              <a:gd name="connsiteY10" fmla="*/ 0 h 94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958" h="944089">
                <a:moveTo>
                  <a:pt x="314696" y="0"/>
                </a:moveTo>
                <a:lnTo>
                  <a:pt x="195943" y="190006"/>
                </a:lnTo>
                <a:lnTo>
                  <a:pt x="89065" y="427512"/>
                </a:lnTo>
                <a:lnTo>
                  <a:pt x="23751" y="688769"/>
                </a:lnTo>
                <a:lnTo>
                  <a:pt x="0" y="926276"/>
                </a:lnTo>
                <a:lnTo>
                  <a:pt x="581891" y="944089"/>
                </a:lnTo>
                <a:lnTo>
                  <a:pt x="605642" y="765959"/>
                </a:lnTo>
                <a:lnTo>
                  <a:pt x="659081" y="581891"/>
                </a:lnTo>
                <a:lnTo>
                  <a:pt x="736270" y="356260"/>
                </a:lnTo>
                <a:lnTo>
                  <a:pt x="765958" y="308759"/>
                </a:lnTo>
                <a:lnTo>
                  <a:pt x="314696" y="0"/>
                </a:lnTo>
                <a:close/>
              </a:path>
            </a:pathLst>
          </a:custGeom>
          <a:solidFill>
            <a:schemeClr val="tx1"/>
          </a:solidFill>
          <a:ln>
            <a:solidFill>
              <a:schemeClr val="tx1"/>
            </a:solidFill>
          </a:ln>
          <a:effectLst>
            <a:outerShdw blurRad="50800" dist="38100" dir="2700000" algn="tl" rotWithShape="0">
              <a:prstClr val="black">
                <a:alpha val="40000"/>
              </a:prstClr>
            </a:outerShdw>
          </a:effectLst>
          <a:scene3d>
            <a:camera prst="orthographicFront"/>
            <a:lightRig rig="contrasting"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aseline="0" dirty="0"/>
          </a:p>
        </p:txBody>
      </p:sp>
    </p:spTree>
    <p:custDataLst>
      <p:tags r:id="rId1"/>
    </p:custDataLst>
  </p:cSld>
  <p:clrMapOvr>
    <a:masterClrMapping/>
  </p:clrMapOvr>
  <p:transition advTm="649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6636" name="Object 12"/>
          <p:cNvGraphicFramePr>
            <a:graphicFrameLocks noChangeAspect="1"/>
          </p:cNvGraphicFramePr>
          <p:nvPr/>
        </p:nvGraphicFramePr>
        <p:xfrm>
          <a:off x="4716463" y="3429000"/>
          <a:ext cx="4200525" cy="3200400"/>
        </p:xfrm>
        <a:graphic>
          <a:graphicData uri="http://schemas.openxmlformats.org/presentationml/2006/ole">
            <p:oleObj spid="_x0000_s26636" name="Graph" r:id="rId5" imgW="3912480" imgH="2980800" progId="">
              <p:embed/>
            </p:oleObj>
          </a:graphicData>
        </a:graphic>
      </p:graphicFrame>
      <p:graphicFrame>
        <p:nvGraphicFramePr>
          <p:cNvPr id="26637" name="Object 13"/>
          <p:cNvGraphicFramePr>
            <a:graphicFrameLocks noChangeAspect="1"/>
          </p:cNvGraphicFramePr>
          <p:nvPr/>
        </p:nvGraphicFramePr>
        <p:xfrm>
          <a:off x="971550" y="333375"/>
          <a:ext cx="7272338" cy="6205538"/>
        </p:xfrm>
        <a:graphic>
          <a:graphicData uri="http://schemas.openxmlformats.org/presentationml/2006/ole">
            <p:oleObj spid="_x0000_s26637" name="Graph" r:id="rId6" imgW="3627360" imgH="3096000" progId="">
              <p:embed/>
            </p:oleObj>
          </a:graphicData>
        </a:graphic>
      </p:graphicFrame>
      <p:sp>
        <p:nvSpPr>
          <p:cNvPr id="26628" name="Text Box 4"/>
          <p:cNvSpPr txBox="1">
            <a:spLocks noChangeArrowheads="1"/>
          </p:cNvSpPr>
          <p:nvPr/>
        </p:nvSpPr>
        <p:spPr bwMode="auto">
          <a:xfrm>
            <a:off x="169863" y="4616450"/>
            <a:ext cx="4325937" cy="830263"/>
          </a:xfrm>
          <a:prstGeom prst="rect">
            <a:avLst/>
          </a:prstGeom>
          <a:noFill/>
          <a:ln w="9525">
            <a:noFill/>
            <a:miter lim="800000"/>
            <a:headEnd/>
            <a:tailEnd/>
          </a:ln>
        </p:spPr>
        <p:txBody>
          <a:bodyPr>
            <a:prstTxWarp prst="textNoShape">
              <a:avLst/>
            </a:prstTxWarp>
            <a:spAutoFit/>
          </a:bodyPr>
          <a:lstStyle/>
          <a:p>
            <a:pPr algn="ctr"/>
            <a:r>
              <a:rPr lang="en-US" baseline="0">
                <a:solidFill>
                  <a:schemeClr val="bg1"/>
                </a:solidFill>
                <a:ea typeface="Arial" pitchFamily="84" charset="0"/>
                <a:cs typeface="Arial" pitchFamily="84" charset="0"/>
              </a:rPr>
              <a:t>Less signal, meaning lower</a:t>
            </a:r>
          </a:p>
          <a:p>
            <a:pPr algn="ctr"/>
            <a:r>
              <a:rPr lang="en-US" baseline="0">
                <a:solidFill>
                  <a:schemeClr val="bg1"/>
                </a:solidFill>
                <a:ea typeface="Arial" pitchFamily="84" charset="0"/>
                <a:cs typeface="Arial" pitchFamily="84" charset="0"/>
              </a:rPr>
              <a:t>intensity readings.</a:t>
            </a:r>
          </a:p>
        </p:txBody>
      </p:sp>
      <p:sp>
        <p:nvSpPr>
          <p:cNvPr id="26629" name="Text Box 5"/>
          <p:cNvSpPr txBox="1">
            <a:spLocks noChangeArrowheads="1"/>
          </p:cNvSpPr>
          <p:nvPr/>
        </p:nvSpPr>
        <p:spPr bwMode="auto">
          <a:xfrm>
            <a:off x="5364163" y="1492250"/>
            <a:ext cx="2873375" cy="830263"/>
          </a:xfrm>
          <a:prstGeom prst="rect">
            <a:avLst/>
          </a:prstGeom>
          <a:noFill/>
          <a:ln w="9525">
            <a:noFill/>
            <a:miter lim="800000"/>
            <a:headEnd/>
            <a:tailEnd/>
          </a:ln>
        </p:spPr>
        <p:txBody>
          <a:bodyPr wrap="none">
            <a:prstTxWarp prst="textNoShape">
              <a:avLst/>
            </a:prstTxWarp>
            <a:spAutoFit/>
          </a:bodyPr>
          <a:lstStyle/>
          <a:p>
            <a:pPr algn="ctr"/>
            <a:r>
              <a:rPr lang="en-US" baseline="0">
                <a:solidFill>
                  <a:schemeClr val="bg1"/>
                </a:solidFill>
                <a:ea typeface="Arial" pitchFamily="84" charset="0"/>
                <a:cs typeface="Arial" pitchFamily="84" charset="0"/>
              </a:rPr>
              <a:t>Ability to use higher</a:t>
            </a:r>
          </a:p>
          <a:p>
            <a:pPr algn="ctr"/>
            <a:r>
              <a:rPr lang="en-US" baseline="0">
                <a:solidFill>
                  <a:schemeClr val="bg1"/>
                </a:solidFill>
                <a:ea typeface="Arial" pitchFamily="84" charset="0"/>
                <a:cs typeface="Arial" pitchFamily="84" charset="0"/>
              </a:rPr>
              <a:t>Excitation energies</a:t>
            </a:r>
          </a:p>
        </p:txBody>
      </p:sp>
    </p:spTree>
    <p:custDataLst>
      <p:tags r:id="rId2"/>
    </p:custDataLst>
  </p:cSld>
  <p:clrMapOvr>
    <a:masterClrMapping/>
  </p:clrMapOvr>
  <p:transition advTm="841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55556E-7 4.07407E-6 L -0.25573 -0.18982 " pathEditMode="relative" rAng="0" ptsTypes="AA">
                                      <p:cBhvr>
                                        <p:cTn id="6" dur="2000" fill="hold"/>
                                        <p:tgtEl>
                                          <p:spTgt spid="26637"/>
                                        </p:tgtEl>
                                        <p:attrNameLst>
                                          <p:attrName>ppt_x</p:attrName>
                                          <p:attrName>ppt_y</p:attrName>
                                        </p:attrNameLst>
                                      </p:cBhvr>
                                      <p:rCtr x="-128" y="-95"/>
                                    </p:animMotion>
                                  </p:childTnLst>
                                </p:cTn>
                              </p:par>
                              <p:par>
                                <p:cTn id="7" presetID="6" presetClass="emph" presetSubtype="0" fill="hold" nodeType="withEffect">
                                  <p:stCondLst>
                                    <p:cond delay="0"/>
                                  </p:stCondLst>
                                  <p:childTnLst>
                                    <p:animScale>
                                      <p:cBhvr>
                                        <p:cTn id="8" dur="2000" fill="hold"/>
                                        <p:tgtEl>
                                          <p:spTgt spid="26637"/>
                                        </p:tgtEl>
                                      </p:cBhvr>
                                      <p:by x="55000" y="55000"/>
                                    </p:animScale>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266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6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srcRect/>
          <a:stretch>
            <a:fillRect/>
          </a:stretch>
        </p:blipFill>
        <p:spPr bwMode="auto">
          <a:xfrm>
            <a:off x="468313" y="152400"/>
            <a:ext cx="1954212" cy="1504950"/>
          </a:xfrm>
          <a:prstGeom prst="rect">
            <a:avLst/>
          </a:prstGeom>
          <a:noFill/>
          <a:ln w="9525">
            <a:noFill/>
            <a:miter lim="800000"/>
            <a:headEnd/>
            <a:tailEnd/>
          </a:ln>
        </p:spPr>
      </p:pic>
      <p:pic>
        <p:nvPicPr>
          <p:cNvPr id="33794" name="Picture 3"/>
          <p:cNvPicPr>
            <a:picLocks noChangeAspect="1" noChangeArrowheads="1"/>
          </p:cNvPicPr>
          <p:nvPr/>
        </p:nvPicPr>
        <p:blipFill>
          <a:blip r:embed="rId4"/>
          <a:srcRect/>
          <a:stretch>
            <a:fillRect/>
          </a:stretch>
        </p:blipFill>
        <p:spPr bwMode="auto">
          <a:xfrm>
            <a:off x="2525713" y="152400"/>
            <a:ext cx="1998662" cy="1531938"/>
          </a:xfrm>
          <a:prstGeom prst="rect">
            <a:avLst/>
          </a:prstGeom>
          <a:noFill/>
          <a:ln w="9525">
            <a:noFill/>
            <a:miter lim="800000"/>
            <a:headEnd/>
            <a:tailEnd/>
          </a:ln>
        </p:spPr>
      </p:pic>
      <p:pic>
        <p:nvPicPr>
          <p:cNvPr id="33795" name="Picture 4"/>
          <p:cNvPicPr>
            <a:picLocks noChangeAspect="1" noChangeArrowheads="1"/>
          </p:cNvPicPr>
          <p:nvPr/>
        </p:nvPicPr>
        <p:blipFill>
          <a:blip r:embed="rId5"/>
          <a:srcRect/>
          <a:stretch>
            <a:fillRect/>
          </a:stretch>
        </p:blipFill>
        <p:spPr bwMode="auto">
          <a:xfrm>
            <a:off x="4641850" y="152400"/>
            <a:ext cx="1998663" cy="1524000"/>
          </a:xfrm>
          <a:prstGeom prst="rect">
            <a:avLst/>
          </a:prstGeom>
          <a:noFill/>
          <a:ln w="9525">
            <a:noFill/>
            <a:miter lim="800000"/>
            <a:headEnd/>
            <a:tailEnd/>
          </a:ln>
        </p:spPr>
      </p:pic>
      <p:pic>
        <p:nvPicPr>
          <p:cNvPr id="33796" name="Picture 5"/>
          <p:cNvPicPr>
            <a:picLocks noChangeAspect="1" noChangeArrowheads="1"/>
          </p:cNvPicPr>
          <p:nvPr/>
        </p:nvPicPr>
        <p:blipFill>
          <a:blip r:embed="rId6"/>
          <a:srcRect/>
          <a:stretch>
            <a:fillRect/>
          </a:stretch>
        </p:blipFill>
        <p:spPr bwMode="auto">
          <a:xfrm>
            <a:off x="6716713" y="152400"/>
            <a:ext cx="1905000" cy="1543050"/>
          </a:xfrm>
          <a:prstGeom prst="rect">
            <a:avLst/>
          </a:prstGeom>
          <a:noFill/>
          <a:ln w="9525">
            <a:noFill/>
            <a:miter lim="800000"/>
            <a:headEnd/>
            <a:tailEnd/>
          </a:ln>
        </p:spPr>
      </p:pic>
      <p:pic>
        <p:nvPicPr>
          <p:cNvPr id="33797" name="Picture 6"/>
          <p:cNvPicPr>
            <a:picLocks noChangeAspect="1" noChangeArrowheads="1"/>
          </p:cNvPicPr>
          <p:nvPr/>
        </p:nvPicPr>
        <p:blipFill>
          <a:blip r:embed="rId7"/>
          <a:srcRect/>
          <a:stretch>
            <a:fillRect/>
          </a:stretch>
        </p:blipFill>
        <p:spPr bwMode="auto">
          <a:xfrm>
            <a:off x="495300" y="1773238"/>
            <a:ext cx="1944688" cy="1555750"/>
          </a:xfrm>
          <a:prstGeom prst="rect">
            <a:avLst/>
          </a:prstGeom>
          <a:noFill/>
          <a:ln w="9525">
            <a:noFill/>
            <a:miter lim="800000"/>
            <a:headEnd/>
            <a:tailEnd/>
          </a:ln>
        </p:spPr>
      </p:pic>
      <p:pic>
        <p:nvPicPr>
          <p:cNvPr id="33798" name="Picture 7"/>
          <p:cNvPicPr>
            <a:picLocks noChangeAspect="1" noChangeArrowheads="1"/>
          </p:cNvPicPr>
          <p:nvPr/>
        </p:nvPicPr>
        <p:blipFill>
          <a:blip r:embed="rId8"/>
          <a:srcRect/>
          <a:stretch>
            <a:fillRect/>
          </a:stretch>
        </p:blipFill>
        <p:spPr bwMode="auto">
          <a:xfrm>
            <a:off x="2511425" y="1773238"/>
            <a:ext cx="1944688" cy="1547812"/>
          </a:xfrm>
          <a:prstGeom prst="rect">
            <a:avLst/>
          </a:prstGeom>
          <a:noFill/>
          <a:ln w="9525">
            <a:noFill/>
            <a:miter lim="800000"/>
            <a:headEnd/>
            <a:tailEnd/>
          </a:ln>
        </p:spPr>
      </p:pic>
      <p:pic>
        <p:nvPicPr>
          <p:cNvPr id="33799" name="Picture 8"/>
          <p:cNvPicPr>
            <a:picLocks noChangeAspect="1" noChangeArrowheads="1"/>
          </p:cNvPicPr>
          <p:nvPr/>
        </p:nvPicPr>
        <p:blipFill>
          <a:blip r:embed="rId9"/>
          <a:srcRect/>
          <a:stretch>
            <a:fillRect/>
          </a:stretch>
        </p:blipFill>
        <p:spPr bwMode="auto">
          <a:xfrm>
            <a:off x="4600575" y="1773238"/>
            <a:ext cx="1943100" cy="1546225"/>
          </a:xfrm>
          <a:prstGeom prst="rect">
            <a:avLst/>
          </a:prstGeom>
          <a:noFill/>
          <a:ln w="9525">
            <a:noFill/>
            <a:miter lim="800000"/>
            <a:headEnd/>
            <a:tailEnd/>
          </a:ln>
        </p:spPr>
      </p:pic>
      <p:pic>
        <p:nvPicPr>
          <p:cNvPr id="33800" name="Picture 9"/>
          <p:cNvPicPr>
            <a:picLocks noChangeAspect="1" noChangeArrowheads="1"/>
          </p:cNvPicPr>
          <p:nvPr/>
        </p:nvPicPr>
        <p:blipFill>
          <a:blip r:embed="rId10"/>
          <a:srcRect/>
          <a:stretch>
            <a:fillRect/>
          </a:stretch>
        </p:blipFill>
        <p:spPr bwMode="auto">
          <a:xfrm>
            <a:off x="6688138" y="1773238"/>
            <a:ext cx="1944687" cy="1527175"/>
          </a:xfrm>
          <a:prstGeom prst="rect">
            <a:avLst/>
          </a:prstGeom>
          <a:noFill/>
          <a:ln w="9525">
            <a:noFill/>
            <a:miter lim="800000"/>
            <a:headEnd/>
            <a:tailEnd/>
          </a:ln>
        </p:spPr>
      </p:pic>
      <p:pic>
        <p:nvPicPr>
          <p:cNvPr id="33801" name="Picture 10"/>
          <p:cNvPicPr>
            <a:picLocks noChangeAspect="1" noChangeArrowheads="1"/>
          </p:cNvPicPr>
          <p:nvPr/>
        </p:nvPicPr>
        <p:blipFill>
          <a:blip r:embed="rId11"/>
          <a:srcRect/>
          <a:stretch>
            <a:fillRect/>
          </a:stretch>
        </p:blipFill>
        <p:spPr bwMode="auto">
          <a:xfrm>
            <a:off x="495300" y="3429000"/>
            <a:ext cx="1944688" cy="1600200"/>
          </a:xfrm>
          <a:prstGeom prst="rect">
            <a:avLst/>
          </a:prstGeom>
          <a:noFill/>
          <a:ln w="9525">
            <a:noFill/>
            <a:miter lim="800000"/>
            <a:headEnd/>
            <a:tailEnd/>
          </a:ln>
        </p:spPr>
      </p:pic>
      <p:pic>
        <p:nvPicPr>
          <p:cNvPr id="33802" name="Picture 11"/>
          <p:cNvPicPr>
            <a:picLocks noChangeAspect="1" noChangeArrowheads="1"/>
          </p:cNvPicPr>
          <p:nvPr/>
        </p:nvPicPr>
        <p:blipFill>
          <a:blip r:embed="rId12"/>
          <a:srcRect/>
          <a:stretch>
            <a:fillRect/>
          </a:stretch>
        </p:blipFill>
        <p:spPr bwMode="auto">
          <a:xfrm>
            <a:off x="2511425" y="3429000"/>
            <a:ext cx="2016125" cy="1574800"/>
          </a:xfrm>
          <a:prstGeom prst="rect">
            <a:avLst/>
          </a:prstGeom>
          <a:noFill/>
          <a:ln w="9525">
            <a:noFill/>
            <a:miter lim="800000"/>
            <a:headEnd/>
            <a:tailEnd/>
          </a:ln>
        </p:spPr>
      </p:pic>
      <p:pic>
        <p:nvPicPr>
          <p:cNvPr id="33803" name="Picture 12"/>
          <p:cNvPicPr>
            <a:picLocks noChangeAspect="1" noChangeArrowheads="1"/>
          </p:cNvPicPr>
          <p:nvPr/>
        </p:nvPicPr>
        <p:blipFill>
          <a:blip r:embed="rId13"/>
          <a:srcRect/>
          <a:stretch>
            <a:fillRect/>
          </a:stretch>
        </p:blipFill>
        <p:spPr bwMode="auto">
          <a:xfrm>
            <a:off x="4600575" y="3429000"/>
            <a:ext cx="2016125" cy="1581150"/>
          </a:xfrm>
          <a:prstGeom prst="rect">
            <a:avLst/>
          </a:prstGeom>
          <a:noFill/>
          <a:ln w="9525">
            <a:noFill/>
            <a:miter lim="800000"/>
            <a:headEnd/>
            <a:tailEnd/>
          </a:ln>
        </p:spPr>
      </p:pic>
      <p:pic>
        <p:nvPicPr>
          <p:cNvPr id="33804" name="Picture 13"/>
          <p:cNvPicPr>
            <a:picLocks noChangeAspect="1" noChangeArrowheads="1"/>
          </p:cNvPicPr>
          <p:nvPr/>
        </p:nvPicPr>
        <p:blipFill>
          <a:blip r:embed="rId14"/>
          <a:srcRect/>
          <a:stretch>
            <a:fillRect/>
          </a:stretch>
        </p:blipFill>
        <p:spPr bwMode="auto">
          <a:xfrm>
            <a:off x="6688138" y="3429000"/>
            <a:ext cx="2087562" cy="1611313"/>
          </a:xfrm>
          <a:prstGeom prst="rect">
            <a:avLst/>
          </a:prstGeom>
          <a:noFill/>
          <a:ln w="9525">
            <a:noFill/>
            <a:miter lim="800000"/>
            <a:headEnd/>
            <a:tailEnd/>
          </a:ln>
        </p:spPr>
      </p:pic>
      <p:pic>
        <p:nvPicPr>
          <p:cNvPr id="33805" name="Picture 14"/>
          <p:cNvPicPr>
            <a:picLocks noChangeAspect="1" noChangeArrowheads="1"/>
          </p:cNvPicPr>
          <p:nvPr/>
        </p:nvPicPr>
        <p:blipFill>
          <a:blip r:embed="rId15"/>
          <a:srcRect/>
          <a:stretch>
            <a:fillRect/>
          </a:stretch>
        </p:blipFill>
        <p:spPr bwMode="auto">
          <a:xfrm>
            <a:off x="495300" y="5141913"/>
            <a:ext cx="1944688" cy="1557337"/>
          </a:xfrm>
          <a:prstGeom prst="rect">
            <a:avLst/>
          </a:prstGeom>
          <a:noFill/>
          <a:ln w="9525">
            <a:noFill/>
            <a:miter lim="800000"/>
            <a:headEnd/>
            <a:tailEnd/>
          </a:ln>
        </p:spPr>
      </p:pic>
      <p:pic>
        <p:nvPicPr>
          <p:cNvPr id="33806" name="Picture 15"/>
          <p:cNvPicPr>
            <a:picLocks noChangeAspect="1" noChangeArrowheads="1"/>
          </p:cNvPicPr>
          <p:nvPr/>
        </p:nvPicPr>
        <p:blipFill>
          <a:blip r:embed="rId16"/>
          <a:srcRect/>
          <a:stretch>
            <a:fillRect/>
          </a:stretch>
        </p:blipFill>
        <p:spPr bwMode="auto">
          <a:xfrm>
            <a:off x="2511425" y="5157788"/>
            <a:ext cx="1944688" cy="1528762"/>
          </a:xfrm>
          <a:prstGeom prst="rect">
            <a:avLst/>
          </a:prstGeom>
          <a:noFill/>
          <a:ln w="9525">
            <a:noFill/>
            <a:miter lim="800000"/>
            <a:headEnd/>
            <a:tailEnd/>
          </a:ln>
        </p:spPr>
      </p:pic>
      <p:pic>
        <p:nvPicPr>
          <p:cNvPr id="33807" name="Picture 16"/>
          <p:cNvPicPr>
            <a:picLocks noChangeAspect="1" noChangeArrowheads="1"/>
          </p:cNvPicPr>
          <p:nvPr/>
        </p:nvPicPr>
        <p:blipFill>
          <a:blip r:embed="rId17"/>
          <a:srcRect/>
          <a:stretch>
            <a:fillRect/>
          </a:stretch>
        </p:blipFill>
        <p:spPr bwMode="auto">
          <a:xfrm>
            <a:off x="4600575" y="5157788"/>
            <a:ext cx="2016125" cy="1543050"/>
          </a:xfrm>
          <a:prstGeom prst="rect">
            <a:avLst/>
          </a:prstGeom>
          <a:noFill/>
          <a:ln w="9525">
            <a:noFill/>
            <a:miter lim="800000"/>
            <a:headEnd/>
            <a:tailEnd/>
          </a:ln>
        </p:spPr>
      </p:pic>
      <p:pic>
        <p:nvPicPr>
          <p:cNvPr id="33808" name="Picture 17"/>
          <p:cNvPicPr>
            <a:picLocks noChangeAspect="1" noChangeArrowheads="1"/>
          </p:cNvPicPr>
          <p:nvPr/>
        </p:nvPicPr>
        <p:blipFill>
          <a:blip r:embed="rId18"/>
          <a:srcRect/>
          <a:stretch>
            <a:fillRect/>
          </a:stretch>
        </p:blipFill>
        <p:spPr bwMode="auto">
          <a:xfrm>
            <a:off x="6688138" y="5157788"/>
            <a:ext cx="2016125" cy="154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0.9|19|18.1|0.5|0.7"/>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3.6|9.5|6.1|20.5"/>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6.1|68.7"/>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32.6|15.2|8.7|9.9|20.4|16.5"/>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2|46.4|22.3|2.7|16.7"/>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9|23.6|5.6"/>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37.3|7.6|10.2"/>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9|28.9|16.9|1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876</Words>
  <Application>Microsoft Office PowerPoint</Application>
  <PresentationFormat>On-screen Show (4:3)</PresentationFormat>
  <Paragraphs>77</Paragraphs>
  <Slides>10</Slides>
  <Notes>10</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ＭＳ Ｐゴシック</vt:lpstr>
      <vt:lpstr>Calibri</vt:lpstr>
      <vt:lpstr>Modern No. 20</vt:lpstr>
      <vt:lpstr>Wingdings</vt:lpstr>
      <vt:lpstr>Office Theme</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CAEDM</dc:creator>
  <cp:lastModifiedBy>Kenneth Clark</cp:lastModifiedBy>
  <cp:revision>79</cp:revision>
  <dcterms:created xsi:type="dcterms:W3CDTF">2010-10-07T23:13:17Z</dcterms:created>
  <dcterms:modified xsi:type="dcterms:W3CDTF">2010-10-16T04:33:22Z</dcterms:modified>
</cp:coreProperties>
</file>