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73" r:id="rId3"/>
    <p:sldId id="257" r:id="rId4"/>
    <p:sldId id="272" r:id="rId5"/>
    <p:sldId id="259" r:id="rId6"/>
    <p:sldId id="267" r:id="rId7"/>
    <p:sldId id="268" r:id="rId8"/>
    <p:sldId id="269" r:id="rId9"/>
    <p:sldId id="271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04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659" autoAdjust="0"/>
  </p:normalViewPr>
  <p:slideViewPr>
    <p:cSldViewPr snapToGrid="0">
      <p:cViewPr varScale="1">
        <p:scale>
          <a:sx n="56" d="100"/>
          <a:sy n="56" d="100"/>
        </p:scale>
        <p:origin x="16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5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3824-3AA2-476E-AE8C-BC91BFAAD00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D77BE-6A0B-4795-AC53-C214B3F8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7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D77BE-6A0B-4795-AC53-C214B3F81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D77BE-6A0B-4795-AC53-C214B3F81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D77BE-6A0B-4795-AC53-C214B3F812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D77BE-6A0B-4795-AC53-C214B3F812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D77BE-6A0B-4795-AC53-C214B3F812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D77BE-6A0B-4795-AC53-C214B3F812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7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211"/>
            <a:ext cx="7772400" cy="1375812"/>
          </a:xfrm>
        </p:spPr>
        <p:txBody>
          <a:bodyPr anchor="b" anchorCtr="0"/>
          <a:lstStyle>
            <a:lvl1pPr algn="l">
              <a:defRPr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301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629400"/>
            <a:ext cx="9144000" cy="2301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9144000" cy="525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F8D8-42AE-492B-87F9-3B647561B40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625B-2A7C-48D5-B1B5-9426635F4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55" y="0"/>
            <a:ext cx="9088120" cy="1375812"/>
          </a:xfrm>
        </p:spPr>
        <p:txBody>
          <a:bodyPr>
            <a:noAutofit/>
          </a:bodyPr>
          <a:lstStyle/>
          <a:p>
            <a:r>
              <a:rPr lang="en-US" sz="4000" dirty="0"/>
              <a:t>Measurement of Spin Coherence Times in </a:t>
            </a:r>
            <a:r>
              <a:rPr lang="en-US" sz="4000" dirty="0" smtClean="0"/>
              <a:t>Proton-Irradiated </a:t>
            </a:r>
            <a:r>
              <a:rPr lang="en-US" sz="4000" dirty="0"/>
              <a:t>4H-SiC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778" y="1858433"/>
            <a:ext cx="3899823" cy="101415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Jacob Embley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b="1" i="1" dirty="0" smtClean="0">
              <a:solidFill>
                <a:schemeClr val="bg1"/>
              </a:solidFill>
            </a:endParaRPr>
          </a:p>
          <a:p>
            <a:endParaRPr lang="en-US" b="1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5" y="2952978"/>
            <a:ext cx="4635308" cy="3330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Research Advisor: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Dr. John Colton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prstClr val="white"/>
                </a:solidFill>
              </a:rPr>
              <a:t>Collaborators</a:t>
            </a:r>
            <a:r>
              <a:rPr lang="en-US" sz="2800" b="1" dirty="0" smtClean="0">
                <a:solidFill>
                  <a:prstClr val="white"/>
                </a:solidFill>
              </a:rPr>
              <a:t>:</a:t>
            </a:r>
            <a:endParaRPr lang="en-US" sz="2800" dirty="0" smtClean="0">
              <a:solidFill>
                <a:prstClr val="white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Dr. Sam Carter (Naval Research Lab)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Margaret Morris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Kyle Miller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Michael Meehan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8219" y="3939295"/>
            <a:ext cx="3976345" cy="3090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endParaRPr lang="en-US" sz="2800" b="1" dirty="0" smtClean="0">
              <a:solidFill>
                <a:prstClr val="white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n-US" sz="2800" b="1" dirty="0" smtClean="0">
                <a:solidFill>
                  <a:prstClr val="white"/>
                </a:solidFill>
              </a:rPr>
              <a:t>Funding: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National Science Foundation, </a:t>
            </a:r>
          </a:p>
          <a:p>
            <a:pPr lvl="0" algn="ctr">
              <a:spcBef>
                <a:spcPct val="20000"/>
              </a:spcBef>
            </a:pPr>
            <a:r>
              <a:rPr lang="en-US" sz="2400" dirty="0" smtClean="0">
                <a:solidFill>
                  <a:prstClr val="white"/>
                </a:solidFill>
              </a:rPr>
              <a:t>Grant PHY-1461219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prstClr val="white"/>
                </a:solidFill>
              </a:rPr>
              <a:t>BYU Physics Department</a:t>
            </a:r>
          </a:p>
          <a:p>
            <a:pPr lvl="0" algn="ctr">
              <a:spcBef>
                <a:spcPct val="20000"/>
              </a:spcBef>
            </a:pPr>
            <a:endParaRPr lang="en-US" sz="2400" dirty="0" smtClean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19" y="1933307"/>
            <a:ext cx="2126744" cy="2126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96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" y="-91440"/>
            <a:ext cx="9088120" cy="137581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Conclusions</a:t>
            </a:r>
            <a:endParaRPr lang="en-US" sz="6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920107" y="1762495"/>
            <a:ext cx="43190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9" y="1994729"/>
            <a:ext cx="4723029" cy="36500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8997" y="1606742"/>
            <a:ext cx="3580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Highest temperatures limit spin coherence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Longer coherence times for less-irradiated sample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Future work: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Explain the temperature dependence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45"/>
          <a:stretch/>
        </p:blipFill>
        <p:spPr>
          <a:xfrm>
            <a:off x="5451326" y="5139595"/>
            <a:ext cx="3399857" cy="1207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41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" y="1703388"/>
            <a:ext cx="9043618" cy="4440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7800" y="5295900"/>
            <a:ext cx="25527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3987800" y="5549897"/>
            <a:ext cx="1219200" cy="91440"/>
          </a:xfrm>
          <a:prstGeom prst="rect">
            <a:avLst/>
          </a:prstGeom>
          <a:solidFill>
            <a:srgbClr val="F0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40400" y="5541009"/>
            <a:ext cx="850900" cy="91440"/>
          </a:xfrm>
          <a:prstGeom prst="rect">
            <a:avLst/>
          </a:prstGeom>
          <a:solidFill>
            <a:srgbClr val="F0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43500" y="5353050"/>
            <a:ext cx="9017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02100" y="4673600"/>
            <a:ext cx="8255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0" y="1117600"/>
            <a:ext cx="3416300" cy="5740400"/>
          </a:xfrm>
        </p:spPr>
        <p:txBody>
          <a:bodyPr>
            <a:normAutofit/>
          </a:bodyPr>
          <a:lstStyle/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Divacancies</a:t>
            </a:r>
            <a:endParaRPr lang="en-US" sz="2400" dirty="0" smtClean="0"/>
          </a:p>
          <a:p>
            <a:pPr lvl="1"/>
            <a:r>
              <a:rPr lang="en-US" sz="2400" dirty="0" smtClean="0"/>
              <a:t>20 K</a:t>
            </a:r>
          </a:p>
          <a:p>
            <a:pPr lvl="1"/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times of ~1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Single vacancies</a:t>
            </a:r>
          </a:p>
          <a:p>
            <a:pPr lvl="1"/>
            <a:r>
              <a:rPr lang="en-US" sz="2400" dirty="0" smtClean="0"/>
              <a:t>Room temperature</a:t>
            </a:r>
            <a:endParaRPr lang="en-US" sz="2400" dirty="0"/>
          </a:p>
          <a:p>
            <a:pPr lvl="1"/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times </a:t>
            </a:r>
            <a:r>
              <a:rPr lang="en-US" sz="2400" dirty="0"/>
              <a:t>of ~</a:t>
            </a:r>
            <a:r>
              <a:rPr lang="en-US" sz="2400" dirty="0" smtClean="0"/>
              <a:t>160 µs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4064000"/>
            <a:ext cx="632508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300"/>
            <a:ext cx="6330758" cy="215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Silicon Vacancy Defects in 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Carbide Samples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116" y="1662546"/>
            <a:ext cx="5267221" cy="4938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4H-Silicon Carbide (SiC)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Single vacancies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3200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cm</a:t>
            </a:r>
            <a:r>
              <a:rPr lang="en-US" sz="3200" baseline="30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3200" dirty="0" smtClean="0">
                <a:solidFill>
                  <a:schemeClr val="tx1"/>
                </a:solidFill>
              </a:rPr>
              <a:t>  proton-irradiated (2 MeV)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ODMR and Spin Echo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76" y="2145713"/>
            <a:ext cx="3392424" cy="3328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17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Levels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737860" y="4669415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35277" y="4744323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37860" y="4852812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37860" y="492772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35277" y="2876778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32694" y="2951686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35277" y="3146707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35277" y="3221615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10925" y="3184484"/>
            <a:ext cx="0" cy="1717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195060" y="2911649"/>
            <a:ext cx="1" cy="18016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32707" y="3445049"/>
            <a:ext cx="76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99860" y="2911649"/>
            <a:ext cx="838200" cy="50757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80660" y="4759821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</a:t>
            </a:r>
            <a:r>
              <a:rPr lang="en-US" sz="1200" dirty="0" smtClean="0"/>
              <a:t>1/2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80660" y="4540262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</a:t>
            </a:r>
            <a:r>
              <a:rPr lang="en-US" sz="1200" dirty="0" smtClean="0"/>
              <a:t>3/2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3575" y="3036926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</a:t>
            </a:r>
            <a:r>
              <a:rPr lang="en-US" sz="1200" dirty="0" smtClean="0"/>
              <a:t>1/2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93575" y="2763123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/>
              </a:rPr>
              <a:t></a:t>
            </a:r>
            <a:r>
              <a:rPr lang="en-US" sz="1200" dirty="0" smtClean="0"/>
              <a:t>3/2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489528" y="3451506"/>
            <a:ext cx="1007390" cy="1443926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947446" y="2641039"/>
            <a:ext cx="3631735" cy="2435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33826" y="5132615"/>
            <a:ext cx="302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</a:t>
            </a:r>
            <a:r>
              <a:rPr lang="en-US" sz="1600" dirty="0" smtClean="0"/>
              <a:t>P. </a:t>
            </a:r>
            <a:r>
              <a:rPr lang="en-US" sz="1600" dirty="0"/>
              <a:t>G. </a:t>
            </a:r>
            <a:r>
              <a:rPr lang="en-US" sz="1600" dirty="0" smtClean="0"/>
              <a:t>Baranov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., </a:t>
            </a:r>
            <a:r>
              <a:rPr lang="en-US" sz="1600" dirty="0" smtClean="0"/>
              <a:t>Phys. Rev. B </a:t>
            </a:r>
            <a:r>
              <a:rPr lang="en-US" sz="1600" b="1" dirty="0" smtClean="0"/>
              <a:t>83</a:t>
            </a:r>
            <a:r>
              <a:rPr lang="en-US" sz="1600" dirty="0"/>
              <a:t>, 125203 (2011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665188" y="3767444"/>
            <a:ext cx="751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optical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 rot="18264157">
            <a:off x="6360367" y="386605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Non-radiative</a:t>
            </a:r>
            <a:endParaRPr lang="en-US" sz="12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40586" y="4002884"/>
            <a:ext cx="2743200" cy="630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045066" y="3372904"/>
            <a:ext cx="2743200" cy="630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44034" y="4167699"/>
            <a:ext cx="2743200" cy="210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47482" y="3951857"/>
            <a:ext cx="2743200" cy="210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77750" y="4003673"/>
            <a:ext cx="0" cy="162945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60092" y="4006557"/>
            <a:ext cx="121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63902" y="4166577"/>
            <a:ext cx="121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0777" y="3930903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2D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961882" y="4873082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266471" y="5026180"/>
            <a:ext cx="45720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01867" y="3203515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baseline="-25000" dirty="0" err="1" smtClean="0"/>
              <a:t>s</a:t>
            </a:r>
            <a:r>
              <a:rPr lang="en-US" sz="1400" dirty="0" smtClean="0"/>
              <a:t>=+3/2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791536" y="4502790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baseline="-25000" dirty="0" err="1" smtClean="0"/>
              <a:t>s</a:t>
            </a:r>
            <a:r>
              <a:rPr lang="en-US" sz="1400" dirty="0" smtClean="0"/>
              <a:t>=-3/2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799285" y="3782119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baseline="-25000" dirty="0" err="1" smtClean="0"/>
              <a:t>s</a:t>
            </a:r>
            <a:r>
              <a:rPr lang="en-US" sz="1400" dirty="0" smtClean="0"/>
              <a:t>=+1/2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796702" y="4197990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</a:t>
            </a:r>
            <a:r>
              <a:rPr lang="en-US" sz="1400" baseline="-25000" dirty="0" err="1" smtClean="0"/>
              <a:t>s</a:t>
            </a:r>
            <a:r>
              <a:rPr lang="en-US" sz="1400" dirty="0" smtClean="0"/>
              <a:t>=-1/2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1609924" y="2526774"/>
            <a:ext cx="175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S=3/2 system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3456045" y="4341367"/>
            <a:ext cx="0" cy="21956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452170" y="3445049"/>
            <a:ext cx="0" cy="539858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11367" y="2951686"/>
            <a:ext cx="4142922" cy="19741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-221543" y="3745319"/>
            <a:ext cx="106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47459" y="3296739"/>
            <a:ext cx="0" cy="4027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Rabi Oscillations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921" y="1669540"/>
            <a:ext cx="5894158" cy="485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20" y="1910950"/>
            <a:ext cx="6330359" cy="36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7882 0.1152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Echo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4" t="4020" r="3462" b="1925"/>
          <a:stretch/>
        </p:blipFill>
        <p:spPr>
          <a:xfrm>
            <a:off x="1394693" y="1417638"/>
            <a:ext cx="6567054" cy="51908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50" y="1817370"/>
            <a:ext cx="6721224" cy="3688515"/>
          </a:xfrm>
        </p:spPr>
      </p:pic>
    </p:spTree>
    <p:extLst>
      <p:ext uri="{BB962C8B-B14F-4D97-AF65-F5344CB8AC3E}">
        <p14:creationId xmlns:p14="http://schemas.microsoft.com/office/powerpoint/2010/main" val="28788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43000" y="43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408 0.1145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Echo Decay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99" y="1511990"/>
            <a:ext cx="4357481" cy="3550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86" y="1511990"/>
            <a:ext cx="4429413" cy="3623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79" y="5127518"/>
            <a:ext cx="4191000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680" y="5062217"/>
            <a:ext cx="4305300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912" y="3895053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2</a:t>
            </a:r>
            <a:r>
              <a:rPr lang="en-US" sz="2400" dirty="0" smtClean="0"/>
              <a:t> = 163.7 µs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11325" y="3895052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/>
              <a:t>50.6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122" y="5818378"/>
            <a:ext cx="5309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8922" y="5871123"/>
            <a:ext cx="5309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8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Coherence vs.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534" y="2216727"/>
            <a:ext cx="4510593" cy="357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62" y="2268252"/>
            <a:ext cx="4443883" cy="35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Similar Results </a:t>
            </a:r>
            <a:br>
              <a:rPr lang="en-US" dirty="0" smtClean="0"/>
            </a:br>
            <a:r>
              <a:rPr lang="en-US" dirty="0" smtClean="0"/>
              <a:t>Found by Others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44970" y="533400"/>
            <a:ext cx="3741830" cy="3522846"/>
            <a:chOff x="5105400" y="1753553"/>
            <a:chExt cx="3352800" cy="3156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57096"/>
            <a:stretch/>
          </p:blipFill>
          <p:spPr>
            <a:xfrm>
              <a:off x="5105400" y="1753553"/>
              <a:ext cx="3352800" cy="23498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85270"/>
            <a:stretch/>
          </p:blipFill>
          <p:spPr>
            <a:xfrm>
              <a:off x="5105400" y="4103371"/>
              <a:ext cx="3352800" cy="806766"/>
            </a:xfrm>
            <a:prstGeom prst="rect">
              <a:avLst/>
            </a:prstGeom>
          </p:spPr>
        </p:pic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92300"/>
            <a:ext cx="4491990" cy="4525963"/>
          </a:xfrm>
        </p:spPr>
        <p:txBody>
          <a:bodyPr/>
          <a:lstStyle/>
          <a:p>
            <a:r>
              <a:rPr lang="en-US" dirty="0"/>
              <a:t>Falk et al., Phys. Rev. Lett. 114, </a:t>
            </a:r>
            <a:r>
              <a:rPr lang="en-US" dirty="0" smtClean="0"/>
              <a:t>247603 (2015)</a:t>
            </a:r>
          </a:p>
          <a:p>
            <a:pPr lvl="1"/>
            <a:r>
              <a:rPr lang="en-US" dirty="0" smtClean="0"/>
              <a:t>Measured T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*</a:t>
            </a:r>
            <a:r>
              <a:rPr lang="en-US" dirty="0" smtClean="0"/>
              <a:t> in silicon </a:t>
            </a:r>
            <a:r>
              <a:rPr lang="en-US" dirty="0" err="1"/>
              <a:t>d</a:t>
            </a:r>
            <a:r>
              <a:rPr lang="en-US" dirty="0" err="1" smtClean="0"/>
              <a:t>ivacancies</a:t>
            </a:r>
            <a:r>
              <a:rPr lang="en-US" dirty="0" smtClean="0"/>
              <a:t> of 6H-SiC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799" y="3929246"/>
            <a:ext cx="3345834" cy="26663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025900" y="2362200"/>
            <a:ext cx="919070" cy="165100"/>
          </a:xfrm>
          <a:prstGeom prst="straightConnector1">
            <a:avLst/>
          </a:prstGeom>
          <a:ln w="7620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81500" y="5124235"/>
            <a:ext cx="919070" cy="165100"/>
          </a:xfrm>
          <a:prstGeom prst="straightConnector1">
            <a:avLst/>
          </a:prstGeom>
          <a:ln w="7620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25312" y="4970039"/>
            <a:ext cx="2365776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/>
              <a:t>Our results</a:t>
            </a:r>
          </a:p>
        </p:txBody>
      </p:sp>
    </p:spTree>
    <p:extLst>
      <p:ext uri="{BB962C8B-B14F-4D97-AF65-F5344CB8AC3E}">
        <p14:creationId xmlns:p14="http://schemas.microsoft.com/office/powerpoint/2010/main" val="19222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Blue" id="{BE884012-379B-419D-BF0B-76E93276A342}" vid="{AFC4B990-1F8A-4F53-A8BA-94873469AB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218</Words>
  <Application>Microsoft Office PowerPoint</Application>
  <PresentationFormat>On-screen Show (4:3)</PresentationFormat>
  <Paragraphs>76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Cambria Math</vt:lpstr>
      <vt:lpstr>Symbol</vt:lpstr>
      <vt:lpstr>Times New Roman</vt:lpstr>
      <vt:lpstr>ThemeBlue</vt:lpstr>
      <vt:lpstr>Measurement of Spin Coherence Times in Proton-Irradiated 4H-SiC</vt:lpstr>
      <vt:lpstr>Silicon Vacancy Defects in SiC</vt:lpstr>
      <vt:lpstr>Silicon Carbide Samples</vt:lpstr>
      <vt:lpstr>Energy Levels</vt:lpstr>
      <vt:lpstr>Rabi Oscillations</vt:lpstr>
      <vt:lpstr>Spin Echo</vt:lpstr>
      <vt:lpstr>Spin Echo Decay</vt:lpstr>
      <vt:lpstr>Spin Coherence vs. Temperature</vt:lpstr>
      <vt:lpstr>Similar Results  Found by Others</vt:lpstr>
      <vt:lpstr>Conclusions</vt:lpstr>
      <vt:lpstr>Experimental Set-up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 Electron Spin Lifetime Results</dc:title>
  <dc:creator>Jacob Embley</dc:creator>
  <cp:lastModifiedBy>Jacob Embley</cp:lastModifiedBy>
  <cp:revision>94</cp:revision>
  <dcterms:created xsi:type="dcterms:W3CDTF">2015-07-28T21:57:17Z</dcterms:created>
  <dcterms:modified xsi:type="dcterms:W3CDTF">2016-03-28T18:14:30Z</dcterms:modified>
</cp:coreProperties>
</file>