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7"/>
  </p:notesMasterIdLst>
  <p:sldIdLst>
    <p:sldId id="256" r:id="rId2"/>
    <p:sldId id="275" r:id="rId3"/>
    <p:sldId id="263" r:id="rId4"/>
    <p:sldId id="269" r:id="rId5"/>
    <p:sldId id="274" r:id="rId6"/>
    <p:sldId id="259" r:id="rId7"/>
    <p:sldId id="262" r:id="rId8"/>
    <p:sldId id="261" r:id="rId9"/>
    <p:sldId id="264" r:id="rId10"/>
    <p:sldId id="265" r:id="rId11"/>
    <p:sldId id="266" r:id="rId12"/>
    <p:sldId id="260" r:id="rId13"/>
    <p:sldId id="277" r:id="rId14"/>
    <p:sldId id="267" r:id="rId15"/>
    <p:sldId id="268"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7" autoAdjust="0"/>
    <p:restoredTop sz="89876" autoAdjust="0"/>
  </p:normalViewPr>
  <p:slideViewPr>
    <p:cSldViewPr>
      <p:cViewPr varScale="1">
        <p:scale>
          <a:sx n="66" d="100"/>
          <a:sy n="66" d="100"/>
        </p:scale>
        <p:origin x="-6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2C80EAC-ACE3-467B-AC9A-026DED69AD0E}" type="datetimeFigureOut">
              <a:rPr lang="en-US"/>
              <a:pPr>
                <a:defRPr/>
              </a:pPr>
              <a:t>3/17/2013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38E08E6-01B7-4777-9BB9-5E3B81999887}" type="slidenum">
              <a:rPr lang="en-US"/>
              <a:pPr>
                <a:defRPr/>
              </a:pPr>
              <a:t>‹#›</a:t>
            </a:fld>
            <a:endParaRPr lang="en-US"/>
          </a:p>
        </p:txBody>
      </p:sp>
    </p:spTree>
    <p:extLst>
      <p:ext uri="{BB962C8B-B14F-4D97-AF65-F5344CB8AC3E}">
        <p14:creationId xmlns:p14="http://schemas.microsoft.com/office/powerpoint/2010/main" val="581431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have reference show up at the same time as picture—Shor is a database search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can make quantum computers out of interacting quantum dots with an extra electron.  spin being qubit, communicate with neighboring spins.  evidence of long lifetimes.  can control through fast optics.  fast control relative to lifetime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add time axis, label as pump, mention time duration of 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insert actual picture of magnet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look for changes in frequency with laser power, could be inducing coherent changes from one spin state to another, also check duration of pump pulse (can we change pattern?)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75A0AC6E-4D46-4C92-8FF8-D201C56DC256}" type="datetimeFigureOut">
              <a:rPr lang="en-US"/>
              <a:pPr>
                <a:defRPr/>
              </a:pPr>
              <a:t>3/17/2013</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ACB64CC6-1B0F-46F6-A086-5EC7444B24C1}"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D6F34B26-829F-41DB-978E-7905CC9279B6}" type="datetimeFigureOut">
              <a:rPr lang="en-US"/>
              <a:pPr>
                <a:defRPr/>
              </a:pPr>
              <a:t>3/17/2013</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84E0514F-AA5B-425C-86F3-0CF8BA7C837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7465AD5D-2D93-4128-BF78-3675EF03B35A}" type="datetimeFigureOut">
              <a:rPr lang="en-US"/>
              <a:pPr>
                <a:defRPr/>
              </a:pPr>
              <a:t>3/17/2013</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B59613CD-8293-4FD4-9704-2D1CD5012F3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F4880C18-2BB8-424B-ACD8-2814CB75D479}" type="datetimeFigureOut">
              <a:rPr lang="en-US"/>
              <a:pPr>
                <a:defRPr/>
              </a:pPr>
              <a:t>3/17/2013</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A3FF142E-CCE5-4297-B1E6-7EA3833172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E3B7FFC2-5195-4C5A-B0E8-066163FDBDBF}" type="datetimeFigureOut">
              <a:rPr lang="en-US"/>
              <a:pPr>
                <a:defRPr/>
              </a:pPr>
              <a:t>3/17/2013</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40002059-FEF2-4F3E-B015-20A445740E4D}"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BD1A555A-1F85-44B6-A3D8-142219C7DDEB}" type="datetimeFigureOut">
              <a:rPr lang="en-US"/>
              <a:pPr>
                <a:defRPr/>
              </a:pPr>
              <a:t>3/17/2013</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D8E3E38E-8A6B-481E-980D-D956557E0F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C33932A3-C113-4119-8D5D-64BD64E2B658}" type="datetimeFigureOut">
              <a:rPr lang="en-US"/>
              <a:pPr>
                <a:defRPr/>
              </a:pPr>
              <a:t>3/17/2013</a:t>
            </a:fld>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12E4BD56-E5AB-4EC1-A619-804DD3E463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D525CE2E-9075-49D6-809A-F6D1CF4D2318}" type="datetimeFigureOut">
              <a:rPr lang="en-US"/>
              <a:pPr>
                <a:defRPr/>
              </a:pPr>
              <a:t>3/17/2013</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C347A425-858E-4644-B28A-E130C4A728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fld id="{4A1AE998-8CB6-496A-AD35-5546D63ABFF1}" type="datetimeFigureOut">
              <a:rPr lang="en-US"/>
              <a:pPr>
                <a:defRPr/>
              </a:pPr>
              <a:t>3/17/2013</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07B7BBCE-F3AA-42DE-A0E6-65399979E8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EEB2EB06-9D3A-498F-8AD0-1EF38C8D1E76}" type="datetimeFigureOut">
              <a:rPr lang="en-US"/>
              <a:pPr>
                <a:defRPr/>
              </a:pPr>
              <a:t>3/17/2013</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9BF0CDAE-4B77-4CD0-83DE-29619B77F264}"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0E32FE72-B8D1-4AA7-8C69-D088583B57A1}" type="datetimeFigureOut">
              <a:rPr lang="en-US"/>
              <a:pPr>
                <a:defRPr/>
              </a:pPr>
              <a:t>3/17/2013</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F1783236-89CA-4070-8360-A9589437BE01}"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C184E194-28F9-45BE-8994-0BDE90232AA3}" type="datetimeFigureOut">
              <a:rPr lang="en-US"/>
              <a:pPr>
                <a:defRPr/>
              </a:pPr>
              <a:t>3/17/2013</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D062248B-B967-4D58-A8CF-B89007A77242}"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3175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13" r:id="rId7"/>
    <p:sldLayoutId id="2147483822" r:id="rId8"/>
    <p:sldLayoutId id="2147483823" r:id="rId9"/>
    <p:sldLayoutId id="2147483814" r:id="rId10"/>
    <p:sldLayoutId id="2147483815" r:id="rId11"/>
  </p:sldLayoutIdLst>
  <p:txStyles>
    <p:titleStyle>
      <a:lvl1pPr marL="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7EACB"/>
          </a:solidFill>
          <a:latin typeface="Rockwell" pitchFamily="18" charset="0"/>
        </a:defRPr>
      </a:lvl2pPr>
      <a:lvl3pPr marL="53975" algn="r" rtl="0" eaLnBrk="0" fontAlgn="base" hangingPunct="0">
        <a:spcBef>
          <a:spcPct val="0"/>
        </a:spcBef>
        <a:spcAft>
          <a:spcPct val="0"/>
        </a:spcAft>
        <a:defRPr sz="4600">
          <a:solidFill>
            <a:srgbClr val="E7EACB"/>
          </a:solidFill>
          <a:latin typeface="Rockwell" pitchFamily="18" charset="0"/>
        </a:defRPr>
      </a:lvl3pPr>
      <a:lvl4pPr marL="53975" algn="r" rtl="0" eaLnBrk="0" fontAlgn="base" hangingPunct="0">
        <a:spcBef>
          <a:spcPct val="0"/>
        </a:spcBef>
        <a:spcAft>
          <a:spcPct val="0"/>
        </a:spcAft>
        <a:defRPr sz="4600">
          <a:solidFill>
            <a:srgbClr val="E7EACB"/>
          </a:solidFill>
          <a:latin typeface="Rockwell" pitchFamily="18" charset="0"/>
        </a:defRPr>
      </a:lvl4pPr>
      <a:lvl5pPr marL="53975" algn="r" rtl="0" eaLnBrk="0" fontAlgn="base" hangingPunct="0">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en/6/67/NMR_splitting.gi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046" y="384176"/>
            <a:ext cx="8229600" cy="2209800"/>
          </a:xfrm>
        </p:spPr>
        <p:txBody>
          <a:bodyPr>
            <a:normAutofit fontScale="90000"/>
          </a:bodyPr>
          <a:lstStyle/>
          <a:p>
            <a:pPr eaLnBrk="1" fontAlgn="auto" hangingPunct="1">
              <a:spcAft>
                <a:spcPts val="0"/>
              </a:spcAft>
              <a:defRPr/>
            </a:pPr>
            <a:r>
              <a:rPr lang="en-US" dirty="0" smtClean="0">
                <a:solidFill>
                  <a:schemeClr val="tx2">
                    <a:tint val="100000"/>
                    <a:shade val="90000"/>
                    <a:satMod val="250000"/>
                    <a:alpha val="100000"/>
                  </a:schemeClr>
                </a:solidFill>
              </a:rPr>
              <a:t>Studies of Electron Spin in Gallium Arsenide Quantum Dots</a:t>
            </a:r>
            <a:endParaRPr lang="en-US" dirty="0">
              <a:solidFill>
                <a:schemeClr val="tx2">
                  <a:tint val="100000"/>
                  <a:shade val="90000"/>
                  <a:satMod val="250000"/>
                  <a:alpha val="100000"/>
                </a:schemeClr>
              </a:solidFill>
            </a:endParaRPr>
          </a:p>
        </p:txBody>
      </p:sp>
      <p:sp>
        <p:nvSpPr>
          <p:cNvPr id="14338" name="Subtitle 2"/>
          <p:cNvSpPr>
            <a:spLocks noGrp="1"/>
          </p:cNvSpPr>
          <p:nvPr>
            <p:ph type="subTitle" idx="1"/>
          </p:nvPr>
        </p:nvSpPr>
        <p:spPr>
          <a:xfrm>
            <a:off x="2133600" y="2819400"/>
            <a:ext cx="6559550" cy="1752600"/>
          </a:xfrm>
        </p:spPr>
        <p:txBody>
          <a:bodyPr/>
          <a:lstStyle/>
          <a:p>
            <a:pPr eaLnBrk="1" hangingPunct="1">
              <a:spcBef>
                <a:spcPct val="0"/>
              </a:spcBef>
            </a:pPr>
            <a:r>
              <a:rPr lang="en-US" dirty="0" smtClean="0"/>
              <a:t>Daniel Craft, Dr. John Colton, Tyler Park, Phil White, </a:t>
            </a:r>
          </a:p>
          <a:p>
            <a:pPr eaLnBrk="1" hangingPunct="1">
              <a:spcBef>
                <a:spcPct val="0"/>
              </a:spcBef>
            </a:pPr>
            <a:r>
              <a:rPr lang="en-US" dirty="0" smtClean="0"/>
              <a:t>Brigham Young University</a:t>
            </a:r>
          </a:p>
        </p:txBody>
      </p:sp>
      <p:pic>
        <p:nvPicPr>
          <p:cNvPr id="14339" name="Picture 2" descr="C:\Users\Daniel\Desktop\medallionOutline3.jpg"/>
          <p:cNvPicPr>
            <a:picLocks noChangeAspect="1" noChangeArrowheads="1"/>
          </p:cNvPicPr>
          <p:nvPr/>
        </p:nvPicPr>
        <p:blipFill>
          <a:blip r:embed="rId3"/>
          <a:srcRect/>
          <a:stretch>
            <a:fillRect/>
          </a:stretch>
        </p:blipFill>
        <p:spPr bwMode="auto">
          <a:xfrm>
            <a:off x="457200" y="5029200"/>
            <a:ext cx="1600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eaLnBrk="1" fontAlgn="auto" hangingPunct="1">
              <a:spcAft>
                <a:spcPts val="0"/>
              </a:spcAft>
              <a:defRPr/>
            </a:pPr>
            <a:endParaRPr lang="en-US">
              <a:solidFill>
                <a:schemeClr val="tx2">
                  <a:tint val="100000"/>
                  <a:shade val="90000"/>
                  <a:satMod val="250000"/>
                  <a:alpha val="100000"/>
                </a:schemeClr>
              </a:solidFill>
            </a:endParaRPr>
          </a:p>
        </p:txBody>
      </p:sp>
      <p:sp>
        <p:nvSpPr>
          <p:cNvPr id="1059" name="Content Placeholder 2"/>
          <p:cNvSpPr>
            <a:spLocks noGrp="1"/>
          </p:cNvSpPr>
          <p:nvPr>
            <p:ph idx="1"/>
          </p:nvPr>
        </p:nvSpPr>
        <p:spPr/>
        <p:txBody>
          <a:bodyPr/>
          <a:lstStyle/>
          <a:p>
            <a:pPr eaLnBrk="1" hangingPunct="1"/>
            <a:endParaRPr lang="en-US" smtClean="0"/>
          </a:p>
        </p:txBody>
      </p:sp>
      <p:sp>
        <p:nvSpPr>
          <p:cNvPr id="4" name="Rectangle 3"/>
          <p:cNvSpPr/>
          <p:nvPr/>
        </p:nvSpPr>
        <p:spPr>
          <a:xfrm>
            <a:off x="-76200" y="-76200"/>
            <a:ext cx="9372600" cy="7086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Rockwell" pitchFamily="18" charset="0"/>
            </a:endParaRPr>
          </a:p>
        </p:txBody>
      </p:sp>
      <p:graphicFrame>
        <p:nvGraphicFramePr>
          <p:cNvPr id="1057" name="Object 33"/>
          <p:cNvGraphicFramePr>
            <a:graphicFrameLocks noChangeAspect="1"/>
          </p:cNvGraphicFramePr>
          <p:nvPr/>
        </p:nvGraphicFramePr>
        <p:xfrm>
          <a:off x="152400" y="0"/>
          <a:ext cx="9144000" cy="7000875"/>
        </p:xfrm>
        <a:graphic>
          <a:graphicData uri="http://schemas.openxmlformats.org/presentationml/2006/ole">
            <mc:AlternateContent xmlns:mc="http://schemas.openxmlformats.org/markup-compatibility/2006">
              <mc:Choice xmlns:v="urn:schemas-microsoft-com:vml" Requires="v">
                <p:oleObj spid="_x0000_s1064" r:id="rId3" imgW="3942893" imgH="3019958" progId="Origin50.Graph">
                  <p:embed/>
                </p:oleObj>
              </mc:Choice>
              <mc:Fallback>
                <p:oleObj r:id="rId3" imgW="3942893" imgH="3019958" progId="Origin50.Graph">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9144000" cy="700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eaLnBrk="1" fontAlgn="auto" hangingPunct="1">
              <a:spcAft>
                <a:spcPts val="0"/>
              </a:spcAft>
              <a:defRPr/>
            </a:pPr>
            <a:endParaRPr lang="en-US">
              <a:solidFill>
                <a:schemeClr val="tx2">
                  <a:tint val="100000"/>
                  <a:shade val="90000"/>
                  <a:satMod val="250000"/>
                  <a:alpha val="100000"/>
                </a:schemeClr>
              </a:solidFill>
            </a:endParaRPr>
          </a:p>
        </p:txBody>
      </p:sp>
      <p:sp>
        <p:nvSpPr>
          <p:cNvPr id="4128" name="Content Placeholder 2"/>
          <p:cNvSpPr>
            <a:spLocks noGrp="1"/>
          </p:cNvSpPr>
          <p:nvPr>
            <p:ph idx="1"/>
          </p:nvPr>
        </p:nvSpPr>
        <p:spPr/>
        <p:txBody>
          <a:bodyPr/>
          <a:lstStyle/>
          <a:p>
            <a:pPr eaLnBrk="1" hangingPunct="1"/>
            <a:endParaRPr lang="en-US" smtClean="0"/>
          </a:p>
        </p:txBody>
      </p:sp>
      <p:sp>
        <p:nvSpPr>
          <p:cNvPr id="4" name="Rectangle 3"/>
          <p:cNvSpPr/>
          <p:nvPr/>
        </p:nvSpPr>
        <p:spPr>
          <a:xfrm>
            <a:off x="-76200" y="-76200"/>
            <a:ext cx="9372600" cy="7086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Rockwell" pitchFamily="18" charset="0"/>
            </a:endParaRPr>
          </a:p>
        </p:txBody>
      </p:sp>
      <p:graphicFrame>
        <p:nvGraphicFramePr>
          <p:cNvPr id="4126" name="Object 30"/>
          <p:cNvGraphicFramePr>
            <a:graphicFrameLocks noChangeAspect="1"/>
          </p:cNvGraphicFramePr>
          <p:nvPr/>
        </p:nvGraphicFramePr>
        <p:xfrm>
          <a:off x="106363" y="0"/>
          <a:ext cx="8931275" cy="6934200"/>
        </p:xfrm>
        <a:graphic>
          <a:graphicData uri="http://schemas.openxmlformats.org/presentationml/2006/ole">
            <mc:AlternateContent xmlns:mc="http://schemas.openxmlformats.org/markup-compatibility/2006">
              <mc:Choice xmlns:v="urn:schemas-microsoft-com:vml" Requires="v">
                <p:oleObj spid="_x0000_s4133" r:id="rId3" imgW="3922166" imgH="3044342" progId="Origin50.Graph">
                  <p:embed/>
                </p:oleObj>
              </mc:Choice>
              <mc:Fallback>
                <p:oleObj r:id="rId3" imgW="3922166" imgH="3044342" progId="Origin50.Graph">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3" y="0"/>
                        <a:ext cx="8931275" cy="693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93725" y="5535613"/>
            <a:ext cx="1516063" cy="487362"/>
          </a:xfrm>
          <a:prstGeom prst="rect">
            <a:avLst/>
          </a:prstGeom>
          <a:noFill/>
          <a:ln w="9525">
            <a:noFill/>
            <a:miter lim="800000"/>
            <a:headEnd/>
            <a:tailEnd/>
          </a:ln>
        </p:spPr>
        <p:txBody>
          <a:bodyPr/>
          <a:lstStyle/>
          <a:p>
            <a:pPr>
              <a:spcBef>
                <a:spcPct val="20000"/>
              </a:spcBef>
              <a:buFont typeface="Wingdings 2" pitchFamily="18" charset="2"/>
              <a:buNone/>
            </a:pPr>
            <a:r>
              <a:rPr lang="en-US">
                <a:latin typeface="Rockwell" pitchFamily="18" charset="0"/>
                <a:cs typeface="Times New Roman" pitchFamily="18" charset="0"/>
              </a:rPr>
              <a:t>Power Stabilizer</a:t>
            </a:r>
          </a:p>
        </p:txBody>
      </p:sp>
      <p:cxnSp>
        <p:nvCxnSpPr>
          <p:cNvPr id="6" name="Straight Arrow Connector 5"/>
          <p:cNvCxnSpPr/>
          <p:nvPr/>
        </p:nvCxnSpPr>
        <p:spPr>
          <a:xfrm>
            <a:off x="4421188" y="2193925"/>
            <a:ext cx="979487" cy="206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4402138" y="1930400"/>
            <a:ext cx="10033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4560888" y="2982913"/>
            <a:ext cx="863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4049713" y="2667000"/>
            <a:ext cx="13557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822" name="TextBox 11"/>
          <p:cNvSpPr txBox="1">
            <a:spLocks noChangeArrowheads="1"/>
          </p:cNvSpPr>
          <p:nvPr/>
        </p:nvSpPr>
        <p:spPr bwMode="auto">
          <a:xfrm>
            <a:off x="4751388" y="1560513"/>
            <a:ext cx="381000" cy="369887"/>
          </a:xfrm>
          <a:prstGeom prst="rect">
            <a:avLst/>
          </a:prstGeom>
          <a:noFill/>
          <a:ln w="9525">
            <a:noFill/>
            <a:miter lim="800000"/>
            <a:headEnd/>
            <a:tailEnd/>
          </a:ln>
        </p:spPr>
        <p:txBody>
          <a:bodyPr>
            <a:spAutoFit/>
          </a:bodyPr>
          <a:lstStyle/>
          <a:p>
            <a:r>
              <a:rPr lang="en-US">
                <a:latin typeface="Rockwell" pitchFamily="18" charset="0"/>
                <a:sym typeface="Mathematica4" pitchFamily="2" charset="2"/>
              </a:rPr>
              <a:t>B</a:t>
            </a:r>
            <a:endParaRPr lang="en-US">
              <a:latin typeface="Rockwell" pitchFamily="18" charset="0"/>
            </a:endParaRPr>
          </a:p>
        </p:txBody>
      </p:sp>
      <p:sp>
        <p:nvSpPr>
          <p:cNvPr id="34823" name="TextBox 12"/>
          <p:cNvSpPr txBox="1">
            <a:spLocks noChangeArrowheads="1"/>
          </p:cNvSpPr>
          <p:nvPr/>
        </p:nvSpPr>
        <p:spPr bwMode="auto">
          <a:xfrm>
            <a:off x="4756150" y="1447800"/>
            <a:ext cx="457200" cy="368300"/>
          </a:xfrm>
          <a:prstGeom prst="rect">
            <a:avLst/>
          </a:prstGeom>
          <a:noFill/>
          <a:ln w="9525">
            <a:noFill/>
            <a:miter lim="800000"/>
            <a:headEnd/>
            <a:tailEnd/>
          </a:ln>
        </p:spPr>
        <p:txBody>
          <a:bodyPr>
            <a:spAutoFit/>
          </a:bodyPr>
          <a:lstStyle/>
          <a:p>
            <a:r>
              <a:rPr lang="en-US">
                <a:latin typeface="Rockwell" pitchFamily="18" charset="0"/>
                <a:sym typeface="Mathematica4" pitchFamily="2" charset="2"/>
              </a:rPr>
              <a:t></a:t>
            </a:r>
            <a:endParaRPr lang="en-US">
              <a:latin typeface="Rockwell" pitchFamily="18" charset="0"/>
            </a:endParaRPr>
          </a:p>
        </p:txBody>
      </p:sp>
      <p:sp>
        <p:nvSpPr>
          <p:cNvPr id="12" name="Rectangle 11"/>
          <p:cNvSpPr/>
          <p:nvPr/>
        </p:nvSpPr>
        <p:spPr>
          <a:xfrm>
            <a:off x="4851733" y="2316638"/>
            <a:ext cx="104111" cy="27019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79388" y="4573588"/>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8" name="TextBox 16"/>
          <p:cNvSpPr txBox="1">
            <a:spLocks noChangeArrowheads="1"/>
          </p:cNvSpPr>
          <p:nvPr/>
        </p:nvSpPr>
        <p:spPr bwMode="auto">
          <a:xfrm>
            <a:off x="179388" y="4611688"/>
            <a:ext cx="1781175" cy="369887"/>
          </a:xfrm>
          <a:prstGeom prst="rect">
            <a:avLst/>
          </a:prstGeom>
          <a:noFill/>
          <a:ln w="9525">
            <a:noFill/>
            <a:miter lim="800000"/>
            <a:headEnd/>
            <a:tailEnd/>
          </a:ln>
        </p:spPr>
        <p:txBody>
          <a:bodyPr>
            <a:spAutoFit/>
          </a:bodyPr>
          <a:lstStyle/>
          <a:p>
            <a:r>
              <a:rPr lang="en-US">
                <a:latin typeface="Rockwell" pitchFamily="18" charset="0"/>
              </a:rPr>
              <a:t>      942 nm</a:t>
            </a:r>
          </a:p>
        </p:txBody>
      </p:sp>
      <p:sp>
        <p:nvSpPr>
          <p:cNvPr id="15" name="Rectangle 14"/>
          <p:cNvSpPr/>
          <p:nvPr/>
        </p:nvSpPr>
        <p:spPr>
          <a:xfrm>
            <a:off x="1981200" y="4706938"/>
            <a:ext cx="304800" cy="2667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2514600" y="4706938"/>
            <a:ext cx="3048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rot="601447">
            <a:off x="3433763" y="4171950"/>
            <a:ext cx="304800" cy="15398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Connector 17"/>
          <p:cNvCxnSpPr/>
          <p:nvPr/>
        </p:nvCxnSpPr>
        <p:spPr>
          <a:xfrm flipV="1">
            <a:off x="4884738" y="4784725"/>
            <a:ext cx="123825" cy="77788"/>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flipH="1">
            <a:off x="4643438" y="4508500"/>
            <a:ext cx="101600" cy="103188"/>
          </a:xfrm>
          <a:prstGeom prst="line">
            <a:avLst/>
          </a:prstGeom>
        </p:spPr>
        <p:style>
          <a:lnRef idx="3">
            <a:schemeClr val="dk1"/>
          </a:lnRef>
          <a:fillRef idx="0">
            <a:schemeClr val="dk1"/>
          </a:fillRef>
          <a:effectRef idx="2">
            <a:schemeClr val="dk1"/>
          </a:effectRef>
          <a:fontRef idx="minor">
            <a:schemeClr val="tx1"/>
          </a:fontRef>
        </p:style>
      </p:cxnSp>
      <p:sp>
        <p:nvSpPr>
          <p:cNvPr id="21" name="Oval 20"/>
          <p:cNvSpPr/>
          <p:nvPr/>
        </p:nvSpPr>
        <p:spPr>
          <a:xfrm>
            <a:off x="3287713" y="4706938"/>
            <a:ext cx="29845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flipH="1">
            <a:off x="6113463" y="4560888"/>
            <a:ext cx="252412"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4" name="Flowchart: Manual Operation 23"/>
          <p:cNvSpPr/>
          <p:nvPr/>
        </p:nvSpPr>
        <p:spPr>
          <a:xfrm rot="16200000">
            <a:off x="6852445" y="4723606"/>
            <a:ext cx="487362" cy="276225"/>
          </a:xfrm>
          <a:prstGeom prst="flowChartManualOperation">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cxnSp>
        <p:nvCxnSpPr>
          <p:cNvPr id="25" name="Straight Arrow Connector 24"/>
          <p:cNvCxnSpPr/>
          <p:nvPr/>
        </p:nvCxnSpPr>
        <p:spPr>
          <a:xfrm flipV="1">
            <a:off x="1219200" y="5067300"/>
            <a:ext cx="623888" cy="4937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44"/>
          <p:cNvSpPr txBox="1">
            <a:spLocks noChangeArrowheads="1"/>
          </p:cNvSpPr>
          <p:nvPr/>
        </p:nvSpPr>
        <p:spPr bwMode="auto">
          <a:xfrm>
            <a:off x="2925763" y="5467350"/>
            <a:ext cx="782637" cy="369888"/>
          </a:xfrm>
          <a:prstGeom prst="rect">
            <a:avLst/>
          </a:prstGeom>
          <a:noFill/>
          <a:ln w="9525">
            <a:noFill/>
            <a:miter lim="800000"/>
            <a:headEnd/>
            <a:tailEnd/>
          </a:ln>
        </p:spPr>
        <p:txBody>
          <a:bodyPr>
            <a:spAutoFit/>
          </a:bodyPr>
          <a:lstStyle/>
          <a:p>
            <a:r>
              <a:rPr lang="en-US">
                <a:latin typeface="Rockwell" pitchFamily="18" charset="0"/>
                <a:cs typeface="Times New Roman" pitchFamily="18" charset="0"/>
              </a:rPr>
              <a:t>AOM</a:t>
            </a:r>
            <a:endParaRPr lang="en-US" sz="1600">
              <a:latin typeface="Rockwell" pitchFamily="18" charset="0"/>
              <a:cs typeface="Times New Roman" pitchFamily="18" charset="0"/>
            </a:endParaRPr>
          </a:p>
        </p:txBody>
      </p:sp>
      <p:cxnSp>
        <p:nvCxnSpPr>
          <p:cNvPr id="27" name="Straight Arrow Connector 26"/>
          <p:cNvCxnSpPr/>
          <p:nvPr/>
        </p:nvCxnSpPr>
        <p:spPr>
          <a:xfrm flipH="1" flipV="1">
            <a:off x="2890838" y="4284663"/>
            <a:ext cx="309562" cy="11255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Connector 27"/>
          <p:cNvCxnSpPr>
            <a:endCxn id="15" idx="1"/>
          </p:cNvCxnSpPr>
          <p:nvPr/>
        </p:nvCxnSpPr>
        <p:spPr>
          <a:xfrm>
            <a:off x="1703388" y="4840288"/>
            <a:ext cx="277812"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9" name="Straight Connector 28"/>
          <p:cNvCxnSpPr>
            <a:stCxn id="15" idx="3"/>
            <a:endCxn id="16" idx="1"/>
          </p:cNvCxnSpPr>
          <p:nvPr/>
        </p:nvCxnSpPr>
        <p:spPr>
          <a:xfrm>
            <a:off x="2286000" y="4840288"/>
            <a:ext cx="228600"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0" name="Straight Connector 29"/>
          <p:cNvCxnSpPr>
            <a:stCxn id="16" idx="3"/>
          </p:cNvCxnSpPr>
          <p:nvPr/>
        </p:nvCxnSpPr>
        <p:spPr>
          <a:xfrm flipV="1">
            <a:off x="2819400" y="4837113"/>
            <a:ext cx="2136775" cy="7937"/>
          </a:xfrm>
          <a:prstGeom prst="line">
            <a:avLst/>
          </a:prstGeom>
          <a:ln>
            <a:solidFill>
              <a:srgbClr val="00FF00"/>
            </a:solidFill>
          </a:ln>
        </p:spPr>
        <p:style>
          <a:lnRef idx="2">
            <a:schemeClr val="dk1"/>
          </a:lnRef>
          <a:fillRef idx="0">
            <a:schemeClr val="dk1"/>
          </a:fillRef>
          <a:effectRef idx="1">
            <a:schemeClr val="dk1"/>
          </a:effectRef>
          <a:fontRef idx="minor">
            <a:schemeClr val="tx1"/>
          </a:fontRef>
        </p:style>
      </p:cxnSp>
      <p:cxnSp>
        <p:nvCxnSpPr>
          <p:cNvPr id="31" name="Straight Connector 30"/>
          <p:cNvCxnSpPr>
            <a:endCxn id="17" idx="2"/>
          </p:cNvCxnSpPr>
          <p:nvPr/>
        </p:nvCxnSpPr>
        <p:spPr>
          <a:xfrm>
            <a:off x="1897063" y="3863975"/>
            <a:ext cx="1539875" cy="3587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35" name="TextBox 73"/>
          <p:cNvSpPr txBox="1">
            <a:spLocks noChangeArrowheads="1"/>
          </p:cNvSpPr>
          <p:nvPr/>
        </p:nvSpPr>
        <p:spPr bwMode="auto">
          <a:xfrm>
            <a:off x="2362200" y="2646363"/>
            <a:ext cx="1509713" cy="647700"/>
          </a:xfrm>
          <a:prstGeom prst="rect">
            <a:avLst/>
          </a:prstGeom>
          <a:noFill/>
          <a:ln w="9525">
            <a:noFill/>
            <a:miter lim="800000"/>
            <a:headEnd/>
            <a:tailEnd/>
          </a:ln>
        </p:spPr>
        <p:txBody>
          <a:bodyPr>
            <a:spAutoFit/>
          </a:bodyPr>
          <a:lstStyle/>
          <a:p>
            <a:pPr fontAlgn="auto">
              <a:spcBef>
                <a:spcPts val="0"/>
              </a:spcBef>
              <a:spcAft>
                <a:spcPts val="0"/>
              </a:spcAft>
              <a:defRPr/>
            </a:pPr>
            <a:r>
              <a:rPr lang="en-US" dirty="0">
                <a:latin typeface="+mj-lt"/>
                <a:cs typeface="Times New Roman" pitchFamily="18" charset="0"/>
              </a:rPr>
              <a:t>Linear Polarizer</a:t>
            </a:r>
          </a:p>
        </p:txBody>
      </p:sp>
      <p:cxnSp>
        <p:nvCxnSpPr>
          <p:cNvPr id="36" name="Straight Arrow Connector 35"/>
          <p:cNvCxnSpPr>
            <a:stCxn id="35" idx="2"/>
          </p:cNvCxnSpPr>
          <p:nvPr/>
        </p:nvCxnSpPr>
        <p:spPr>
          <a:xfrm>
            <a:off x="3117850" y="3294063"/>
            <a:ext cx="355600" cy="749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flipH="1" flipV="1">
            <a:off x="3740150" y="4284663"/>
            <a:ext cx="954088" cy="27622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39" name="TextBox 87"/>
          <p:cNvSpPr txBox="1">
            <a:spLocks noChangeArrowheads="1"/>
          </p:cNvSpPr>
          <p:nvPr/>
        </p:nvSpPr>
        <p:spPr bwMode="auto">
          <a:xfrm>
            <a:off x="3795713" y="5543550"/>
            <a:ext cx="1828800" cy="369888"/>
          </a:xfrm>
          <a:prstGeom prst="rect">
            <a:avLst/>
          </a:prstGeom>
          <a:noFill/>
          <a:ln w="9525">
            <a:noFill/>
            <a:miter lim="800000"/>
            <a:headEnd/>
            <a:tailEnd/>
          </a:ln>
        </p:spPr>
        <p:txBody>
          <a:bodyPr>
            <a:spAutoFit/>
          </a:bodyPr>
          <a:lstStyle/>
          <a:p>
            <a:r>
              <a:rPr lang="en-US">
                <a:latin typeface="Rockwell" pitchFamily="18" charset="0"/>
                <a:cs typeface="Times New Roman" pitchFamily="18" charset="0"/>
              </a:rPr>
              <a:t>PEM</a:t>
            </a:r>
            <a:endParaRPr lang="en-US" sz="1600">
              <a:latin typeface="Rockwell" pitchFamily="18" charset="0"/>
              <a:cs typeface="Times New Roman" pitchFamily="18" charset="0"/>
            </a:endParaRPr>
          </a:p>
        </p:txBody>
      </p:sp>
      <p:cxnSp>
        <p:nvCxnSpPr>
          <p:cNvPr id="40" name="Straight Arrow Connector 39"/>
          <p:cNvCxnSpPr/>
          <p:nvPr/>
        </p:nvCxnSpPr>
        <p:spPr>
          <a:xfrm flipH="1" flipV="1">
            <a:off x="3594100" y="4981575"/>
            <a:ext cx="484188" cy="579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Curved Connector 40"/>
          <p:cNvCxnSpPr>
            <a:stCxn id="24" idx="2"/>
          </p:cNvCxnSpPr>
          <p:nvPr/>
        </p:nvCxnSpPr>
        <p:spPr>
          <a:xfrm flipV="1">
            <a:off x="7234238" y="3937000"/>
            <a:ext cx="309562" cy="923925"/>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a:spLocks noChangeArrowheads="1"/>
          </p:cNvSpPr>
          <p:nvPr/>
        </p:nvSpPr>
        <p:spPr bwMode="auto">
          <a:xfrm>
            <a:off x="6958013" y="3082925"/>
            <a:ext cx="1600200" cy="1477963"/>
          </a:xfrm>
          <a:prstGeom prst="rect">
            <a:avLst/>
          </a:prstGeom>
          <a:noFill/>
          <a:ln w="9525">
            <a:noFill/>
            <a:miter lim="800000"/>
            <a:headEnd/>
            <a:tailEnd/>
          </a:ln>
        </p:spPr>
        <p:txBody>
          <a:bodyPr>
            <a:spAutoFit/>
          </a:bodyPr>
          <a:lstStyle/>
          <a:p>
            <a:r>
              <a:rPr lang="en-US">
                <a:latin typeface="Rockwell" pitchFamily="18" charset="0"/>
                <a:cs typeface="Times New Roman" pitchFamily="18" charset="0"/>
              </a:rPr>
              <a:t>Signal to Lock-in Amplifier</a:t>
            </a:r>
          </a:p>
          <a:p>
            <a:endParaRPr lang="en-US" sz="3600">
              <a:latin typeface="Rockwell" pitchFamily="18" charset="0"/>
            </a:endParaRPr>
          </a:p>
        </p:txBody>
      </p:sp>
      <p:cxnSp>
        <p:nvCxnSpPr>
          <p:cNvPr id="43" name="Straight Connector 42"/>
          <p:cNvCxnSpPr/>
          <p:nvPr/>
        </p:nvCxnSpPr>
        <p:spPr>
          <a:xfrm flipH="1">
            <a:off x="1828800" y="3790950"/>
            <a:ext cx="117475" cy="1460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flipH="1">
            <a:off x="2362200" y="4792663"/>
            <a:ext cx="152400" cy="114300"/>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a:xfrm>
            <a:off x="1887538" y="3863975"/>
            <a:ext cx="550862" cy="97631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46" name="Rectangle 45"/>
          <p:cNvSpPr/>
          <p:nvPr/>
        </p:nvSpPr>
        <p:spPr>
          <a:xfrm rot="771410">
            <a:off x="2647950" y="3930650"/>
            <a:ext cx="304800" cy="274638"/>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cxnSp>
        <p:nvCxnSpPr>
          <p:cNvPr id="47" name="Straight Arrow Connector 46"/>
          <p:cNvCxnSpPr/>
          <p:nvPr/>
        </p:nvCxnSpPr>
        <p:spPr>
          <a:xfrm flipH="1" flipV="1">
            <a:off x="2800350" y="5067300"/>
            <a:ext cx="179388" cy="4111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Plus 47"/>
          <p:cNvSpPr/>
          <p:nvPr/>
        </p:nvSpPr>
        <p:spPr>
          <a:xfrm>
            <a:off x="2109788" y="3736975"/>
            <a:ext cx="200025" cy="252413"/>
          </a:xfrm>
          <a:prstGeom prst="mathPl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49" name="TextBox 7"/>
          <p:cNvSpPr txBox="1">
            <a:spLocks noChangeArrowheads="1"/>
          </p:cNvSpPr>
          <p:nvPr/>
        </p:nvSpPr>
        <p:spPr bwMode="auto">
          <a:xfrm>
            <a:off x="898525" y="2851150"/>
            <a:ext cx="1401763" cy="368300"/>
          </a:xfrm>
          <a:prstGeom prst="rect">
            <a:avLst/>
          </a:prstGeom>
          <a:noFill/>
          <a:ln w="9525">
            <a:noFill/>
            <a:miter lim="800000"/>
            <a:headEnd/>
            <a:tailEnd/>
          </a:ln>
        </p:spPr>
        <p:txBody>
          <a:bodyPr>
            <a:spAutoFit/>
          </a:bodyPr>
          <a:lstStyle/>
          <a:p>
            <a:r>
              <a:rPr lang="en-US">
                <a:latin typeface="Rockwell" pitchFamily="18" charset="0"/>
                <a:cs typeface="Times New Roman" pitchFamily="18" charset="0"/>
              </a:rPr>
              <a:t>Chopper</a:t>
            </a:r>
            <a:endParaRPr lang="en-US" sz="1100">
              <a:latin typeface="Rockwell" pitchFamily="18" charset="0"/>
              <a:cs typeface="Times New Roman" pitchFamily="18" charset="0"/>
            </a:endParaRPr>
          </a:p>
        </p:txBody>
      </p:sp>
      <p:cxnSp>
        <p:nvCxnSpPr>
          <p:cNvPr id="50" name="Straight Arrow Connector 49"/>
          <p:cNvCxnSpPr/>
          <p:nvPr/>
        </p:nvCxnSpPr>
        <p:spPr>
          <a:xfrm>
            <a:off x="1476375" y="3200400"/>
            <a:ext cx="633413" cy="5365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859" name="TextBox 54"/>
          <p:cNvSpPr txBox="1">
            <a:spLocks noChangeArrowheads="1"/>
          </p:cNvSpPr>
          <p:nvPr/>
        </p:nvSpPr>
        <p:spPr bwMode="auto">
          <a:xfrm>
            <a:off x="6481763" y="1885950"/>
            <a:ext cx="1054100" cy="369888"/>
          </a:xfrm>
          <a:prstGeom prst="rect">
            <a:avLst/>
          </a:prstGeom>
          <a:noFill/>
          <a:ln w="9525">
            <a:noFill/>
            <a:miter lim="800000"/>
            <a:headEnd/>
            <a:tailEnd/>
          </a:ln>
        </p:spPr>
        <p:txBody>
          <a:bodyPr>
            <a:spAutoFit/>
          </a:bodyPr>
          <a:lstStyle/>
          <a:p>
            <a:r>
              <a:rPr lang="en-US">
                <a:latin typeface="Rockwell" pitchFamily="18" charset="0"/>
                <a:cs typeface="Times New Roman" pitchFamily="18" charset="0"/>
              </a:rPr>
              <a:t>Sample</a:t>
            </a:r>
          </a:p>
        </p:txBody>
      </p:sp>
      <p:cxnSp>
        <p:nvCxnSpPr>
          <p:cNvPr id="63" name="Straight Connector 62"/>
          <p:cNvCxnSpPr/>
          <p:nvPr/>
        </p:nvCxnSpPr>
        <p:spPr>
          <a:xfrm>
            <a:off x="5027613" y="2354263"/>
            <a:ext cx="123825" cy="111125"/>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p:cNvCxnSpPr>
            <a:endCxn id="75" idx="3"/>
          </p:cNvCxnSpPr>
          <p:nvPr/>
        </p:nvCxnSpPr>
        <p:spPr>
          <a:xfrm flipH="1">
            <a:off x="4595813" y="2316163"/>
            <a:ext cx="149225" cy="139700"/>
          </a:xfrm>
          <a:prstGeom prst="line">
            <a:avLst/>
          </a:prstGeom>
        </p:spPr>
        <p:style>
          <a:lnRef idx="3">
            <a:schemeClr val="dk1"/>
          </a:lnRef>
          <a:fillRef idx="0">
            <a:schemeClr val="dk1"/>
          </a:fillRef>
          <a:effectRef idx="2">
            <a:schemeClr val="dk1"/>
          </a:effectRef>
          <a:fontRef idx="minor">
            <a:schemeClr val="tx1"/>
          </a:fontRef>
        </p:style>
      </p:cxnSp>
      <p:sp>
        <p:nvSpPr>
          <p:cNvPr id="74" name="Rectangle 73"/>
          <p:cNvSpPr/>
          <p:nvPr/>
        </p:nvSpPr>
        <p:spPr>
          <a:xfrm>
            <a:off x="5405438" y="1712913"/>
            <a:ext cx="547687" cy="1487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Rectangle 74"/>
          <p:cNvSpPr/>
          <p:nvPr/>
        </p:nvSpPr>
        <p:spPr>
          <a:xfrm>
            <a:off x="4049713" y="1712913"/>
            <a:ext cx="546100" cy="1487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3" name="Straight Connector 82"/>
          <p:cNvCxnSpPr/>
          <p:nvPr/>
        </p:nvCxnSpPr>
        <p:spPr>
          <a:xfrm>
            <a:off x="5089525" y="4837113"/>
            <a:ext cx="123825" cy="112712"/>
          </a:xfrm>
          <a:prstGeom prst="line">
            <a:avLst/>
          </a:prstGeom>
        </p:spPr>
        <p:style>
          <a:lnRef idx="3">
            <a:schemeClr val="dk1"/>
          </a:lnRef>
          <a:fillRef idx="0">
            <a:schemeClr val="dk1"/>
          </a:fillRef>
          <a:effectRef idx="2">
            <a:schemeClr val="dk1"/>
          </a:effectRef>
          <a:fontRef idx="minor">
            <a:schemeClr val="tx1"/>
          </a:fontRef>
        </p:style>
      </p:cxnSp>
      <p:cxnSp>
        <p:nvCxnSpPr>
          <p:cNvPr id="92" name="Straight Connector 91"/>
          <p:cNvCxnSpPr/>
          <p:nvPr/>
        </p:nvCxnSpPr>
        <p:spPr>
          <a:xfrm flipV="1">
            <a:off x="4694238" y="2409825"/>
            <a:ext cx="33337" cy="215106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flipH="1">
            <a:off x="4946650" y="2447925"/>
            <a:ext cx="142875" cy="2347913"/>
          </a:xfrm>
          <a:prstGeom prst="line">
            <a:avLst/>
          </a:prstGeom>
          <a:ln>
            <a:solidFill>
              <a:srgbClr val="00FF00"/>
            </a:solidFill>
          </a:ln>
        </p:spPr>
        <p:style>
          <a:lnRef idx="2">
            <a:schemeClr val="dk1"/>
          </a:lnRef>
          <a:fillRef idx="0">
            <a:schemeClr val="dk1"/>
          </a:fillRef>
          <a:effectRef idx="1">
            <a:schemeClr val="dk1"/>
          </a:effectRef>
          <a:fontRef idx="minor">
            <a:schemeClr val="tx1"/>
          </a:fontRef>
        </p:style>
      </p:cxnSp>
      <p:cxnSp>
        <p:nvCxnSpPr>
          <p:cNvPr id="102" name="Straight Connector 101"/>
          <p:cNvCxnSpPr>
            <a:stCxn id="75" idx="3"/>
          </p:cNvCxnSpPr>
          <p:nvPr/>
        </p:nvCxnSpPr>
        <p:spPr>
          <a:xfrm flipV="1">
            <a:off x="4595813" y="2447925"/>
            <a:ext cx="479425" cy="7938"/>
          </a:xfrm>
          <a:prstGeom prst="line">
            <a:avLst/>
          </a:prstGeom>
          <a:ln>
            <a:solidFill>
              <a:srgbClr val="00FF00"/>
            </a:solidFill>
          </a:ln>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a:off x="4727575" y="2409825"/>
            <a:ext cx="36195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5" name="Straight Connector 104"/>
          <p:cNvCxnSpPr/>
          <p:nvPr/>
        </p:nvCxnSpPr>
        <p:spPr>
          <a:xfrm>
            <a:off x="5075238" y="2409825"/>
            <a:ext cx="95250" cy="247491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0" name="Straight Connector 109"/>
          <p:cNvCxnSpPr>
            <a:stCxn id="23" idx="3"/>
          </p:cNvCxnSpPr>
          <p:nvPr/>
        </p:nvCxnSpPr>
        <p:spPr>
          <a:xfrm flipH="1">
            <a:off x="5170488" y="4833938"/>
            <a:ext cx="942975" cy="2698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a:xfrm flipH="1">
            <a:off x="6365875" y="4706938"/>
            <a:ext cx="59213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flipH="1">
            <a:off x="6365875" y="4981575"/>
            <a:ext cx="59213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7" name="Straight Arrow Connector 126"/>
          <p:cNvCxnSpPr/>
          <p:nvPr/>
        </p:nvCxnSpPr>
        <p:spPr>
          <a:xfrm flipH="1">
            <a:off x="5303838" y="2057400"/>
            <a:ext cx="1177925" cy="3143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5" name="Title 1"/>
          <p:cNvSpPr>
            <a:spLocks noGrp="1"/>
          </p:cNvSpPr>
          <p:nvPr>
            <p:ph type="title"/>
          </p:nvPr>
        </p:nvSpPr>
        <p:spPr>
          <a:xfrm>
            <a:off x="439335" y="34636"/>
            <a:ext cx="8229600" cy="1143000"/>
          </a:xfrm>
        </p:spPr>
        <p:txBody>
          <a:bodyPr/>
          <a:lstStyle/>
          <a:p>
            <a:pPr marL="54864" eaLnBrk="1" fontAlgn="auto" hangingPunct="1">
              <a:spcAft>
                <a:spcPts val="0"/>
              </a:spcAft>
              <a:defRPr/>
            </a:pPr>
            <a:r>
              <a:rPr lang="en-US" dirty="0" smtClean="0">
                <a:solidFill>
                  <a:schemeClr val="tx2">
                    <a:tint val="100000"/>
                    <a:shade val="90000"/>
                    <a:satMod val="250000"/>
                    <a:alpha val="100000"/>
                  </a:schemeClr>
                </a:solidFill>
              </a:rPr>
              <a:t>Electromagnet Set-up</a:t>
            </a:r>
            <a:endParaRPr lang="en-US" dirty="0">
              <a:solidFill>
                <a:schemeClr val="tx2">
                  <a:tint val="100000"/>
                  <a:shade val="90000"/>
                  <a:satMod val="250000"/>
                  <a:alpha val="100000"/>
                </a:schemeClr>
              </a:solidFill>
            </a:endParaRPr>
          </a:p>
        </p:txBody>
      </p:sp>
      <p:sp>
        <p:nvSpPr>
          <p:cNvPr id="67" name="TextBox 73"/>
          <p:cNvSpPr txBox="1">
            <a:spLocks noChangeArrowheads="1"/>
          </p:cNvSpPr>
          <p:nvPr/>
        </p:nvSpPr>
        <p:spPr bwMode="auto">
          <a:xfrm>
            <a:off x="7199313" y="5478463"/>
            <a:ext cx="1587500" cy="646112"/>
          </a:xfrm>
          <a:prstGeom prst="rect">
            <a:avLst/>
          </a:prstGeom>
          <a:noFill/>
          <a:ln w="9525">
            <a:noFill/>
            <a:miter lim="800000"/>
            <a:headEnd/>
            <a:tailEnd/>
          </a:ln>
        </p:spPr>
        <p:txBody>
          <a:bodyPr>
            <a:spAutoFit/>
          </a:bodyPr>
          <a:lstStyle/>
          <a:p>
            <a:r>
              <a:rPr lang="en-US">
                <a:latin typeface="Rockwell" pitchFamily="18" charset="0"/>
              </a:rPr>
              <a:t>Balanced</a:t>
            </a:r>
          </a:p>
          <a:p>
            <a:r>
              <a:rPr lang="en-US">
                <a:latin typeface="Rockwell" pitchFamily="18" charset="0"/>
              </a:rPr>
              <a:t>Detector</a:t>
            </a:r>
          </a:p>
        </p:txBody>
      </p:sp>
      <p:sp>
        <p:nvSpPr>
          <p:cNvPr id="68" name="TextBox 73"/>
          <p:cNvSpPr txBox="1">
            <a:spLocks noChangeArrowheads="1"/>
          </p:cNvSpPr>
          <p:nvPr/>
        </p:nvSpPr>
        <p:spPr bwMode="auto">
          <a:xfrm>
            <a:off x="4946650" y="5651500"/>
            <a:ext cx="1587500" cy="646113"/>
          </a:xfrm>
          <a:prstGeom prst="rect">
            <a:avLst/>
          </a:prstGeom>
          <a:noFill/>
          <a:ln w="9525">
            <a:noFill/>
            <a:miter lim="800000"/>
            <a:headEnd/>
            <a:tailEnd/>
          </a:ln>
        </p:spPr>
        <p:txBody>
          <a:bodyPr>
            <a:spAutoFit/>
          </a:bodyPr>
          <a:lstStyle/>
          <a:p>
            <a:r>
              <a:rPr lang="en-US">
                <a:latin typeface="Rockwell" pitchFamily="18" charset="0"/>
              </a:rPr>
              <a:t>Polarizing</a:t>
            </a:r>
          </a:p>
          <a:p>
            <a:r>
              <a:rPr lang="en-US">
                <a:latin typeface="Rockwell" pitchFamily="18" charset="0"/>
              </a:rPr>
              <a:t>Beam Splitter</a:t>
            </a:r>
          </a:p>
        </p:txBody>
      </p:sp>
      <p:cxnSp>
        <p:nvCxnSpPr>
          <p:cNvPr id="60" name="Straight Arrow Connector 59"/>
          <p:cNvCxnSpPr/>
          <p:nvPr/>
        </p:nvCxnSpPr>
        <p:spPr>
          <a:xfrm flipV="1">
            <a:off x="5675313" y="5181600"/>
            <a:ext cx="355600" cy="4667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flipH="1" flipV="1">
            <a:off x="7199313" y="5181600"/>
            <a:ext cx="381000" cy="3540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1"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wipe(down)">
                                      <p:cBhvr>
                                        <p:cTn id="31" dur="500"/>
                                        <p:tgtEl>
                                          <p:spTgt spid="96"/>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wipe(right)">
                                      <p:cBhvr>
                                        <p:cTn id="35" dur="500"/>
                                        <p:tgtEl>
                                          <p:spTgt spid="10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1000"/>
                            </p:stCondLst>
                            <p:childTnLst>
                              <p:par>
                                <p:cTn id="64" presetID="22" presetClass="entr" presetSubtype="8"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left)">
                                      <p:cBhvr>
                                        <p:cTn id="66" dur="500"/>
                                        <p:tgtEl>
                                          <p:spTgt spid="37"/>
                                        </p:tgtEl>
                                      </p:cBhvr>
                                    </p:animEffect>
                                  </p:childTnLst>
                                </p:cTn>
                              </p:par>
                            </p:childTnLst>
                          </p:cTn>
                        </p:par>
                        <p:par>
                          <p:cTn id="67" fill="hold">
                            <p:stCondLst>
                              <p:cond delay="1500"/>
                            </p:stCondLst>
                            <p:childTnLst>
                              <p:par>
                                <p:cTn id="68" presetID="22" presetClass="entr" presetSubtype="4" fill="hold"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down)">
                                      <p:cBhvr>
                                        <p:cTn id="70" dur="500"/>
                                        <p:tgtEl>
                                          <p:spTgt spid="92"/>
                                        </p:tgtEl>
                                      </p:cBhvr>
                                    </p:animEffect>
                                  </p:childTnLst>
                                </p:cTn>
                              </p:par>
                            </p:childTnLst>
                          </p:cTn>
                        </p:par>
                        <p:par>
                          <p:cTn id="71" fill="hold">
                            <p:stCondLst>
                              <p:cond delay="2000"/>
                            </p:stCondLst>
                            <p:childTnLst>
                              <p:par>
                                <p:cTn id="72" presetID="22" presetClass="entr" presetSubtype="8" fill="hold" nodeType="afterEffect">
                                  <p:stCondLst>
                                    <p:cond delay="0"/>
                                  </p:stCondLst>
                                  <p:childTnLst>
                                    <p:set>
                                      <p:cBhvr>
                                        <p:cTn id="73" dur="1" fill="hold">
                                          <p:stCondLst>
                                            <p:cond delay="0"/>
                                          </p:stCondLst>
                                        </p:cTn>
                                        <p:tgtEl>
                                          <p:spTgt spid="103"/>
                                        </p:tgtEl>
                                        <p:attrNameLst>
                                          <p:attrName>style.visibility</p:attrName>
                                        </p:attrNameLst>
                                      </p:cBhvr>
                                      <p:to>
                                        <p:strVal val="visible"/>
                                      </p:to>
                                    </p:set>
                                    <p:animEffect transition="in" filter="wipe(left)">
                                      <p:cBhvr>
                                        <p:cTn id="74" dur="500"/>
                                        <p:tgtEl>
                                          <p:spTgt spid="103"/>
                                        </p:tgtEl>
                                      </p:cBhvr>
                                    </p:animEffect>
                                  </p:childTnLst>
                                </p:cTn>
                              </p:par>
                            </p:childTnLst>
                          </p:cTn>
                        </p:par>
                        <p:par>
                          <p:cTn id="75" fill="hold">
                            <p:stCondLst>
                              <p:cond delay="2500"/>
                            </p:stCondLst>
                            <p:childTnLst>
                              <p:par>
                                <p:cTn id="76" presetID="22" presetClass="entr" presetSubtype="1"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up)">
                                      <p:cBhvr>
                                        <p:cTn id="78" dur="500"/>
                                        <p:tgtEl>
                                          <p:spTgt spid="105"/>
                                        </p:tgtEl>
                                      </p:cBhvr>
                                    </p:animEffect>
                                  </p:childTnLst>
                                </p:cTn>
                              </p:par>
                            </p:childTnLst>
                          </p:cTn>
                        </p:par>
                        <p:par>
                          <p:cTn id="79" fill="hold">
                            <p:stCondLst>
                              <p:cond delay="3000"/>
                            </p:stCondLst>
                            <p:childTnLst>
                              <p:par>
                                <p:cTn id="80" presetID="22" presetClass="entr" presetSubtype="8" fill="hold" nodeType="afterEffect">
                                  <p:stCondLst>
                                    <p:cond delay="0"/>
                                  </p:stCondLst>
                                  <p:childTnLst>
                                    <p:set>
                                      <p:cBhvr>
                                        <p:cTn id="81" dur="1" fill="hold">
                                          <p:stCondLst>
                                            <p:cond delay="0"/>
                                          </p:stCondLst>
                                        </p:cTn>
                                        <p:tgtEl>
                                          <p:spTgt spid="110"/>
                                        </p:tgtEl>
                                        <p:attrNameLst>
                                          <p:attrName>style.visibility</p:attrName>
                                        </p:attrNameLst>
                                      </p:cBhvr>
                                      <p:to>
                                        <p:strVal val="visible"/>
                                      </p:to>
                                    </p:set>
                                    <p:animEffect transition="in" filter="wipe(left)">
                                      <p:cBhvr>
                                        <p:cTn id="82" dur="500"/>
                                        <p:tgtEl>
                                          <p:spTgt spid="110"/>
                                        </p:tgtEl>
                                      </p:cBhvr>
                                    </p:animEffect>
                                  </p:childTnLst>
                                </p:cTn>
                              </p:par>
                            </p:childTnLst>
                          </p:cTn>
                        </p:par>
                        <p:par>
                          <p:cTn id="83" fill="hold">
                            <p:stCondLst>
                              <p:cond delay="3500"/>
                            </p:stCondLst>
                            <p:childTnLst>
                              <p:par>
                                <p:cTn id="84" presetID="22" presetClass="entr" presetSubtype="8" fill="hold" nodeType="afterEffect">
                                  <p:stCondLst>
                                    <p:cond delay="0"/>
                                  </p:stCondLst>
                                  <p:childTnLst>
                                    <p:set>
                                      <p:cBhvr>
                                        <p:cTn id="85" dur="1" fill="hold">
                                          <p:stCondLst>
                                            <p:cond delay="0"/>
                                          </p:stCondLst>
                                        </p:cTn>
                                        <p:tgtEl>
                                          <p:spTgt spid="113"/>
                                        </p:tgtEl>
                                        <p:attrNameLst>
                                          <p:attrName>style.visibility</p:attrName>
                                        </p:attrNameLst>
                                      </p:cBhvr>
                                      <p:to>
                                        <p:strVal val="visible"/>
                                      </p:to>
                                    </p:set>
                                    <p:animEffect transition="in" filter="wipe(left)">
                                      <p:cBhvr>
                                        <p:cTn id="86" dur="500"/>
                                        <p:tgtEl>
                                          <p:spTgt spid="113"/>
                                        </p:tgtEl>
                                      </p:cBhvr>
                                    </p:animEffect>
                                  </p:childTnLst>
                                </p:cTn>
                              </p:par>
                              <p:par>
                                <p:cTn id="87" presetID="22" presetClass="entr" presetSubtype="8" fill="hold" nodeType="withEffect">
                                  <p:stCondLst>
                                    <p:cond delay="0"/>
                                  </p:stCondLst>
                                  <p:childTnLst>
                                    <p:set>
                                      <p:cBhvr>
                                        <p:cTn id="88" dur="1" fill="hold">
                                          <p:stCondLst>
                                            <p:cond delay="0"/>
                                          </p:stCondLst>
                                        </p:cTn>
                                        <p:tgtEl>
                                          <p:spTgt spid="114"/>
                                        </p:tgtEl>
                                        <p:attrNameLst>
                                          <p:attrName>style.visibility</p:attrName>
                                        </p:attrNameLst>
                                      </p:cBhvr>
                                      <p:to>
                                        <p:strVal val="visible"/>
                                      </p:to>
                                    </p:set>
                                    <p:animEffect transition="in" filter="wipe(left)">
                                      <p:cBhvr>
                                        <p:cTn id="89" dur="500"/>
                                        <p:tgtEl>
                                          <p:spTgt spid="114"/>
                                        </p:tgtEl>
                                      </p:cBhvr>
                                    </p:animEffect>
                                  </p:childTnLst>
                                </p:cTn>
                              </p:par>
                            </p:childTnLst>
                          </p:cTn>
                        </p:par>
                        <p:par>
                          <p:cTn id="90" fill="hold">
                            <p:stCondLst>
                              <p:cond delay="4000"/>
                            </p:stCondLst>
                            <p:childTnLst>
                              <p:par>
                                <p:cTn id="91" presetID="22" presetClass="entr" presetSubtype="8" fill="hold" nodeType="after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left)">
                                      <p:cBhvr>
                                        <p:cTn id="93" dur="500"/>
                                        <p:tgtEl>
                                          <p:spTgt spid="41"/>
                                        </p:tgtEl>
                                      </p:cBhvr>
                                    </p:animEffect>
                                  </p:childTnLst>
                                </p:cTn>
                              </p:par>
                            </p:childTnLst>
                          </p:cTn>
                        </p:par>
                        <p:par>
                          <p:cTn id="94" fill="hold">
                            <p:stCondLst>
                              <p:cond delay="4500"/>
                            </p:stCondLst>
                            <p:childTnLst>
                              <p:par>
                                <p:cTn id="95" presetID="1"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35" grpId="0"/>
      <p:bldP spid="39" grpId="0"/>
      <p:bldP spid="42" grpId="0"/>
      <p:bldP spid="49"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36866" name="Content Placeholder 4"/>
          <p:cNvPicPr>
            <a:picLocks noGrp="1" noChangeAspect="1"/>
          </p:cNvPicPr>
          <p:nvPr>
            <p:ph sz="half" idx="1"/>
          </p:nvPr>
        </p:nvPicPr>
        <p:blipFill>
          <a:blip r:embed="rId2"/>
          <a:srcRect/>
          <a:stretch>
            <a:fillRect/>
          </a:stretch>
        </p:blipFill>
        <p:spPr>
          <a:xfrm>
            <a:off x="685800" y="152400"/>
            <a:ext cx="3657600" cy="6502400"/>
          </a:xfrm>
        </p:spPr>
      </p:pic>
      <p:pic>
        <p:nvPicPr>
          <p:cNvPr id="36867" name="Content Placeholder 5"/>
          <p:cNvPicPr>
            <a:picLocks noGrp="1" noChangeAspect="1"/>
          </p:cNvPicPr>
          <p:nvPr>
            <p:ph sz="half" idx="2"/>
          </p:nvPr>
        </p:nvPicPr>
        <p:blipFill>
          <a:blip r:embed="rId3"/>
          <a:srcRect/>
          <a:stretch>
            <a:fillRect/>
          </a:stretch>
        </p:blipFill>
        <p:spPr>
          <a:xfrm>
            <a:off x="4876800" y="152400"/>
            <a:ext cx="3644900" cy="64801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dirty="0" smtClean="0">
                <a:solidFill>
                  <a:schemeClr val="tx2">
                    <a:tint val="100000"/>
                    <a:shade val="90000"/>
                    <a:satMod val="250000"/>
                    <a:alpha val="100000"/>
                  </a:schemeClr>
                </a:solidFill>
              </a:rPr>
              <a:t>Electromagnet Scan Goals</a:t>
            </a:r>
            <a:endParaRPr lang="en-US" dirty="0">
              <a:solidFill>
                <a:schemeClr val="tx2">
                  <a:tint val="100000"/>
                  <a:shade val="90000"/>
                  <a:satMod val="250000"/>
                  <a:alpha val="100000"/>
                </a:schemeClr>
              </a:solidFill>
            </a:endParaRPr>
          </a:p>
        </p:txBody>
      </p:sp>
      <p:sp>
        <p:nvSpPr>
          <p:cNvPr id="33794" name="Content Placeholder 2"/>
          <p:cNvSpPr>
            <a:spLocks noGrp="1"/>
          </p:cNvSpPr>
          <p:nvPr>
            <p:ph idx="1"/>
          </p:nvPr>
        </p:nvSpPr>
        <p:spPr/>
        <p:txBody>
          <a:bodyPr/>
          <a:lstStyle/>
          <a:p>
            <a:pPr eaLnBrk="1" hangingPunct="1"/>
            <a:r>
              <a:rPr lang="en-US" smtClean="0"/>
              <a:t>Same oscillations?</a:t>
            </a:r>
          </a:p>
          <a:p>
            <a:pPr eaLnBrk="1" hangingPunct="1"/>
            <a:endParaRPr lang="en-US" smtClean="0"/>
          </a:p>
          <a:p>
            <a:pPr eaLnBrk="1" hangingPunct="1"/>
            <a:r>
              <a:rPr lang="en-US" smtClean="0"/>
              <a:t>Does frequency change with laser power?</a:t>
            </a:r>
          </a:p>
          <a:p>
            <a:pPr eaLnBrk="1" hangingPunct="1"/>
            <a:endParaRPr lang="en-US" smtClean="0"/>
          </a:p>
          <a:p>
            <a:pPr eaLnBrk="1" hangingPunct="1"/>
            <a:r>
              <a:rPr lang="en-US" smtClean="0"/>
              <a:t>Does it change with pump pulse width?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dirty="0" smtClean="0">
                <a:solidFill>
                  <a:schemeClr val="tx2">
                    <a:tint val="100000"/>
                    <a:shade val="90000"/>
                    <a:satMod val="250000"/>
                    <a:alpha val="100000"/>
                  </a:schemeClr>
                </a:solidFill>
              </a:rPr>
              <a:t>Conclusions</a:t>
            </a:r>
            <a:endParaRPr lang="en-US" dirty="0">
              <a:solidFill>
                <a:schemeClr val="tx2">
                  <a:tint val="100000"/>
                  <a:shade val="90000"/>
                  <a:satMod val="250000"/>
                  <a:alpha val="100000"/>
                </a:schemeClr>
              </a:solidFill>
            </a:endParaRPr>
          </a:p>
        </p:txBody>
      </p:sp>
      <p:sp>
        <p:nvSpPr>
          <p:cNvPr id="39938" name="Content Placeholder 2"/>
          <p:cNvSpPr>
            <a:spLocks noGrp="1"/>
          </p:cNvSpPr>
          <p:nvPr>
            <p:ph idx="1"/>
          </p:nvPr>
        </p:nvSpPr>
        <p:spPr/>
        <p:txBody>
          <a:bodyPr/>
          <a:lstStyle/>
          <a:p>
            <a:pPr eaLnBrk="1" hangingPunct="1"/>
            <a:r>
              <a:rPr lang="en-US" smtClean="0"/>
              <a:t>Quantum computing potential depends on understanding quantum dots</a:t>
            </a:r>
          </a:p>
          <a:p>
            <a:pPr eaLnBrk="1" hangingPunct="1"/>
            <a:r>
              <a:rPr lang="en-US" smtClean="0"/>
              <a:t>We measure spin lifetimes using the Faraday effect</a:t>
            </a:r>
          </a:p>
          <a:p>
            <a:pPr eaLnBrk="1" hangingPunct="1"/>
            <a:r>
              <a:rPr lang="en-US" smtClean="0"/>
              <a:t>We saw oscillating spin polarization instead of decay</a:t>
            </a:r>
          </a:p>
          <a:p>
            <a:pPr eaLnBrk="1" hangingPunct="1"/>
            <a:r>
              <a:rPr lang="en-US" smtClean="0"/>
              <a:t>We need to do further tests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eaLnBrk="1" hangingPunct="1">
              <a:defRPr/>
            </a:pPr>
            <a:r>
              <a:rPr lang="en-US" dirty="0" smtClean="0"/>
              <a:t>Quantum Computing</a:t>
            </a:r>
            <a:endParaRPr lang="en-US" dirty="0"/>
          </a:p>
        </p:txBody>
      </p:sp>
      <p:sp>
        <p:nvSpPr>
          <p:cNvPr id="3" name="Content Placeholder 2"/>
          <p:cNvSpPr>
            <a:spLocks noGrp="1"/>
          </p:cNvSpPr>
          <p:nvPr>
            <p:ph sz="half" idx="1"/>
          </p:nvPr>
        </p:nvSpPr>
        <p:spPr>
          <a:xfrm>
            <a:off x="457200" y="1646238"/>
            <a:ext cx="4038600" cy="4525962"/>
          </a:xfrm>
        </p:spPr>
        <p:txBody>
          <a:bodyPr/>
          <a:lstStyle/>
          <a:p>
            <a:pPr eaLnBrk="1" hangingPunct="1"/>
            <a:r>
              <a:rPr lang="en-US" smtClean="0"/>
              <a:t>Quantum states are the “1”s and “0”s of a classical computer</a:t>
            </a:r>
          </a:p>
          <a:p>
            <a:pPr eaLnBrk="1" hangingPunct="1"/>
            <a:r>
              <a:rPr lang="en-US" smtClean="0"/>
              <a:t>Certain tasks—like factoring large numbers—are exponentially faster</a:t>
            </a:r>
          </a:p>
          <a:p>
            <a:pPr eaLnBrk="1" hangingPunct="1"/>
            <a:r>
              <a:rPr lang="en-US" smtClean="0"/>
              <a:t>Must understand quantum states</a:t>
            </a:r>
          </a:p>
        </p:txBody>
      </p:sp>
      <p:pic>
        <p:nvPicPr>
          <p:cNvPr id="5" name="Content Placeholder 4"/>
          <p:cNvPicPr>
            <a:picLocks noGrp="1" noChangeAspect="1"/>
          </p:cNvPicPr>
          <p:nvPr>
            <p:ph sz="half" idx="2"/>
          </p:nvPr>
        </p:nvPicPr>
        <p:blipFill>
          <a:blip r:embed="rId3"/>
          <a:srcRect/>
          <a:stretch>
            <a:fillRect/>
          </a:stretch>
        </p:blipFill>
        <p:spPr>
          <a:xfrm>
            <a:off x="4724400" y="990600"/>
            <a:ext cx="3886200" cy="5281613"/>
          </a:xfrm>
        </p:spPr>
      </p:pic>
      <p:sp>
        <p:nvSpPr>
          <p:cNvPr id="15364" name="TextBox 5"/>
          <p:cNvSpPr txBox="1">
            <a:spLocks noChangeArrowheads="1"/>
          </p:cNvSpPr>
          <p:nvPr/>
        </p:nvSpPr>
        <p:spPr bwMode="auto">
          <a:xfrm>
            <a:off x="4267200" y="6324600"/>
            <a:ext cx="4724400" cy="369888"/>
          </a:xfrm>
          <a:prstGeom prst="rect">
            <a:avLst/>
          </a:prstGeom>
          <a:noFill/>
          <a:ln w="9525">
            <a:noFill/>
            <a:miter lim="800000"/>
            <a:headEnd/>
            <a:tailEnd/>
          </a:ln>
        </p:spPr>
        <p:txBody>
          <a:bodyPr>
            <a:spAutoFit/>
          </a:bodyPr>
          <a:lstStyle/>
          <a:p>
            <a:r>
              <a:rPr lang="en-US"/>
              <a:t>Jun Li et al, Sci. Rep. 2012/02/10 online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dirty="0" smtClean="0">
                <a:solidFill>
                  <a:schemeClr val="tx2">
                    <a:tint val="100000"/>
                    <a:shade val="90000"/>
                    <a:satMod val="250000"/>
                    <a:alpha val="100000"/>
                  </a:schemeClr>
                </a:solidFill>
              </a:rPr>
              <a:t>Quantum Dots</a:t>
            </a:r>
            <a:endParaRPr lang="en-US" dirty="0">
              <a:solidFill>
                <a:schemeClr val="tx2">
                  <a:tint val="100000"/>
                  <a:shade val="90000"/>
                  <a:satMod val="250000"/>
                  <a:alpha val="100000"/>
                </a:schemeClr>
              </a:solidFill>
            </a:endParaRPr>
          </a:p>
        </p:txBody>
      </p:sp>
      <p:sp>
        <p:nvSpPr>
          <p:cNvPr id="17410" name="Content Placeholder 2"/>
          <p:cNvSpPr>
            <a:spLocks noGrp="1"/>
          </p:cNvSpPr>
          <p:nvPr>
            <p:ph idx="1"/>
          </p:nvPr>
        </p:nvSpPr>
        <p:spPr/>
        <p:txBody>
          <a:bodyPr/>
          <a:lstStyle/>
          <a:p>
            <a:pPr eaLnBrk="1" hangingPunct="1"/>
            <a:r>
              <a:rPr lang="en-US" dirty="0" smtClean="0"/>
              <a:t>Tiny, energetically and spatially constrained structures: 2-10 nm</a:t>
            </a:r>
          </a:p>
          <a:p>
            <a:pPr eaLnBrk="1" hangingPunct="1"/>
            <a:endParaRPr lang="en-US" dirty="0" smtClean="0"/>
          </a:p>
          <a:p>
            <a:pPr eaLnBrk="1" hangingPunct="1"/>
            <a:r>
              <a:rPr lang="en-US" dirty="0" smtClean="0"/>
              <a:t>Quantum computers with interacting quantum dots that have an extra electron</a:t>
            </a:r>
          </a:p>
          <a:p>
            <a:pPr eaLnBrk="1" hangingPunct="1"/>
            <a:endParaRPr lang="en-US" dirty="0" smtClean="0"/>
          </a:p>
          <a:p>
            <a:pPr eaLnBrk="1" hangingPunct="1"/>
            <a:r>
              <a:rPr lang="en-US" dirty="0" smtClean="0"/>
              <a:t>Fast, optical control</a:t>
            </a:r>
          </a:p>
          <a:p>
            <a:pPr eaLnBrk="1" hangingPunct="1"/>
            <a:endParaRPr lang="en-US" dirty="0" smtClean="0"/>
          </a:p>
          <a:p>
            <a:pPr eaLnBrk="1" hangingPunct="1"/>
            <a:r>
              <a:rPr lang="en-US" dirty="0" smtClean="0"/>
              <a:t>Evidence of long lifetimes relative to control</a:t>
            </a:r>
          </a:p>
          <a:p>
            <a:pPr eaLnBrk="1" hangingPunct="1">
              <a:buFont typeface="Wingdings 2" pitchFamily="18"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951"/>
            <a:ext cx="8686800" cy="1143000"/>
          </a:xfrm>
        </p:spPr>
        <p:txBody>
          <a:bodyPr>
            <a:normAutofit fontScale="90000"/>
          </a:bodyPr>
          <a:lstStyle/>
          <a:p>
            <a:pPr marL="54864" eaLnBrk="1" fontAlgn="auto" hangingPunct="1">
              <a:spcAft>
                <a:spcPts val="0"/>
              </a:spcAft>
              <a:defRPr/>
            </a:pPr>
            <a:r>
              <a:rPr lang="en-US" dirty="0" smtClean="0">
                <a:solidFill>
                  <a:schemeClr val="tx2">
                    <a:tint val="100000"/>
                    <a:shade val="90000"/>
                    <a:satMod val="250000"/>
                    <a:alpha val="100000"/>
                  </a:schemeClr>
                </a:solidFill>
              </a:rPr>
              <a:t>Zeeman Splitting and Electron Spin</a:t>
            </a:r>
            <a:endParaRPr lang="en-US" dirty="0">
              <a:solidFill>
                <a:schemeClr val="tx2">
                  <a:tint val="100000"/>
                  <a:shade val="90000"/>
                  <a:satMod val="250000"/>
                  <a:alpha val="100000"/>
                </a:schemeClr>
              </a:solidFill>
            </a:endParaRPr>
          </a:p>
        </p:txBody>
      </p:sp>
      <p:pic>
        <p:nvPicPr>
          <p:cNvPr id="20482" name="Content Placeholder 3" descr="File:NMR splitting.gif">
            <a:hlinkClick r:id="rId3"/>
          </p:cNvPr>
          <p:cNvPicPr>
            <a:picLocks noGrp="1"/>
          </p:cNvPicPr>
          <p:nvPr>
            <p:ph idx="1"/>
          </p:nvPr>
        </p:nvPicPr>
        <p:blipFill>
          <a:blip r:embed="rId4"/>
          <a:srcRect/>
          <a:stretch>
            <a:fillRect/>
          </a:stretch>
        </p:blipFill>
        <p:spPr>
          <a:xfrm>
            <a:off x="1524000" y="1143000"/>
            <a:ext cx="6553200" cy="3886200"/>
          </a:xfrm>
        </p:spPr>
      </p:pic>
      <p:sp>
        <p:nvSpPr>
          <p:cNvPr id="5" name="Rectangle 4"/>
          <p:cNvSpPr>
            <a:spLocks noRot="1" noChangeAspect="1" noMove="1" noResize="1" noEditPoints="1" noAdjustHandles="1" noChangeArrowheads="1" noChangeShapeType="1" noTextEdit="1"/>
          </p:cNvSpPr>
          <p:nvPr/>
        </p:nvSpPr>
        <p:spPr>
          <a:xfrm>
            <a:off x="3276600" y="1447800"/>
            <a:ext cx="2038405" cy="461665"/>
          </a:xfrm>
          <a:prstGeom prst="rect">
            <a:avLst/>
          </a:prstGeom>
          <a:blipFill rotWithShape="1">
            <a:blip r:embed="rId5"/>
            <a:stretch>
              <a:fillRect b="-12000"/>
            </a:stretch>
          </a:blipFill>
        </p:spPr>
        <p:txBody>
          <a:bodyPr/>
          <a:lstStyle/>
          <a:p>
            <a:pPr fontAlgn="auto">
              <a:spcBef>
                <a:spcPts val="0"/>
              </a:spcBef>
              <a:spcAft>
                <a:spcPts val="0"/>
              </a:spcAft>
              <a:defRPr/>
            </a:pPr>
            <a:r>
              <a:rPr lang="en-US">
                <a:noFill/>
                <a:latin typeface="+mn-lt"/>
                <a:cs typeface="+mn-cs"/>
              </a:rPr>
              <a:t> </a:t>
            </a:r>
          </a:p>
        </p:txBody>
      </p:sp>
      <p:sp>
        <p:nvSpPr>
          <p:cNvPr id="6" name="Rectangle 5"/>
          <p:cNvSpPr/>
          <p:nvPr/>
        </p:nvSpPr>
        <p:spPr>
          <a:xfrm>
            <a:off x="4953000" y="2590800"/>
            <a:ext cx="25527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a:spLocks noRot="1" noChangeAspect="1" noMove="1" noResize="1" noEditPoints="1" noAdjustHandles="1" noChangeArrowheads="1" noChangeShapeType="1" noTextEdit="1"/>
          </p:cNvSpPr>
          <p:nvPr/>
        </p:nvSpPr>
        <p:spPr>
          <a:xfrm>
            <a:off x="2667000" y="5398532"/>
            <a:ext cx="3962400" cy="922176"/>
          </a:xfrm>
          <a:prstGeom prst="rect">
            <a:avLst/>
          </a:prstGeom>
          <a:blipFill rotWithShape="1">
            <a:blip r:embed="rId6"/>
            <a:stretch>
              <a:fillRect/>
            </a:stretch>
          </a:blipFill>
          <a:ln>
            <a:noFill/>
          </a:ln>
        </p:spPr>
        <p:txBody>
          <a:bodyPr/>
          <a:lstStyle/>
          <a:p>
            <a:pPr fontAlgn="auto">
              <a:spcBef>
                <a:spcPts val="0"/>
              </a:spcBef>
              <a:spcAft>
                <a:spcPts val="0"/>
              </a:spcAft>
              <a:defRPr/>
            </a:pPr>
            <a:r>
              <a:rPr lang="en-US">
                <a:noFill/>
                <a:latin typeface="+mn-lt"/>
                <a:cs typeface="+mn-cs"/>
              </a:rPr>
              <a:t> </a:t>
            </a:r>
          </a:p>
        </p:txBody>
      </p:sp>
      <p:sp>
        <p:nvSpPr>
          <p:cNvPr id="9" name="TextBox 8"/>
          <p:cNvSpPr txBox="1">
            <a:spLocks noChangeArrowheads="1"/>
          </p:cNvSpPr>
          <p:nvPr/>
        </p:nvSpPr>
        <p:spPr bwMode="auto">
          <a:xfrm>
            <a:off x="3054350" y="5029200"/>
            <a:ext cx="3581400" cy="461963"/>
          </a:xfrm>
          <a:prstGeom prst="rect">
            <a:avLst/>
          </a:prstGeom>
          <a:noFill/>
          <a:ln w="9525">
            <a:noFill/>
            <a:miter lim="800000"/>
            <a:headEnd/>
            <a:tailEnd/>
          </a:ln>
        </p:spPr>
        <p:txBody>
          <a:bodyPr>
            <a:spAutoFit/>
          </a:bodyPr>
          <a:lstStyle/>
          <a:p>
            <a:r>
              <a:rPr lang="en-US" sz="2400">
                <a:solidFill>
                  <a:schemeClr val="bg1"/>
                </a:solidFill>
                <a:latin typeface="Rockwell" pitchFamily="18" charset="0"/>
              </a:rPr>
              <a:t>% Pol=%Low-% High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Faraday Effect</a:t>
            </a:r>
            <a:endParaRPr lang="en-US" dirty="0"/>
          </a:p>
        </p:txBody>
      </p:sp>
      <p:sp>
        <p:nvSpPr>
          <p:cNvPr id="3" name="Content Placeholder 2"/>
          <p:cNvSpPr>
            <a:spLocks noGrp="1"/>
          </p:cNvSpPr>
          <p:nvPr>
            <p:ph sz="half" idx="1"/>
          </p:nvPr>
        </p:nvSpPr>
        <p:spPr>
          <a:xfrm>
            <a:off x="457200" y="1646238"/>
            <a:ext cx="4038600" cy="4525962"/>
          </a:xfrm>
        </p:spPr>
        <p:txBody>
          <a:bodyPr/>
          <a:lstStyle/>
          <a:p>
            <a:pPr eaLnBrk="1" hangingPunct="1"/>
            <a:r>
              <a:rPr lang="en-US" dirty="0" smtClean="0"/>
              <a:t>Linearly polarized light rotates</a:t>
            </a:r>
          </a:p>
          <a:p>
            <a:pPr eaLnBrk="1" hangingPunct="1"/>
            <a:r>
              <a:rPr lang="en-US" dirty="0" smtClean="0"/>
              <a:t>Must be parallel with magnetic polarization of sample</a:t>
            </a:r>
          </a:p>
          <a:p>
            <a:pPr eaLnBrk="1" hangingPunct="1"/>
            <a:r>
              <a:rPr lang="en-US" dirty="0" smtClean="0"/>
              <a:t>More magnetic polarization means more rotation</a:t>
            </a:r>
          </a:p>
        </p:txBody>
      </p:sp>
      <p:pic>
        <p:nvPicPr>
          <p:cNvPr id="22531" name="Content Placeholder 4"/>
          <p:cNvPicPr>
            <a:picLocks noGrp="1" noChangeAspect="1"/>
          </p:cNvPicPr>
          <p:nvPr>
            <p:ph sz="half" idx="2"/>
          </p:nvPr>
        </p:nvPicPr>
        <p:blipFill>
          <a:blip r:embed="rId2"/>
          <a:srcRect/>
          <a:stretch>
            <a:fillRect/>
          </a:stretch>
        </p:blipFill>
        <p:spPr>
          <a:xfrm>
            <a:off x="4343400" y="1828800"/>
            <a:ext cx="4572000" cy="4343400"/>
          </a:xfrm>
        </p:spPr>
      </p:pic>
      <p:sp>
        <p:nvSpPr>
          <p:cNvPr id="22532" name="TextBox 5"/>
          <p:cNvSpPr txBox="1">
            <a:spLocks noChangeArrowheads="1"/>
          </p:cNvSpPr>
          <p:nvPr/>
        </p:nvSpPr>
        <p:spPr bwMode="auto">
          <a:xfrm>
            <a:off x="4800600" y="6324600"/>
            <a:ext cx="3733800" cy="369888"/>
          </a:xfrm>
          <a:prstGeom prst="rect">
            <a:avLst/>
          </a:prstGeom>
          <a:noFill/>
          <a:ln w="9525">
            <a:noFill/>
            <a:miter lim="800000"/>
            <a:headEnd/>
            <a:tailEnd/>
          </a:ln>
        </p:spPr>
        <p:txBody>
          <a:bodyPr>
            <a:spAutoFit/>
          </a:bodyPr>
          <a:lstStyle/>
          <a:p>
            <a:r>
              <a:rPr lang="en-US"/>
              <a:t>Wikipedia: Faraday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400" y="609600"/>
            <a:ext cx="1046162" cy="512763"/>
          </a:xfrm>
        </p:spPr>
        <p:txBody>
          <a:bodyPr>
            <a:normAutofit fontScale="90000"/>
          </a:bodyPr>
          <a:lstStyle/>
          <a:p>
            <a:pPr marL="54864" eaLnBrk="1" fontAlgn="auto" hangingPunct="1">
              <a:spcAft>
                <a:spcPts val="0"/>
              </a:spcAft>
              <a:defRPr/>
            </a:pPr>
            <a:r>
              <a:rPr lang="en-US" dirty="0" smtClean="0">
                <a:solidFill>
                  <a:schemeClr val="tx2">
                    <a:tint val="100000"/>
                    <a:shade val="90000"/>
                    <a:satMod val="250000"/>
                    <a:alpha val="100000"/>
                  </a:schemeClr>
                </a:solidFill>
              </a:rPr>
              <a:t>2</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1298575" y="5922963"/>
            <a:ext cx="1516063" cy="487362"/>
          </a:xfrm>
        </p:spPr>
        <p:txBody>
          <a:bodyPr/>
          <a:lstStyle/>
          <a:p>
            <a:pPr marL="0" indent="0" eaLnBrk="1" hangingPunct="1">
              <a:buFont typeface="Wingdings 2" pitchFamily="18" charset="2"/>
              <a:buNone/>
            </a:pPr>
            <a:r>
              <a:rPr lang="en-US" sz="1800" smtClean="0"/>
              <a:t>Power Stabilizer</a:t>
            </a:r>
          </a:p>
        </p:txBody>
      </p:sp>
      <p:sp>
        <p:nvSpPr>
          <p:cNvPr id="4" name="Oval 3"/>
          <p:cNvSpPr/>
          <p:nvPr/>
        </p:nvSpPr>
        <p:spPr>
          <a:xfrm>
            <a:off x="4692650" y="2736850"/>
            <a:ext cx="1524000" cy="1295400"/>
          </a:xfrm>
          <a:prstGeom prst="ellipse">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Arrow Connector 5"/>
          <p:cNvCxnSpPr/>
          <p:nvPr/>
        </p:nvCxnSpPr>
        <p:spPr>
          <a:xfrm flipV="1">
            <a:off x="5000625" y="3100388"/>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5175250" y="3108325"/>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V="1">
            <a:off x="5718175" y="3059113"/>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5940425" y="304165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560" name="TextBox 11"/>
          <p:cNvSpPr txBox="1">
            <a:spLocks noChangeArrowheads="1"/>
          </p:cNvSpPr>
          <p:nvPr/>
        </p:nvSpPr>
        <p:spPr bwMode="auto">
          <a:xfrm>
            <a:off x="4670425" y="3200400"/>
            <a:ext cx="381000" cy="369888"/>
          </a:xfrm>
          <a:prstGeom prst="rect">
            <a:avLst/>
          </a:prstGeom>
          <a:noFill/>
          <a:ln w="9525">
            <a:noFill/>
            <a:miter lim="800000"/>
            <a:headEnd/>
            <a:tailEnd/>
          </a:ln>
        </p:spPr>
        <p:txBody>
          <a:bodyPr>
            <a:spAutoFit/>
          </a:bodyPr>
          <a:lstStyle/>
          <a:p>
            <a:r>
              <a:rPr lang="en-US">
                <a:latin typeface="Rockwell" pitchFamily="18" charset="0"/>
                <a:sym typeface="Mathematica4" pitchFamily="2" charset="2"/>
              </a:rPr>
              <a:t>B</a:t>
            </a:r>
            <a:endParaRPr lang="en-US">
              <a:latin typeface="Rockwell" pitchFamily="18" charset="0"/>
            </a:endParaRPr>
          </a:p>
        </p:txBody>
      </p:sp>
      <p:sp>
        <p:nvSpPr>
          <p:cNvPr id="23561" name="TextBox 12"/>
          <p:cNvSpPr txBox="1">
            <a:spLocks noChangeArrowheads="1"/>
          </p:cNvSpPr>
          <p:nvPr/>
        </p:nvSpPr>
        <p:spPr bwMode="auto">
          <a:xfrm>
            <a:off x="4656138" y="3079750"/>
            <a:ext cx="457200" cy="368300"/>
          </a:xfrm>
          <a:prstGeom prst="rect">
            <a:avLst/>
          </a:prstGeom>
          <a:noFill/>
          <a:ln w="9525">
            <a:noFill/>
            <a:miter lim="800000"/>
            <a:headEnd/>
            <a:tailEnd/>
          </a:ln>
        </p:spPr>
        <p:txBody>
          <a:bodyPr>
            <a:spAutoFit/>
          </a:bodyPr>
          <a:lstStyle/>
          <a:p>
            <a:r>
              <a:rPr lang="en-US">
                <a:latin typeface="Rockwell" pitchFamily="18" charset="0"/>
                <a:sym typeface="Mathematica4" pitchFamily="2" charset="2"/>
              </a:rPr>
              <a:t></a:t>
            </a:r>
            <a:endParaRPr lang="en-US">
              <a:latin typeface="Rockwell" pitchFamily="18" charset="0"/>
            </a:endParaRPr>
          </a:p>
        </p:txBody>
      </p:sp>
      <p:sp>
        <p:nvSpPr>
          <p:cNvPr id="14" name="Rectangle 13"/>
          <p:cNvSpPr/>
          <p:nvPr/>
        </p:nvSpPr>
        <p:spPr>
          <a:xfrm>
            <a:off x="5292595" y="3299589"/>
            <a:ext cx="304800" cy="127061"/>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1166813" y="5100638"/>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66" name="TextBox 16"/>
          <p:cNvSpPr txBox="1">
            <a:spLocks noChangeArrowheads="1"/>
          </p:cNvSpPr>
          <p:nvPr/>
        </p:nvSpPr>
        <p:spPr bwMode="auto">
          <a:xfrm>
            <a:off x="1166813" y="5138738"/>
            <a:ext cx="1781175" cy="369887"/>
          </a:xfrm>
          <a:prstGeom prst="rect">
            <a:avLst/>
          </a:prstGeom>
          <a:noFill/>
          <a:ln w="9525">
            <a:noFill/>
            <a:miter lim="800000"/>
            <a:headEnd/>
            <a:tailEnd/>
          </a:ln>
        </p:spPr>
        <p:txBody>
          <a:bodyPr>
            <a:spAutoFit/>
          </a:bodyPr>
          <a:lstStyle/>
          <a:p>
            <a:r>
              <a:rPr lang="en-US">
                <a:latin typeface="Rockwell" pitchFamily="18" charset="0"/>
              </a:rPr>
              <a:t>Probe-942nm</a:t>
            </a:r>
          </a:p>
        </p:txBody>
      </p:sp>
      <p:sp>
        <p:nvSpPr>
          <p:cNvPr id="20" name="Rectangle 19"/>
          <p:cNvSpPr/>
          <p:nvPr/>
        </p:nvSpPr>
        <p:spPr>
          <a:xfrm>
            <a:off x="2968625" y="5233988"/>
            <a:ext cx="304800" cy="2667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3502025" y="5233988"/>
            <a:ext cx="3048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rot="601447">
            <a:off x="4421188" y="4699000"/>
            <a:ext cx="304800" cy="15398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flipV="1">
            <a:off x="5024438" y="5357813"/>
            <a:ext cx="123825" cy="76200"/>
          </a:xfrm>
          <a:prstGeom prst="line">
            <a:avLst/>
          </a:prstGeom>
        </p:spPr>
        <p:style>
          <a:lnRef idx="3">
            <a:schemeClr val="dk1"/>
          </a:lnRef>
          <a:fillRef idx="0">
            <a:schemeClr val="dk1"/>
          </a:fillRef>
          <a:effectRef idx="2">
            <a:schemeClr val="dk1"/>
          </a:effectRef>
          <a:fontRef idx="minor">
            <a:schemeClr val="tx1"/>
          </a:fontRef>
        </p:style>
      </p:cxnSp>
      <p:sp>
        <p:nvSpPr>
          <p:cNvPr id="29" name="Oval 28"/>
          <p:cNvSpPr/>
          <p:nvPr/>
        </p:nvSpPr>
        <p:spPr>
          <a:xfrm>
            <a:off x="5135563" y="4095750"/>
            <a:ext cx="433387" cy="104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0" name="Straight Connector 29"/>
          <p:cNvCxnSpPr/>
          <p:nvPr/>
        </p:nvCxnSpPr>
        <p:spPr>
          <a:xfrm flipH="1">
            <a:off x="5400675" y="4929188"/>
            <a:ext cx="101600" cy="103187"/>
          </a:xfrm>
          <a:prstGeom prst="line">
            <a:avLst/>
          </a:prstGeom>
        </p:spPr>
        <p:style>
          <a:lnRef idx="3">
            <a:schemeClr val="dk1"/>
          </a:lnRef>
          <a:fillRef idx="0">
            <a:schemeClr val="dk1"/>
          </a:fillRef>
          <a:effectRef idx="2">
            <a:schemeClr val="dk1"/>
          </a:effectRef>
          <a:fontRef idx="minor">
            <a:schemeClr val="tx1"/>
          </a:fontRef>
        </p:style>
      </p:cxnSp>
      <p:sp>
        <p:nvSpPr>
          <p:cNvPr id="39" name="Oval 38"/>
          <p:cNvSpPr/>
          <p:nvPr/>
        </p:nvSpPr>
        <p:spPr>
          <a:xfrm>
            <a:off x="4275138" y="5233988"/>
            <a:ext cx="29845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5475288" y="2393950"/>
            <a:ext cx="225425"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5286375" y="2201863"/>
            <a:ext cx="301625" cy="1555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42" name="Flowchart: Manual Operation 41"/>
          <p:cNvSpPr/>
          <p:nvPr/>
        </p:nvSpPr>
        <p:spPr>
          <a:xfrm rot="10800000">
            <a:off x="5175250" y="1373188"/>
            <a:ext cx="487363" cy="276225"/>
          </a:xfrm>
          <a:prstGeom prst="flowChartManualOperation">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cxnSp>
        <p:nvCxnSpPr>
          <p:cNvPr id="44" name="Straight Arrow Connector 43"/>
          <p:cNvCxnSpPr/>
          <p:nvPr/>
        </p:nvCxnSpPr>
        <p:spPr>
          <a:xfrm flipV="1">
            <a:off x="2206625" y="5594350"/>
            <a:ext cx="623888" cy="4937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794" name="TextBox 44"/>
          <p:cNvSpPr txBox="1">
            <a:spLocks noChangeArrowheads="1"/>
          </p:cNvSpPr>
          <p:nvPr/>
        </p:nvSpPr>
        <p:spPr bwMode="auto">
          <a:xfrm>
            <a:off x="3913188" y="5994400"/>
            <a:ext cx="782637" cy="369888"/>
          </a:xfrm>
          <a:prstGeom prst="rect">
            <a:avLst/>
          </a:prstGeom>
          <a:noFill/>
          <a:ln w="9525">
            <a:noFill/>
            <a:miter lim="800000"/>
            <a:headEnd/>
            <a:tailEnd/>
          </a:ln>
        </p:spPr>
        <p:txBody>
          <a:bodyPr>
            <a:spAutoFit/>
          </a:bodyPr>
          <a:lstStyle/>
          <a:p>
            <a:r>
              <a:rPr lang="en-US">
                <a:latin typeface="Rockwell" pitchFamily="18" charset="0"/>
              </a:rPr>
              <a:t>AOM</a:t>
            </a:r>
          </a:p>
        </p:txBody>
      </p:sp>
      <p:cxnSp>
        <p:nvCxnSpPr>
          <p:cNvPr id="47" name="Straight Arrow Connector 46"/>
          <p:cNvCxnSpPr/>
          <p:nvPr/>
        </p:nvCxnSpPr>
        <p:spPr>
          <a:xfrm flipH="1" flipV="1">
            <a:off x="3878263" y="4811713"/>
            <a:ext cx="309562" cy="11255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traight Connector 48"/>
          <p:cNvCxnSpPr>
            <a:endCxn id="20" idx="1"/>
          </p:cNvCxnSpPr>
          <p:nvPr/>
        </p:nvCxnSpPr>
        <p:spPr>
          <a:xfrm>
            <a:off x="2690813" y="5367338"/>
            <a:ext cx="277812"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57" name="Straight Connector 56"/>
          <p:cNvCxnSpPr>
            <a:stCxn id="20" idx="3"/>
            <a:endCxn id="22" idx="1"/>
          </p:cNvCxnSpPr>
          <p:nvPr/>
        </p:nvCxnSpPr>
        <p:spPr>
          <a:xfrm>
            <a:off x="3273425" y="5367338"/>
            <a:ext cx="228600"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59" name="Straight Connector 58"/>
          <p:cNvCxnSpPr>
            <a:stCxn id="22" idx="3"/>
          </p:cNvCxnSpPr>
          <p:nvPr/>
        </p:nvCxnSpPr>
        <p:spPr>
          <a:xfrm>
            <a:off x="3806825" y="5372100"/>
            <a:ext cx="1279525" cy="14288"/>
          </a:xfrm>
          <a:prstGeom prst="line">
            <a:avLst/>
          </a:prstGeom>
          <a:ln>
            <a:solidFill>
              <a:srgbClr val="00FF00"/>
            </a:solidFill>
          </a:ln>
        </p:spPr>
        <p:style>
          <a:lnRef idx="2">
            <a:schemeClr val="dk1"/>
          </a:lnRef>
          <a:fillRef idx="0">
            <a:schemeClr val="dk1"/>
          </a:fillRef>
          <a:effectRef idx="1">
            <a:schemeClr val="dk1"/>
          </a:effectRef>
          <a:fontRef idx="minor">
            <a:schemeClr val="tx1"/>
          </a:fontRef>
        </p:style>
      </p:cxnSp>
      <p:cxnSp>
        <p:nvCxnSpPr>
          <p:cNvPr id="61" name="Straight Connector 60"/>
          <p:cNvCxnSpPr>
            <a:endCxn id="23" idx="2"/>
          </p:cNvCxnSpPr>
          <p:nvPr/>
        </p:nvCxnSpPr>
        <p:spPr>
          <a:xfrm>
            <a:off x="2884488" y="4391025"/>
            <a:ext cx="1539875" cy="3587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5" name="Straight Connector 64"/>
          <p:cNvCxnSpPr>
            <a:endCxn id="41" idx="2"/>
          </p:cNvCxnSpPr>
          <p:nvPr/>
        </p:nvCxnSpPr>
        <p:spPr>
          <a:xfrm flipH="1" flipV="1">
            <a:off x="5437188" y="2357438"/>
            <a:ext cx="14287" cy="261143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a:off x="5395913" y="1647825"/>
            <a:ext cx="1587" cy="5540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5507038" y="1649413"/>
            <a:ext cx="1587" cy="55245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32803" name="TextBox 73"/>
          <p:cNvSpPr txBox="1">
            <a:spLocks noChangeArrowheads="1"/>
          </p:cNvSpPr>
          <p:nvPr/>
        </p:nvSpPr>
        <p:spPr bwMode="auto">
          <a:xfrm>
            <a:off x="3387725" y="3125788"/>
            <a:ext cx="1509713" cy="646112"/>
          </a:xfrm>
          <a:prstGeom prst="rect">
            <a:avLst/>
          </a:prstGeom>
          <a:noFill/>
          <a:ln w="9525">
            <a:noFill/>
            <a:miter lim="800000"/>
            <a:headEnd/>
            <a:tailEnd/>
          </a:ln>
        </p:spPr>
        <p:txBody>
          <a:bodyPr>
            <a:spAutoFit/>
          </a:bodyPr>
          <a:lstStyle/>
          <a:p>
            <a:r>
              <a:rPr lang="en-US">
                <a:latin typeface="Rockwell" pitchFamily="18" charset="0"/>
              </a:rPr>
              <a:t>Linear Polarizer</a:t>
            </a:r>
          </a:p>
        </p:txBody>
      </p:sp>
      <p:cxnSp>
        <p:nvCxnSpPr>
          <p:cNvPr id="76" name="Straight Arrow Connector 75"/>
          <p:cNvCxnSpPr/>
          <p:nvPr/>
        </p:nvCxnSpPr>
        <p:spPr>
          <a:xfrm>
            <a:off x="4187825" y="3771900"/>
            <a:ext cx="258763" cy="8239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flipH="1" flipV="1">
            <a:off x="4727575" y="4811713"/>
            <a:ext cx="719138" cy="1571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2" name="Straight Connector 81"/>
          <p:cNvCxnSpPr>
            <a:endCxn id="40" idx="2"/>
          </p:cNvCxnSpPr>
          <p:nvPr/>
        </p:nvCxnSpPr>
        <p:spPr>
          <a:xfrm flipV="1">
            <a:off x="5086350" y="2470150"/>
            <a:ext cx="501650" cy="2916238"/>
          </a:xfrm>
          <a:prstGeom prst="line">
            <a:avLst/>
          </a:prstGeom>
          <a:ln>
            <a:solidFill>
              <a:srgbClr val="00FF00"/>
            </a:solidFill>
          </a:ln>
        </p:spPr>
        <p:style>
          <a:lnRef idx="2">
            <a:schemeClr val="dk1"/>
          </a:lnRef>
          <a:fillRef idx="0">
            <a:schemeClr val="dk1"/>
          </a:fillRef>
          <a:effectRef idx="1">
            <a:schemeClr val="dk1"/>
          </a:effectRef>
          <a:fontRef idx="minor">
            <a:schemeClr val="tx1"/>
          </a:fontRef>
        </p:style>
      </p:cxnSp>
      <p:sp>
        <p:nvSpPr>
          <p:cNvPr id="32807" name="TextBox 87"/>
          <p:cNvSpPr txBox="1">
            <a:spLocks noChangeArrowheads="1"/>
          </p:cNvSpPr>
          <p:nvPr/>
        </p:nvSpPr>
        <p:spPr bwMode="auto">
          <a:xfrm>
            <a:off x="5065713" y="6070600"/>
            <a:ext cx="1828800" cy="646113"/>
          </a:xfrm>
          <a:prstGeom prst="rect">
            <a:avLst/>
          </a:prstGeom>
          <a:noFill/>
          <a:ln w="9525">
            <a:noFill/>
            <a:miter lim="800000"/>
            <a:headEnd/>
            <a:tailEnd/>
          </a:ln>
        </p:spPr>
        <p:txBody>
          <a:bodyPr>
            <a:spAutoFit/>
          </a:bodyPr>
          <a:lstStyle/>
          <a:p>
            <a:r>
              <a:rPr lang="en-US">
                <a:latin typeface="Rockwell" pitchFamily="18" charset="0"/>
              </a:rPr>
              <a:t>Photoelastic Modulator</a:t>
            </a:r>
          </a:p>
        </p:txBody>
      </p:sp>
      <p:cxnSp>
        <p:nvCxnSpPr>
          <p:cNvPr id="90" name="Straight Arrow Connector 89"/>
          <p:cNvCxnSpPr/>
          <p:nvPr/>
        </p:nvCxnSpPr>
        <p:spPr>
          <a:xfrm flipH="1" flipV="1">
            <a:off x="4581525" y="5508625"/>
            <a:ext cx="484188" cy="579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3" name="Curved Connector 102"/>
          <p:cNvCxnSpPr>
            <a:stCxn id="42" idx="2"/>
          </p:cNvCxnSpPr>
          <p:nvPr/>
        </p:nvCxnSpPr>
        <p:spPr>
          <a:xfrm rot="16200000" flipH="1">
            <a:off x="6237288" y="554038"/>
            <a:ext cx="311150" cy="1949450"/>
          </a:xfrm>
          <a:prstGeom prst="curvedConnector4">
            <a:avLst>
              <a:gd name="adj1" fmla="val -73147"/>
              <a:gd name="adj2" fmla="val 56254"/>
            </a:avLst>
          </a:prstGeom>
          <a:ln>
            <a:tailEnd type="arrow"/>
          </a:ln>
        </p:spPr>
        <p:style>
          <a:lnRef idx="2">
            <a:schemeClr val="dk1"/>
          </a:lnRef>
          <a:fillRef idx="0">
            <a:schemeClr val="dk1"/>
          </a:fillRef>
          <a:effectRef idx="1">
            <a:schemeClr val="dk1"/>
          </a:effectRef>
          <a:fontRef idx="minor">
            <a:schemeClr val="tx1"/>
          </a:fontRef>
        </p:style>
      </p:cxnSp>
      <p:sp>
        <p:nvSpPr>
          <p:cNvPr id="104" name="TextBox 103"/>
          <p:cNvSpPr txBox="1">
            <a:spLocks noChangeArrowheads="1"/>
          </p:cNvSpPr>
          <p:nvPr/>
        </p:nvSpPr>
        <p:spPr bwMode="auto">
          <a:xfrm>
            <a:off x="7585075" y="1085850"/>
            <a:ext cx="1600200" cy="1200150"/>
          </a:xfrm>
          <a:prstGeom prst="rect">
            <a:avLst/>
          </a:prstGeom>
          <a:noFill/>
          <a:ln w="9525">
            <a:noFill/>
            <a:miter lim="800000"/>
            <a:headEnd/>
            <a:tailEnd/>
          </a:ln>
        </p:spPr>
        <p:txBody>
          <a:bodyPr>
            <a:spAutoFit/>
          </a:bodyPr>
          <a:lstStyle/>
          <a:p>
            <a:r>
              <a:rPr lang="en-US">
                <a:latin typeface="Rockwell" pitchFamily="18" charset="0"/>
              </a:rPr>
              <a:t>Signal to Lockin amplifier</a:t>
            </a:r>
          </a:p>
          <a:p>
            <a:endParaRPr lang="en-US">
              <a:latin typeface="Rockwell" pitchFamily="18" charset="0"/>
            </a:endParaRPr>
          </a:p>
        </p:txBody>
      </p:sp>
      <p:cxnSp>
        <p:nvCxnSpPr>
          <p:cNvPr id="63" name="Straight Connector 62"/>
          <p:cNvCxnSpPr/>
          <p:nvPr/>
        </p:nvCxnSpPr>
        <p:spPr>
          <a:xfrm flipH="1">
            <a:off x="2816225" y="4318000"/>
            <a:ext cx="117475" cy="146050"/>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p:cNvCxnSpPr/>
          <p:nvPr/>
        </p:nvCxnSpPr>
        <p:spPr>
          <a:xfrm flipH="1">
            <a:off x="3349625" y="5319713"/>
            <a:ext cx="152400" cy="114300"/>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a:xfrm>
            <a:off x="2874963" y="4391025"/>
            <a:ext cx="550862" cy="97631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77" name="Rectangle 76"/>
          <p:cNvSpPr/>
          <p:nvPr/>
        </p:nvSpPr>
        <p:spPr>
          <a:xfrm rot="771410">
            <a:off x="3635375" y="4457700"/>
            <a:ext cx="304800" cy="274638"/>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cxnSp>
        <p:nvCxnSpPr>
          <p:cNvPr id="92" name="Straight Arrow Connector 91"/>
          <p:cNvCxnSpPr/>
          <p:nvPr/>
        </p:nvCxnSpPr>
        <p:spPr>
          <a:xfrm flipH="1" flipV="1">
            <a:off x="3787775" y="5594350"/>
            <a:ext cx="179388" cy="4111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Plus 6"/>
          <p:cNvSpPr/>
          <p:nvPr/>
        </p:nvSpPr>
        <p:spPr>
          <a:xfrm>
            <a:off x="3097213" y="4264025"/>
            <a:ext cx="200025" cy="252413"/>
          </a:xfrm>
          <a:prstGeom prst="mathPl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2817" name="TextBox 7"/>
          <p:cNvSpPr txBox="1">
            <a:spLocks noChangeArrowheads="1"/>
          </p:cNvSpPr>
          <p:nvPr/>
        </p:nvSpPr>
        <p:spPr bwMode="auto">
          <a:xfrm>
            <a:off x="1828800" y="3376613"/>
            <a:ext cx="1268413" cy="369887"/>
          </a:xfrm>
          <a:prstGeom prst="rect">
            <a:avLst/>
          </a:prstGeom>
          <a:noFill/>
          <a:ln w="9525">
            <a:noFill/>
            <a:miter lim="800000"/>
            <a:headEnd/>
            <a:tailEnd/>
          </a:ln>
        </p:spPr>
        <p:txBody>
          <a:bodyPr>
            <a:spAutoFit/>
          </a:bodyPr>
          <a:lstStyle/>
          <a:p>
            <a:r>
              <a:rPr lang="en-US">
                <a:latin typeface="Rockwell" pitchFamily="18" charset="0"/>
              </a:rPr>
              <a:t>Chopper</a:t>
            </a:r>
          </a:p>
        </p:txBody>
      </p:sp>
      <p:cxnSp>
        <p:nvCxnSpPr>
          <p:cNvPr id="50" name="Straight Arrow Connector 49"/>
          <p:cNvCxnSpPr/>
          <p:nvPr/>
        </p:nvCxnSpPr>
        <p:spPr>
          <a:xfrm>
            <a:off x="2463800" y="3727450"/>
            <a:ext cx="633413" cy="5365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2" name="Title 1"/>
          <p:cNvSpPr txBox="1">
            <a:spLocks/>
          </p:cNvSpPr>
          <p:nvPr/>
        </p:nvSpPr>
        <p:spPr>
          <a:xfrm>
            <a:off x="457200" y="253536"/>
            <a:ext cx="8229600" cy="1143000"/>
          </a:xfrm>
          <a:prstGeom prst="rect">
            <a:avLst/>
          </a:prstGeom>
        </p:spPr>
        <p:txBody>
          <a:bodyPr anchor="b">
            <a:normAutofit fontScale="92500" lnSpcReduction="20000"/>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l" fontAlgn="auto">
              <a:spcAft>
                <a:spcPts val="0"/>
              </a:spcAft>
              <a:defRPr/>
            </a:pPr>
            <a:r>
              <a:rPr lang="en-US" dirty="0" smtClean="0"/>
              <a:t>Superconducting</a:t>
            </a:r>
          </a:p>
          <a:p>
            <a:pPr algn="l" fontAlgn="auto">
              <a:spcAft>
                <a:spcPts val="0"/>
              </a:spcAft>
              <a:defRPr/>
            </a:pPr>
            <a:r>
              <a:rPr lang="en-US" dirty="0" smtClean="0"/>
              <a:t>Magnet Set-up</a:t>
            </a:r>
          </a:p>
        </p:txBody>
      </p:sp>
      <p:sp>
        <p:nvSpPr>
          <p:cNvPr id="53" name="TextBox 73"/>
          <p:cNvSpPr txBox="1">
            <a:spLocks noChangeArrowheads="1"/>
          </p:cNvSpPr>
          <p:nvPr/>
        </p:nvSpPr>
        <p:spPr bwMode="auto">
          <a:xfrm>
            <a:off x="2860675" y="2033588"/>
            <a:ext cx="1585913" cy="646112"/>
          </a:xfrm>
          <a:prstGeom prst="rect">
            <a:avLst/>
          </a:prstGeom>
          <a:noFill/>
          <a:ln w="9525">
            <a:noFill/>
            <a:miter lim="800000"/>
            <a:headEnd/>
            <a:tailEnd/>
          </a:ln>
        </p:spPr>
        <p:txBody>
          <a:bodyPr>
            <a:spAutoFit/>
          </a:bodyPr>
          <a:lstStyle/>
          <a:p>
            <a:r>
              <a:rPr lang="en-US">
                <a:latin typeface="Rockwell" pitchFamily="18" charset="0"/>
              </a:rPr>
              <a:t>Polarizing</a:t>
            </a:r>
          </a:p>
          <a:p>
            <a:r>
              <a:rPr lang="en-US">
                <a:latin typeface="Rockwell" pitchFamily="18" charset="0"/>
              </a:rPr>
              <a:t>Beam Splitter</a:t>
            </a:r>
          </a:p>
        </p:txBody>
      </p:sp>
      <p:cxnSp>
        <p:nvCxnSpPr>
          <p:cNvPr id="54" name="Straight Arrow Connector 53"/>
          <p:cNvCxnSpPr/>
          <p:nvPr/>
        </p:nvCxnSpPr>
        <p:spPr>
          <a:xfrm>
            <a:off x="4156075" y="2276475"/>
            <a:ext cx="9921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6" name="TextBox 73"/>
          <p:cNvSpPr txBox="1">
            <a:spLocks noChangeArrowheads="1"/>
          </p:cNvSpPr>
          <p:nvPr/>
        </p:nvSpPr>
        <p:spPr bwMode="auto">
          <a:xfrm>
            <a:off x="6918325" y="2962275"/>
            <a:ext cx="1585913" cy="646113"/>
          </a:xfrm>
          <a:prstGeom prst="rect">
            <a:avLst/>
          </a:prstGeom>
          <a:noFill/>
          <a:ln w="9525">
            <a:noFill/>
            <a:miter lim="800000"/>
            <a:headEnd/>
            <a:tailEnd/>
          </a:ln>
        </p:spPr>
        <p:txBody>
          <a:bodyPr>
            <a:spAutoFit/>
          </a:bodyPr>
          <a:lstStyle/>
          <a:p>
            <a:r>
              <a:rPr lang="en-US">
                <a:latin typeface="Rockwell" pitchFamily="18" charset="0"/>
              </a:rPr>
              <a:t>Balanced</a:t>
            </a:r>
          </a:p>
          <a:p>
            <a:r>
              <a:rPr lang="en-US">
                <a:latin typeface="Rockwell" pitchFamily="18" charset="0"/>
              </a:rPr>
              <a:t>Detector</a:t>
            </a:r>
          </a:p>
        </p:txBody>
      </p:sp>
      <p:cxnSp>
        <p:nvCxnSpPr>
          <p:cNvPr id="58" name="Straight Arrow Connector 57"/>
          <p:cNvCxnSpPr/>
          <p:nvPr/>
        </p:nvCxnSpPr>
        <p:spPr>
          <a:xfrm flipH="1" flipV="1">
            <a:off x="5718175" y="1685925"/>
            <a:ext cx="1371600" cy="1266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1"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280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2794"/>
                                        </p:tgtEl>
                                        <p:attrNameLst>
                                          <p:attrName>style.visibility</p:attrName>
                                        </p:attrNameLst>
                                      </p:cBhvr>
                                      <p:to>
                                        <p:strVal val="visible"/>
                                      </p:to>
                                    </p:se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500"/>
                                        <p:tgtEl>
                                          <p:spTgt spid="57"/>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wipe(down)">
                                      <p:cBhvr>
                                        <p:cTn id="31" dur="500"/>
                                        <p:tgtEl>
                                          <p:spTgt spid="8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80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817"/>
                                        </p:tgtEl>
                                        <p:attrNameLst>
                                          <p:attrName>style.visibility</p:attrName>
                                        </p:attrNameLst>
                                      </p:cBhvr>
                                      <p:to>
                                        <p:strVal val="visible"/>
                                      </p:to>
                                    </p:se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left)">
                                      <p:cBhvr>
                                        <p:cTn id="58" dur="500"/>
                                        <p:tgtEl>
                                          <p:spTgt spid="61"/>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wipe(left)">
                                      <p:cBhvr>
                                        <p:cTn id="62" dur="500"/>
                                        <p:tgtEl>
                                          <p:spTgt spid="79"/>
                                        </p:tgtEl>
                                      </p:cBhvr>
                                    </p:animEffect>
                                  </p:childTnLst>
                                </p:cTn>
                              </p:par>
                            </p:childTnLst>
                          </p:cTn>
                        </p:par>
                        <p:par>
                          <p:cTn id="63" fill="hold">
                            <p:stCondLst>
                              <p:cond delay="1500"/>
                            </p:stCondLst>
                            <p:childTnLst>
                              <p:par>
                                <p:cTn id="64" presetID="22" presetClass="entr" presetSubtype="4"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ipe(down)">
                                      <p:cBhvr>
                                        <p:cTn id="66" dur="500"/>
                                        <p:tgtEl>
                                          <p:spTgt spid="65"/>
                                        </p:tgtEl>
                                      </p:cBhvr>
                                    </p:animEffect>
                                  </p:childTnLst>
                                </p:cTn>
                              </p:par>
                            </p:childTnLst>
                          </p:cTn>
                        </p:par>
                        <p:par>
                          <p:cTn id="67" fill="hold">
                            <p:stCondLst>
                              <p:cond delay="2000"/>
                            </p:stCondLst>
                            <p:childTnLst>
                              <p:par>
                                <p:cTn id="68" presetID="22" presetClass="entr" presetSubtype="4" fill="hold" nodeType="after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ipe(down)">
                                      <p:cBhvr>
                                        <p:cTn id="70" dur="500"/>
                                        <p:tgtEl>
                                          <p:spTgt spid="73"/>
                                        </p:tgtEl>
                                      </p:cBhvr>
                                    </p:animEffect>
                                  </p:childTnLst>
                                </p:cTn>
                              </p:par>
                              <p:par>
                                <p:cTn id="71" presetID="22" presetClass="entr" presetSubtype="4"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down)">
                                      <p:cBhvr>
                                        <p:cTn id="73" dur="500"/>
                                        <p:tgtEl>
                                          <p:spTgt spid="71"/>
                                        </p:tgtEl>
                                      </p:cBhvr>
                                    </p:animEffect>
                                  </p:childTnLst>
                                </p:cTn>
                              </p:par>
                            </p:childTnLst>
                          </p:cTn>
                        </p:par>
                        <p:par>
                          <p:cTn id="74" fill="hold">
                            <p:stCondLst>
                              <p:cond delay="2500"/>
                            </p:stCondLst>
                            <p:childTnLst>
                              <p:par>
                                <p:cTn id="75" presetID="22" presetClass="entr" presetSubtype="8" fill="hold" nodeType="after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wipe(left)">
                                      <p:cBhvr>
                                        <p:cTn id="77" dur="500"/>
                                        <p:tgtEl>
                                          <p:spTgt spid="103"/>
                                        </p:tgtEl>
                                      </p:cBhvr>
                                    </p:animEffect>
                                  </p:childTnLst>
                                </p:cTn>
                              </p:par>
                            </p:childTnLst>
                          </p:cTn>
                        </p:par>
                        <p:par>
                          <p:cTn id="78" fill="hold">
                            <p:stCondLst>
                              <p:cond delay="3000"/>
                            </p:stCondLst>
                            <p:childTnLst>
                              <p:par>
                                <p:cTn id="79" presetID="1" presetClass="entr" presetSubtype="0" fill="hold" grpId="0" nodeType="after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2794" grpId="0"/>
      <p:bldP spid="32803" grpId="0"/>
      <p:bldP spid="32807" grpId="0"/>
      <p:bldP spid="104" grpId="0"/>
      <p:bldP spid="32817" grpId="0"/>
      <p:bldP spid="53"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dirty="0" smtClean="0">
                <a:solidFill>
                  <a:schemeClr val="tx2">
                    <a:tint val="100000"/>
                    <a:shade val="90000"/>
                    <a:satMod val="250000"/>
                    <a:alpha val="100000"/>
                  </a:schemeClr>
                </a:solidFill>
              </a:rPr>
              <a:t>Timing Sequence</a:t>
            </a:r>
            <a:endParaRPr lang="en-US" dirty="0">
              <a:solidFill>
                <a:schemeClr val="tx2">
                  <a:tint val="100000"/>
                  <a:shade val="90000"/>
                  <a:satMod val="250000"/>
                  <a:alpha val="100000"/>
                </a:schemeClr>
              </a:solidFill>
            </a:endParaRPr>
          </a:p>
        </p:txBody>
      </p:sp>
      <p:sp>
        <p:nvSpPr>
          <p:cNvPr id="6" name="Rectangle 5"/>
          <p:cNvSpPr/>
          <p:nvPr/>
        </p:nvSpPr>
        <p:spPr>
          <a:xfrm>
            <a:off x="1174750" y="2552700"/>
            <a:ext cx="1414463" cy="5334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55613" y="3325813"/>
            <a:ext cx="609600" cy="533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a:off x="419100" y="2286000"/>
            <a:ext cx="0" cy="213360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8648700" y="2259013"/>
            <a:ext cx="0" cy="2133600"/>
          </a:xfrm>
          <a:prstGeom prst="line">
            <a:avLst/>
          </a:prstGeom>
        </p:spPr>
        <p:style>
          <a:lnRef idx="2">
            <a:schemeClr val="dk1"/>
          </a:lnRef>
          <a:fillRef idx="0">
            <a:schemeClr val="dk1"/>
          </a:fillRef>
          <a:effectRef idx="1">
            <a:schemeClr val="dk1"/>
          </a:effectRef>
          <a:fontRef idx="minor">
            <a:schemeClr val="tx1"/>
          </a:fontRef>
        </p:style>
      </p:cxnSp>
      <p:sp>
        <p:nvSpPr>
          <p:cNvPr id="25606" name="TextBox 12"/>
          <p:cNvSpPr txBox="1">
            <a:spLocks noChangeArrowheads="1"/>
          </p:cNvSpPr>
          <p:nvPr/>
        </p:nvSpPr>
        <p:spPr bwMode="auto">
          <a:xfrm>
            <a:off x="257175" y="4627563"/>
            <a:ext cx="2533650" cy="369887"/>
          </a:xfrm>
          <a:prstGeom prst="rect">
            <a:avLst/>
          </a:prstGeom>
          <a:noFill/>
          <a:ln w="9525">
            <a:noFill/>
            <a:miter lim="800000"/>
            <a:headEnd/>
            <a:tailEnd/>
          </a:ln>
        </p:spPr>
        <p:txBody>
          <a:bodyPr>
            <a:spAutoFit/>
          </a:bodyPr>
          <a:lstStyle/>
          <a:p>
            <a:r>
              <a:rPr lang="en-US">
                <a:latin typeface="Rockwell" pitchFamily="18" charset="0"/>
              </a:rPr>
              <a:t>Beginning of Period</a:t>
            </a:r>
          </a:p>
        </p:txBody>
      </p:sp>
      <p:sp>
        <p:nvSpPr>
          <p:cNvPr id="25607" name="TextBox 13"/>
          <p:cNvSpPr txBox="1">
            <a:spLocks noChangeArrowheads="1"/>
          </p:cNvSpPr>
          <p:nvPr/>
        </p:nvSpPr>
        <p:spPr bwMode="auto">
          <a:xfrm>
            <a:off x="7162800" y="4632325"/>
            <a:ext cx="2533650" cy="368300"/>
          </a:xfrm>
          <a:prstGeom prst="rect">
            <a:avLst/>
          </a:prstGeom>
          <a:noFill/>
          <a:ln w="9525">
            <a:noFill/>
            <a:miter lim="800000"/>
            <a:headEnd/>
            <a:tailEnd/>
          </a:ln>
        </p:spPr>
        <p:txBody>
          <a:bodyPr>
            <a:spAutoFit/>
          </a:bodyPr>
          <a:lstStyle/>
          <a:p>
            <a:r>
              <a:rPr lang="en-US">
                <a:latin typeface="Rockwell" pitchFamily="18" charset="0"/>
              </a:rPr>
              <a:t>End of Period</a:t>
            </a:r>
          </a:p>
        </p:txBody>
      </p:sp>
      <p:sp>
        <p:nvSpPr>
          <p:cNvPr id="18" name="Rectangle 17"/>
          <p:cNvSpPr/>
          <p:nvPr/>
        </p:nvSpPr>
        <p:spPr>
          <a:xfrm>
            <a:off x="1217613" y="3325813"/>
            <a:ext cx="609600" cy="533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1979613" y="3325813"/>
            <a:ext cx="609600" cy="533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2713038" y="3325813"/>
            <a:ext cx="609600" cy="533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3478213" y="3325813"/>
            <a:ext cx="609600" cy="533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4211638" y="3325813"/>
            <a:ext cx="609600" cy="533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4953000" y="3325813"/>
            <a:ext cx="609600" cy="533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5694363" y="3325813"/>
            <a:ext cx="609600" cy="533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456363" y="3325813"/>
            <a:ext cx="609600" cy="533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7218363" y="3325813"/>
            <a:ext cx="609600" cy="533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7980363" y="3325813"/>
            <a:ext cx="609600" cy="533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Arrow Connector 3"/>
          <p:cNvCxnSpPr/>
          <p:nvPr/>
        </p:nvCxnSpPr>
        <p:spPr>
          <a:xfrm>
            <a:off x="419100" y="2286000"/>
            <a:ext cx="8229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619" name="TextBox 12"/>
          <p:cNvSpPr txBox="1">
            <a:spLocks noChangeArrowheads="1"/>
          </p:cNvSpPr>
          <p:nvPr/>
        </p:nvSpPr>
        <p:spPr bwMode="auto">
          <a:xfrm>
            <a:off x="3767138" y="1889125"/>
            <a:ext cx="2533650" cy="369888"/>
          </a:xfrm>
          <a:prstGeom prst="rect">
            <a:avLst/>
          </a:prstGeom>
          <a:noFill/>
          <a:ln w="9525">
            <a:noFill/>
            <a:miter lim="800000"/>
            <a:headEnd/>
            <a:tailEnd/>
          </a:ln>
        </p:spPr>
        <p:txBody>
          <a:bodyPr>
            <a:spAutoFit/>
          </a:bodyPr>
          <a:lstStyle/>
          <a:p>
            <a:r>
              <a:rPr lang="en-US">
                <a:latin typeface="Rockwell" pitchFamily="18" charset="0"/>
              </a:rPr>
              <a:t>Time</a:t>
            </a:r>
          </a:p>
        </p:txBody>
      </p:sp>
      <p:sp>
        <p:nvSpPr>
          <p:cNvPr id="25620" name="TextBox 12"/>
          <p:cNvSpPr txBox="1">
            <a:spLocks noChangeArrowheads="1"/>
          </p:cNvSpPr>
          <p:nvPr/>
        </p:nvSpPr>
        <p:spPr bwMode="auto">
          <a:xfrm>
            <a:off x="1179513" y="2644775"/>
            <a:ext cx="2533650" cy="369888"/>
          </a:xfrm>
          <a:prstGeom prst="rect">
            <a:avLst/>
          </a:prstGeom>
          <a:noFill/>
          <a:ln w="9525">
            <a:noFill/>
            <a:miter lim="800000"/>
            <a:headEnd/>
            <a:tailEnd/>
          </a:ln>
        </p:spPr>
        <p:txBody>
          <a:bodyPr>
            <a:spAutoFit/>
          </a:bodyPr>
          <a:lstStyle/>
          <a:p>
            <a:r>
              <a:rPr lang="en-US" dirty="0">
                <a:solidFill>
                  <a:srgbClr val="000000"/>
                </a:solidFill>
                <a:latin typeface="Rockwell" pitchFamily="18" charset="0"/>
              </a:rPr>
              <a:t>Pump</a:t>
            </a:r>
            <a:r>
              <a:rPr lang="en-US" dirty="0">
                <a:latin typeface="Rockwell" pitchFamily="18" charset="0"/>
              </a:rPr>
              <a:t> </a:t>
            </a:r>
            <a:r>
              <a:rPr lang="en-US" dirty="0">
                <a:solidFill>
                  <a:srgbClr val="000000"/>
                </a:solidFill>
                <a:latin typeface="Rockwell" pitchFamily="18" charset="0"/>
              </a:rPr>
              <a:t>Pulse</a:t>
            </a:r>
          </a:p>
        </p:txBody>
      </p:sp>
      <p:sp>
        <p:nvSpPr>
          <p:cNvPr id="28" name="TextBox 12"/>
          <p:cNvSpPr txBox="1">
            <a:spLocks noChangeArrowheads="1"/>
          </p:cNvSpPr>
          <p:nvPr/>
        </p:nvSpPr>
        <p:spPr bwMode="auto">
          <a:xfrm>
            <a:off x="349931" y="3407569"/>
            <a:ext cx="2533650" cy="369888"/>
          </a:xfrm>
          <a:prstGeom prst="rect">
            <a:avLst/>
          </a:prstGeom>
          <a:noFill/>
          <a:ln w="9525">
            <a:noFill/>
            <a:miter lim="800000"/>
            <a:headEnd/>
            <a:tailEnd/>
          </a:ln>
        </p:spPr>
        <p:txBody>
          <a:bodyPr>
            <a:spAutoFit/>
          </a:bodyPr>
          <a:lstStyle/>
          <a:p>
            <a:r>
              <a:rPr lang="en-US" dirty="0" smtClean="0">
                <a:solidFill>
                  <a:srgbClr val="000000"/>
                </a:solidFill>
                <a:latin typeface="Rockwell" pitchFamily="18" charset="0"/>
              </a:rPr>
              <a:t>Probe</a:t>
            </a:r>
            <a:endParaRPr lang="en-US" dirty="0">
              <a:solidFill>
                <a:srgbClr val="000000"/>
              </a:solidFill>
              <a:latin typeface="Rockwell" pitchFamily="18" charset="0"/>
            </a:endParaRPr>
          </a:p>
        </p:txBody>
      </p:sp>
      <p:sp>
        <p:nvSpPr>
          <p:cNvPr id="30" name="TextBox 12"/>
          <p:cNvSpPr txBox="1">
            <a:spLocks noChangeArrowheads="1"/>
          </p:cNvSpPr>
          <p:nvPr/>
        </p:nvSpPr>
        <p:spPr bwMode="auto">
          <a:xfrm>
            <a:off x="1148897" y="3407569"/>
            <a:ext cx="2533650" cy="369888"/>
          </a:xfrm>
          <a:prstGeom prst="rect">
            <a:avLst/>
          </a:prstGeom>
          <a:noFill/>
          <a:ln w="9525">
            <a:noFill/>
            <a:miter lim="800000"/>
            <a:headEnd/>
            <a:tailEnd/>
          </a:ln>
        </p:spPr>
        <p:txBody>
          <a:bodyPr>
            <a:spAutoFit/>
          </a:bodyPr>
          <a:lstStyle/>
          <a:p>
            <a:r>
              <a:rPr lang="en-US" dirty="0" smtClean="0">
                <a:solidFill>
                  <a:srgbClr val="000000"/>
                </a:solidFill>
                <a:latin typeface="Rockwell" pitchFamily="18" charset="0"/>
              </a:rPr>
              <a:t>Probe</a:t>
            </a:r>
            <a:endParaRPr lang="en-US" dirty="0">
              <a:solidFill>
                <a:srgbClr val="000000"/>
              </a:solidFill>
              <a:latin typeface="Rockwell" pitchFamily="18" charset="0"/>
            </a:endParaRPr>
          </a:p>
        </p:txBody>
      </p:sp>
      <p:sp>
        <p:nvSpPr>
          <p:cNvPr id="31" name="TextBox 12"/>
          <p:cNvSpPr txBox="1">
            <a:spLocks noChangeArrowheads="1"/>
          </p:cNvSpPr>
          <p:nvPr/>
        </p:nvSpPr>
        <p:spPr bwMode="auto">
          <a:xfrm>
            <a:off x="1881981" y="3407569"/>
            <a:ext cx="2533650" cy="369888"/>
          </a:xfrm>
          <a:prstGeom prst="rect">
            <a:avLst/>
          </a:prstGeom>
          <a:noFill/>
          <a:ln w="9525">
            <a:noFill/>
            <a:miter lim="800000"/>
            <a:headEnd/>
            <a:tailEnd/>
          </a:ln>
        </p:spPr>
        <p:txBody>
          <a:bodyPr>
            <a:spAutoFit/>
          </a:bodyPr>
          <a:lstStyle/>
          <a:p>
            <a:r>
              <a:rPr lang="en-US" dirty="0" smtClean="0">
                <a:solidFill>
                  <a:srgbClr val="000000"/>
                </a:solidFill>
                <a:latin typeface="Rockwell" pitchFamily="18" charset="0"/>
              </a:rPr>
              <a:t>Probe</a:t>
            </a:r>
            <a:endParaRPr lang="en-US" dirty="0">
              <a:solidFill>
                <a:srgbClr val="000000"/>
              </a:solidFill>
              <a:latin typeface="Rockwell" pitchFamily="18" charset="0"/>
            </a:endParaRPr>
          </a:p>
        </p:txBody>
      </p:sp>
      <p:sp>
        <p:nvSpPr>
          <p:cNvPr id="32" name="TextBox 12"/>
          <p:cNvSpPr txBox="1">
            <a:spLocks noChangeArrowheads="1"/>
          </p:cNvSpPr>
          <p:nvPr/>
        </p:nvSpPr>
        <p:spPr bwMode="auto">
          <a:xfrm>
            <a:off x="2589213" y="3407569"/>
            <a:ext cx="2533650" cy="369888"/>
          </a:xfrm>
          <a:prstGeom prst="rect">
            <a:avLst/>
          </a:prstGeom>
          <a:noFill/>
          <a:ln w="9525">
            <a:noFill/>
            <a:miter lim="800000"/>
            <a:headEnd/>
            <a:tailEnd/>
          </a:ln>
        </p:spPr>
        <p:txBody>
          <a:bodyPr>
            <a:spAutoFit/>
          </a:bodyPr>
          <a:lstStyle/>
          <a:p>
            <a:r>
              <a:rPr lang="en-US" dirty="0" smtClean="0">
                <a:solidFill>
                  <a:srgbClr val="000000"/>
                </a:solidFill>
                <a:latin typeface="Rockwell" pitchFamily="18" charset="0"/>
              </a:rPr>
              <a:t>Probe</a:t>
            </a:r>
            <a:endParaRPr lang="en-US" dirty="0">
              <a:solidFill>
                <a:srgbClr val="000000"/>
              </a:solidFill>
              <a:latin typeface="Rockwell" pitchFamily="18" charset="0"/>
            </a:endParaRPr>
          </a:p>
        </p:txBody>
      </p:sp>
      <p:sp>
        <p:nvSpPr>
          <p:cNvPr id="33" name="TextBox 12"/>
          <p:cNvSpPr txBox="1">
            <a:spLocks noChangeArrowheads="1"/>
          </p:cNvSpPr>
          <p:nvPr/>
        </p:nvSpPr>
        <p:spPr bwMode="auto">
          <a:xfrm>
            <a:off x="3395437" y="3407569"/>
            <a:ext cx="2533650" cy="369888"/>
          </a:xfrm>
          <a:prstGeom prst="rect">
            <a:avLst/>
          </a:prstGeom>
          <a:noFill/>
          <a:ln w="9525">
            <a:noFill/>
            <a:miter lim="800000"/>
            <a:headEnd/>
            <a:tailEnd/>
          </a:ln>
        </p:spPr>
        <p:txBody>
          <a:bodyPr>
            <a:spAutoFit/>
          </a:bodyPr>
          <a:lstStyle/>
          <a:p>
            <a:r>
              <a:rPr lang="en-US" dirty="0" smtClean="0">
                <a:solidFill>
                  <a:srgbClr val="000000"/>
                </a:solidFill>
                <a:latin typeface="Rockwell" pitchFamily="18" charset="0"/>
              </a:rPr>
              <a:t>Probe</a:t>
            </a:r>
            <a:endParaRPr lang="en-US" dirty="0">
              <a:solidFill>
                <a:srgbClr val="000000"/>
              </a:solidFill>
              <a:latin typeface="Rockwell" pitchFamily="18" charset="0"/>
            </a:endParaRPr>
          </a:p>
        </p:txBody>
      </p:sp>
      <p:sp>
        <p:nvSpPr>
          <p:cNvPr id="34" name="TextBox 12"/>
          <p:cNvSpPr txBox="1">
            <a:spLocks noChangeArrowheads="1"/>
          </p:cNvSpPr>
          <p:nvPr/>
        </p:nvSpPr>
        <p:spPr bwMode="auto">
          <a:xfrm>
            <a:off x="4087813" y="3404055"/>
            <a:ext cx="2533650" cy="369888"/>
          </a:xfrm>
          <a:prstGeom prst="rect">
            <a:avLst/>
          </a:prstGeom>
          <a:noFill/>
          <a:ln w="9525">
            <a:noFill/>
            <a:miter lim="800000"/>
            <a:headEnd/>
            <a:tailEnd/>
          </a:ln>
        </p:spPr>
        <p:txBody>
          <a:bodyPr>
            <a:spAutoFit/>
          </a:bodyPr>
          <a:lstStyle/>
          <a:p>
            <a:r>
              <a:rPr lang="en-US" dirty="0" smtClean="0">
                <a:solidFill>
                  <a:srgbClr val="000000"/>
                </a:solidFill>
                <a:latin typeface="Rockwell" pitchFamily="18" charset="0"/>
              </a:rPr>
              <a:t>Probe</a:t>
            </a:r>
            <a:endParaRPr lang="en-US" dirty="0">
              <a:solidFill>
                <a:srgbClr val="000000"/>
              </a:solidFill>
              <a:latin typeface="Rockwell" pitchFamily="18" charset="0"/>
            </a:endParaRPr>
          </a:p>
        </p:txBody>
      </p:sp>
      <p:sp>
        <p:nvSpPr>
          <p:cNvPr id="35" name="TextBox 12"/>
          <p:cNvSpPr txBox="1">
            <a:spLocks noChangeArrowheads="1"/>
          </p:cNvSpPr>
          <p:nvPr/>
        </p:nvSpPr>
        <p:spPr bwMode="auto">
          <a:xfrm>
            <a:off x="4821238" y="3404055"/>
            <a:ext cx="2533650" cy="369888"/>
          </a:xfrm>
          <a:prstGeom prst="rect">
            <a:avLst/>
          </a:prstGeom>
          <a:noFill/>
          <a:ln w="9525">
            <a:noFill/>
            <a:miter lim="800000"/>
            <a:headEnd/>
            <a:tailEnd/>
          </a:ln>
        </p:spPr>
        <p:txBody>
          <a:bodyPr>
            <a:spAutoFit/>
          </a:bodyPr>
          <a:lstStyle/>
          <a:p>
            <a:r>
              <a:rPr lang="en-US" dirty="0" smtClean="0">
                <a:solidFill>
                  <a:srgbClr val="000000"/>
                </a:solidFill>
                <a:latin typeface="Rockwell" pitchFamily="18" charset="0"/>
              </a:rPr>
              <a:t>Probe</a:t>
            </a:r>
            <a:endParaRPr lang="en-US" dirty="0">
              <a:solidFill>
                <a:srgbClr val="000000"/>
              </a:solidFill>
              <a:latin typeface="Rockwell" pitchFamily="18" charset="0"/>
            </a:endParaRPr>
          </a:p>
        </p:txBody>
      </p:sp>
      <p:sp>
        <p:nvSpPr>
          <p:cNvPr id="36" name="TextBox 12"/>
          <p:cNvSpPr txBox="1">
            <a:spLocks noChangeArrowheads="1"/>
          </p:cNvSpPr>
          <p:nvPr/>
        </p:nvSpPr>
        <p:spPr bwMode="auto">
          <a:xfrm>
            <a:off x="5562600" y="3407569"/>
            <a:ext cx="2533650" cy="369888"/>
          </a:xfrm>
          <a:prstGeom prst="rect">
            <a:avLst/>
          </a:prstGeom>
          <a:noFill/>
          <a:ln w="9525">
            <a:noFill/>
            <a:miter lim="800000"/>
            <a:headEnd/>
            <a:tailEnd/>
          </a:ln>
        </p:spPr>
        <p:txBody>
          <a:bodyPr>
            <a:spAutoFit/>
          </a:bodyPr>
          <a:lstStyle/>
          <a:p>
            <a:r>
              <a:rPr lang="en-US" dirty="0" smtClean="0">
                <a:solidFill>
                  <a:srgbClr val="000000"/>
                </a:solidFill>
                <a:latin typeface="Rockwell" pitchFamily="18" charset="0"/>
              </a:rPr>
              <a:t>Probe</a:t>
            </a:r>
            <a:endParaRPr lang="en-US" dirty="0">
              <a:solidFill>
                <a:srgbClr val="000000"/>
              </a:solidFill>
              <a:latin typeface="Rockwell" pitchFamily="18" charset="0"/>
            </a:endParaRPr>
          </a:p>
        </p:txBody>
      </p:sp>
      <p:sp>
        <p:nvSpPr>
          <p:cNvPr id="37" name="TextBox 12"/>
          <p:cNvSpPr txBox="1">
            <a:spLocks noChangeArrowheads="1"/>
          </p:cNvSpPr>
          <p:nvPr/>
        </p:nvSpPr>
        <p:spPr bwMode="auto">
          <a:xfrm>
            <a:off x="6388555" y="3404055"/>
            <a:ext cx="2533650" cy="369888"/>
          </a:xfrm>
          <a:prstGeom prst="rect">
            <a:avLst/>
          </a:prstGeom>
          <a:noFill/>
          <a:ln w="9525">
            <a:noFill/>
            <a:miter lim="800000"/>
            <a:headEnd/>
            <a:tailEnd/>
          </a:ln>
        </p:spPr>
        <p:txBody>
          <a:bodyPr>
            <a:spAutoFit/>
          </a:bodyPr>
          <a:lstStyle/>
          <a:p>
            <a:r>
              <a:rPr lang="en-US" dirty="0" smtClean="0">
                <a:solidFill>
                  <a:srgbClr val="000000"/>
                </a:solidFill>
                <a:latin typeface="Rockwell" pitchFamily="18" charset="0"/>
              </a:rPr>
              <a:t>Probe</a:t>
            </a:r>
            <a:endParaRPr lang="en-US" dirty="0">
              <a:solidFill>
                <a:srgbClr val="000000"/>
              </a:solidFill>
              <a:latin typeface="Rockwell" pitchFamily="18" charset="0"/>
            </a:endParaRPr>
          </a:p>
        </p:txBody>
      </p:sp>
      <p:sp>
        <p:nvSpPr>
          <p:cNvPr id="38" name="TextBox 12"/>
          <p:cNvSpPr txBox="1">
            <a:spLocks noChangeArrowheads="1"/>
          </p:cNvSpPr>
          <p:nvPr/>
        </p:nvSpPr>
        <p:spPr bwMode="auto">
          <a:xfrm>
            <a:off x="7086147" y="3407569"/>
            <a:ext cx="2533650" cy="369888"/>
          </a:xfrm>
          <a:prstGeom prst="rect">
            <a:avLst/>
          </a:prstGeom>
          <a:noFill/>
          <a:ln w="9525">
            <a:noFill/>
            <a:miter lim="800000"/>
            <a:headEnd/>
            <a:tailEnd/>
          </a:ln>
        </p:spPr>
        <p:txBody>
          <a:bodyPr>
            <a:spAutoFit/>
          </a:bodyPr>
          <a:lstStyle/>
          <a:p>
            <a:r>
              <a:rPr lang="en-US" dirty="0" smtClean="0">
                <a:solidFill>
                  <a:srgbClr val="000000"/>
                </a:solidFill>
                <a:latin typeface="Rockwell" pitchFamily="18" charset="0"/>
              </a:rPr>
              <a:t>Probe</a:t>
            </a:r>
            <a:endParaRPr lang="en-US" dirty="0">
              <a:solidFill>
                <a:srgbClr val="000000"/>
              </a:solidFill>
              <a:latin typeface="Rockwell" pitchFamily="18" charset="0"/>
            </a:endParaRPr>
          </a:p>
        </p:txBody>
      </p:sp>
      <p:sp>
        <p:nvSpPr>
          <p:cNvPr id="39" name="TextBox 12"/>
          <p:cNvSpPr txBox="1">
            <a:spLocks noChangeArrowheads="1"/>
          </p:cNvSpPr>
          <p:nvPr/>
        </p:nvSpPr>
        <p:spPr bwMode="auto">
          <a:xfrm>
            <a:off x="7877175" y="3407569"/>
            <a:ext cx="2533650" cy="369888"/>
          </a:xfrm>
          <a:prstGeom prst="rect">
            <a:avLst/>
          </a:prstGeom>
          <a:noFill/>
          <a:ln w="9525">
            <a:noFill/>
            <a:miter lim="800000"/>
            <a:headEnd/>
            <a:tailEnd/>
          </a:ln>
        </p:spPr>
        <p:txBody>
          <a:bodyPr>
            <a:spAutoFit/>
          </a:bodyPr>
          <a:lstStyle/>
          <a:p>
            <a:r>
              <a:rPr lang="en-US" dirty="0" smtClean="0">
                <a:solidFill>
                  <a:srgbClr val="000000"/>
                </a:solidFill>
                <a:latin typeface="Rockwell" pitchFamily="18" charset="0"/>
              </a:rPr>
              <a:t>Probe</a:t>
            </a:r>
            <a:endParaRPr lang="en-US" dirty="0">
              <a:solidFill>
                <a:srgbClr val="000000"/>
              </a:solidFill>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8"/>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3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4"/>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23"/>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3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24"/>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6"/>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2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7"/>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childTnLst>
                                </p:cTn>
                              </p:par>
                              <p:par>
                                <p:cTn id="103" presetID="1" presetClass="exit" presetSubtype="0" fill="hold" grpId="1" nodeType="withEffect">
                                  <p:stCondLst>
                                    <p:cond delay="0"/>
                                  </p:stCondLst>
                                  <p:childTnLst>
                                    <p:set>
                                      <p:cBhvr>
                                        <p:cTn id="104" dur="1" fill="hold">
                                          <p:stCondLst>
                                            <p:cond delay="0"/>
                                          </p:stCondLst>
                                        </p:cTn>
                                        <p:tgtEl>
                                          <p:spTgt spid="26"/>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8" grpId="0"/>
      <p:bldP spid="28"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dirty="0" smtClean="0">
                <a:solidFill>
                  <a:schemeClr val="tx2">
                    <a:tint val="100000"/>
                    <a:shade val="90000"/>
                    <a:satMod val="250000"/>
                    <a:alpha val="100000"/>
                  </a:schemeClr>
                </a:solidFill>
              </a:rPr>
              <a:t>Expected Scan Results</a:t>
            </a:r>
            <a:endParaRPr lang="en-US" dirty="0">
              <a:solidFill>
                <a:schemeClr val="tx2">
                  <a:tint val="100000"/>
                  <a:shade val="90000"/>
                  <a:satMod val="250000"/>
                  <a:alpha val="100000"/>
                </a:schemeClr>
              </a:solidFill>
            </a:endParaRPr>
          </a:p>
        </p:txBody>
      </p:sp>
      <p:sp>
        <p:nvSpPr>
          <p:cNvPr id="27650" name="Content Placeholder 2"/>
          <p:cNvSpPr>
            <a:spLocks noGrp="1"/>
          </p:cNvSpPr>
          <p:nvPr>
            <p:ph idx="1"/>
          </p:nvPr>
        </p:nvSpPr>
        <p:spPr/>
        <p:txBody>
          <a:bodyPr/>
          <a:lstStyle/>
          <a:p>
            <a:pPr eaLnBrk="1" hangingPunct="1"/>
            <a:endParaRPr lang="en-US" smtClean="0"/>
          </a:p>
        </p:txBody>
      </p:sp>
      <p:pic>
        <p:nvPicPr>
          <p:cNvPr id="4" name="Picture 5"/>
          <p:cNvPicPr>
            <a:picLocks noChangeAspect="1" noChangeArrowheads="1"/>
          </p:cNvPicPr>
          <p:nvPr/>
        </p:nvPicPr>
        <p:blipFill>
          <a:blip r:embed="rId2"/>
          <a:srcRect/>
          <a:stretch>
            <a:fillRect/>
          </a:stretch>
        </p:blipFill>
        <p:spPr bwMode="auto">
          <a:xfrm>
            <a:off x="568325" y="63500"/>
            <a:ext cx="7848600" cy="6731000"/>
          </a:xfrm>
          <a:prstGeom prst="rect">
            <a:avLst/>
          </a:prstGeom>
          <a:noFill/>
          <a:ln w="9525">
            <a:noFill/>
            <a:miter lim="800000"/>
            <a:headEnd/>
            <a:tailEnd/>
          </a:ln>
        </p:spPr>
      </p:pic>
      <p:sp>
        <p:nvSpPr>
          <p:cNvPr id="5" name="TextBox 4"/>
          <p:cNvSpPr txBox="1">
            <a:spLocks noChangeArrowheads="1"/>
          </p:cNvSpPr>
          <p:nvPr/>
        </p:nvSpPr>
        <p:spPr bwMode="auto">
          <a:xfrm>
            <a:off x="6172200" y="2514600"/>
            <a:ext cx="1676400" cy="461963"/>
          </a:xfrm>
          <a:prstGeom prst="rect">
            <a:avLst/>
          </a:prstGeom>
          <a:noFill/>
          <a:ln w="9525">
            <a:noFill/>
            <a:miter lim="800000"/>
            <a:headEnd/>
            <a:tailEnd/>
          </a:ln>
        </p:spPr>
        <p:txBody>
          <a:bodyPr>
            <a:spAutoFit/>
          </a:bodyPr>
          <a:lstStyle/>
          <a:p>
            <a:r>
              <a:rPr lang="en-US" sz="2400">
                <a:solidFill>
                  <a:schemeClr val="bg1"/>
                </a:solidFill>
                <a:latin typeface="Rockwell" pitchFamily="18" charset="0"/>
              </a:rPr>
              <a:t>T1=359</a:t>
            </a:r>
            <a:r>
              <a:rPr lang="en-US" sz="2400">
                <a:latin typeface="Rockwell" pitchFamily="18" charset="0"/>
              </a:rPr>
              <a:t> </a:t>
            </a:r>
            <a:r>
              <a:rPr lang="en-US" sz="2400">
                <a:solidFill>
                  <a:schemeClr val="bg1"/>
                </a:solidFill>
                <a:latin typeface="Rockwell" pitchFamily="18" charset="0"/>
              </a:rPr>
              <a:t>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eaLnBrk="1" fontAlgn="auto" hangingPunct="1">
              <a:spcAft>
                <a:spcPts val="0"/>
              </a:spcAft>
              <a:defRPr/>
            </a:pPr>
            <a:endParaRPr lang="en-US">
              <a:solidFill>
                <a:schemeClr val="tx2">
                  <a:tint val="100000"/>
                  <a:shade val="90000"/>
                  <a:satMod val="250000"/>
                  <a:alpha val="100000"/>
                </a:schemeClr>
              </a:solidFill>
            </a:endParaRPr>
          </a:p>
        </p:txBody>
      </p:sp>
      <p:sp>
        <p:nvSpPr>
          <p:cNvPr id="2083" name="Content Placeholder 2"/>
          <p:cNvSpPr>
            <a:spLocks noGrp="1"/>
          </p:cNvSpPr>
          <p:nvPr>
            <p:ph idx="1"/>
          </p:nvPr>
        </p:nvSpPr>
        <p:spPr/>
        <p:txBody>
          <a:bodyPr/>
          <a:lstStyle/>
          <a:p>
            <a:pPr eaLnBrk="1" hangingPunct="1"/>
            <a:endParaRPr lang="en-US" smtClean="0"/>
          </a:p>
        </p:txBody>
      </p:sp>
      <p:sp>
        <p:nvSpPr>
          <p:cNvPr id="4" name="Rectangle 3"/>
          <p:cNvSpPr/>
          <p:nvPr/>
        </p:nvSpPr>
        <p:spPr>
          <a:xfrm>
            <a:off x="-76200" y="0"/>
            <a:ext cx="9296400"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081" name="Object 33"/>
          <p:cNvGraphicFramePr>
            <a:graphicFrameLocks noChangeAspect="1"/>
          </p:cNvGraphicFramePr>
          <p:nvPr/>
        </p:nvGraphicFramePr>
        <p:xfrm>
          <a:off x="304800" y="76200"/>
          <a:ext cx="8305800" cy="7075488"/>
        </p:xfrm>
        <a:graphic>
          <a:graphicData uri="http://schemas.openxmlformats.org/presentationml/2006/ole">
            <mc:AlternateContent xmlns:mc="http://schemas.openxmlformats.org/markup-compatibility/2006">
              <mc:Choice xmlns:v="urn:schemas-microsoft-com:vml" Requires="v">
                <p:oleObj spid="_x0000_s2088" name="Graph" r:id="rId3" imgW="3703930" imgH="3155290" progId="Origin50.Graph">
                  <p:embed/>
                </p:oleObj>
              </mc:Choice>
              <mc:Fallback>
                <p:oleObj name="Graph" r:id="rId3" imgW="3703930" imgH="3155290" progId="Origin50.Graph">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
                        <a:ext cx="8305800" cy="707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 name="Straight Arrow Connector 5"/>
          <p:cNvCxnSpPr/>
          <p:nvPr/>
        </p:nvCxnSpPr>
        <p:spPr>
          <a:xfrm flipH="1">
            <a:off x="3810000" y="5257800"/>
            <a:ext cx="990600" cy="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4776019" y="4934634"/>
            <a:ext cx="1295400" cy="646331"/>
          </a:xfrm>
          <a:prstGeom prst="rect">
            <a:avLst/>
          </a:prstGeom>
          <a:noFill/>
          <a:ln>
            <a:solidFill>
              <a:schemeClr val="bg1"/>
            </a:solidFill>
          </a:ln>
        </p:spPr>
        <p:txBody>
          <a:bodyPr>
            <a:spAutoFit/>
          </a:bodyPr>
          <a:lstStyle/>
          <a:p>
            <a:pPr fontAlgn="auto">
              <a:spcBef>
                <a:spcPts val="0"/>
              </a:spcBef>
              <a:spcAft>
                <a:spcPts val="0"/>
              </a:spcAft>
              <a:defRPr/>
            </a:pPr>
            <a:r>
              <a:rPr lang="en-US" dirty="0">
                <a:ln>
                  <a:solidFill>
                    <a:schemeClr val="tx1"/>
                  </a:solidFill>
                </a:ln>
                <a:solidFill>
                  <a:schemeClr val="bg1"/>
                </a:solidFill>
                <a:latin typeface="+mn-lt"/>
                <a:cs typeface="+mn-cs"/>
              </a:rPr>
              <a:t>Probe out of pump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2235</TotalTime>
  <Words>367</Words>
  <Application>Microsoft Office PowerPoint</Application>
  <PresentationFormat>On-screen Show (4:3)</PresentationFormat>
  <Paragraphs>91</Paragraphs>
  <Slides>15</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Foundry</vt:lpstr>
      <vt:lpstr>Graph</vt:lpstr>
      <vt:lpstr>Origin50.Graph</vt:lpstr>
      <vt:lpstr>Studies of Electron Spin in Gallium Arsenide Quantum Dots</vt:lpstr>
      <vt:lpstr>Quantum Computing</vt:lpstr>
      <vt:lpstr>Quantum Dots</vt:lpstr>
      <vt:lpstr>Zeeman Splitting and Electron Spin</vt:lpstr>
      <vt:lpstr>Faraday Effect</vt:lpstr>
      <vt:lpstr>2</vt:lpstr>
      <vt:lpstr>Timing Sequence</vt:lpstr>
      <vt:lpstr>Expected Scan Results</vt:lpstr>
      <vt:lpstr>PowerPoint Presentation</vt:lpstr>
      <vt:lpstr>PowerPoint Presentation</vt:lpstr>
      <vt:lpstr>PowerPoint Presentation</vt:lpstr>
      <vt:lpstr>Electromagnet Set-up</vt:lpstr>
      <vt:lpstr>PowerPoint Presentation</vt:lpstr>
      <vt:lpstr>Electromagnet Scan Goals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Fowler Craft</dc:creator>
  <cp:lastModifiedBy>Daniel Fowler Craft</cp:lastModifiedBy>
  <cp:revision>57</cp:revision>
  <dcterms:created xsi:type="dcterms:W3CDTF">2013-03-04T15:30:11Z</dcterms:created>
  <dcterms:modified xsi:type="dcterms:W3CDTF">2013-03-18T12:15:08Z</dcterms:modified>
</cp:coreProperties>
</file>