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17" r:id="rId2"/>
    <p:sldId id="555" r:id="rId3"/>
    <p:sldId id="556" r:id="rId4"/>
    <p:sldId id="559" r:id="rId5"/>
    <p:sldId id="518" r:id="rId6"/>
    <p:sldId id="545" r:id="rId7"/>
    <p:sldId id="546" r:id="rId8"/>
    <p:sldId id="548" r:id="rId9"/>
    <p:sldId id="554" r:id="rId10"/>
    <p:sldId id="552" r:id="rId11"/>
    <p:sldId id="553" r:id="rId12"/>
    <p:sldId id="549" r:id="rId13"/>
    <p:sldId id="550" r:id="rId14"/>
    <p:sldId id="551" r:id="rId15"/>
    <p:sldId id="55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FF00"/>
    <a:srgbClr val="99FF99"/>
    <a:srgbClr val="64A0FF"/>
    <a:srgbClr val="7999FF"/>
    <a:srgbClr val="3366FF"/>
    <a:srgbClr val="FFCC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 autoAdjust="0"/>
    <p:restoredTop sz="92749" autoAdjust="0"/>
  </p:normalViewPr>
  <p:slideViewPr>
    <p:cSldViewPr>
      <p:cViewPr>
        <p:scale>
          <a:sx n="101" d="100"/>
          <a:sy n="101" d="100"/>
        </p:scale>
        <p:origin x="4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84E545-AB2C-DC45-B1A8-EAC18DD4B435}" type="datetimeFigureOut">
              <a:rPr lang="en-US"/>
              <a:pPr>
                <a:defRPr/>
              </a:pPr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789F2C-52D1-F74D-B32E-F3B26EA63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66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909131-DAE7-004A-A5AE-FE9F9813EEAB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1779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50AA2-492E-4542-B4D4-A9C716F09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9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15D9-097C-E342-A981-52314E61A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1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58AF6-8064-EC48-B8F7-A10274C21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1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832DB-D554-1C42-85C6-50E65366C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9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292F8-7C81-0141-A55B-ED72178D0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5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EBA53-8FF5-7548-A9D9-49C8436DA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7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15A3F-0CEE-C149-8554-82D8F6C25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2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58CE-3C95-3D42-953B-A3B07CF04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4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9AF29-8B73-4D40-BBB5-709EA71B4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8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4E651-8E80-1B43-A35A-ADAB2AFB8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6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EA580-FE19-C24C-9799-2003C37EE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4A0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268105-2E9F-D54F-A3B8-E37B194D5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4A0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0"/>
            <a:ext cx="723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914400" y="30163"/>
            <a:ext cx="82296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100" i="1" dirty="0" smtClean="0"/>
              <a:t>Colton et</a:t>
            </a:r>
            <a:r>
              <a:rPr lang="en-US" sz="2100" i="1" baseline="0" dirty="0" smtClean="0"/>
              <a:t> al.</a:t>
            </a:r>
            <a:r>
              <a:rPr lang="en-US" sz="2100" i="1" dirty="0" smtClean="0"/>
              <a:t>, Electron Spin Coherence of </a:t>
            </a:r>
            <a:r>
              <a:rPr lang="en-US" sz="2100" i="1" dirty="0" err="1" smtClean="0"/>
              <a:t>V</a:t>
            </a:r>
            <a:r>
              <a:rPr lang="en-US" sz="2100" i="1" baseline="-25000" dirty="0" err="1" smtClean="0"/>
              <a:t>Si</a:t>
            </a:r>
            <a:r>
              <a:rPr lang="en-US" sz="2100" i="1" dirty="0" smtClean="0"/>
              <a:t> in 4H-SiC</a:t>
            </a:r>
            <a:endParaRPr lang="en-US" dirty="0" smtClean="0"/>
          </a:p>
        </p:txBody>
      </p:sp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723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990600" y="762000"/>
            <a:ext cx="7391400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2800" dirty="0"/>
              <a:t>Electron Spin Coherence of Silicon Vacancies in Proton-Irradiated 4H-SiC</a:t>
            </a:r>
            <a:endParaRPr lang="en-US" altLang="en-US" sz="2600" dirty="0"/>
          </a:p>
        </p:txBody>
      </p:sp>
      <p:sp>
        <p:nvSpPr>
          <p:cNvPr id="3075" name="Text Box 29"/>
          <p:cNvSpPr txBox="1">
            <a:spLocks noChangeArrowheads="1"/>
          </p:cNvSpPr>
          <p:nvPr/>
        </p:nvSpPr>
        <p:spPr bwMode="auto">
          <a:xfrm>
            <a:off x="5791200" y="6477000"/>
            <a:ext cx="3321050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APS March Meeting, Mar 14, 2017</a:t>
            </a:r>
          </a:p>
        </p:txBody>
      </p:sp>
      <p:sp>
        <p:nvSpPr>
          <p:cNvPr id="3076" name="Text Box 30"/>
          <p:cNvSpPr txBox="1">
            <a:spLocks noChangeArrowheads="1"/>
          </p:cNvSpPr>
          <p:nvPr/>
        </p:nvSpPr>
        <p:spPr bwMode="auto">
          <a:xfrm>
            <a:off x="609600" y="19812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John S. Colton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Physics Department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Brigham Young University</a:t>
            </a:r>
          </a:p>
        </p:txBody>
      </p:sp>
      <p:sp>
        <p:nvSpPr>
          <p:cNvPr id="3077" name="Text Box 43"/>
          <p:cNvSpPr txBox="1">
            <a:spLocks noChangeArrowheads="1"/>
          </p:cNvSpPr>
          <p:nvPr/>
        </p:nvSpPr>
        <p:spPr bwMode="auto">
          <a:xfrm>
            <a:off x="228600" y="2895600"/>
            <a:ext cx="88836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u="sng" dirty="0" smtClean="0">
                <a:solidFill>
                  <a:schemeClr val="tx1"/>
                </a:solidFill>
              </a:rPr>
              <a:t>Co-authors:</a:t>
            </a:r>
            <a:r>
              <a:rPr lang="en-US" altLang="en-US" sz="2000" dirty="0" smtClean="0">
                <a:solidFill>
                  <a:schemeClr val="tx1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chemeClr val="tx1"/>
                </a:solidFill>
              </a:rPr>
              <a:t>J</a:t>
            </a:r>
            <a:r>
              <a:rPr lang="en-US" altLang="en-US" sz="2000" b="1" dirty="0">
                <a:solidFill>
                  <a:schemeClr val="tx1"/>
                </a:solidFill>
              </a:rPr>
              <a:t>. S. </a:t>
            </a:r>
            <a:r>
              <a:rPr lang="en-US" altLang="en-US" sz="2000" b="1" dirty="0" err="1">
                <a:solidFill>
                  <a:schemeClr val="tx1"/>
                </a:solidFill>
              </a:rPr>
              <a:t>Embley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,* </a:t>
            </a:r>
            <a:r>
              <a:rPr lang="en-US" altLang="en-US" sz="2000" b="1" dirty="0">
                <a:solidFill>
                  <a:schemeClr val="tx1"/>
                </a:solidFill>
              </a:rPr>
              <a:t>K. G. Miller, M. A. Morris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,* </a:t>
            </a:r>
            <a:r>
              <a:rPr lang="en-US" altLang="en-US" sz="2000" b="1" dirty="0">
                <a:solidFill>
                  <a:schemeClr val="tx1"/>
                </a:solidFill>
              </a:rPr>
              <a:t>M. Meehan, S. L.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Crossen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	Students at BYU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chemeClr val="tx1"/>
                </a:solidFill>
              </a:rPr>
              <a:t>	</a:t>
            </a:r>
            <a:r>
              <a:rPr lang="en-US" altLang="en-US" sz="2000" dirty="0" smtClean="0">
                <a:solidFill>
                  <a:schemeClr val="tx1"/>
                </a:solidFill>
              </a:rPr>
              <a:t>*funded by NSF RUI program (M.A. Morris visiting from Brandeis U)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chemeClr val="tx1"/>
                </a:solidFill>
              </a:rPr>
              <a:t>B</a:t>
            </a:r>
            <a:r>
              <a:rPr lang="en-US" altLang="en-US" sz="2000" b="1" dirty="0">
                <a:solidFill>
                  <a:schemeClr val="tx1"/>
                </a:solidFill>
              </a:rPr>
              <a:t>. D. Weaver, E. R. Glaser, and S. G.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Carter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	Naval Research Lab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u="sng" dirty="0" smtClean="0">
                <a:solidFill>
                  <a:schemeClr val="tx1"/>
                </a:solidFill>
              </a:rPr>
              <a:t>Helpful </a:t>
            </a:r>
            <a:r>
              <a:rPr lang="en-US" altLang="en-US" sz="2000" u="sng" dirty="0" smtClean="0">
                <a:solidFill>
                  <a:schemeClr val="tx1"/>
                </a:solidFill>
              </a:rPr>
              <a:t>discussion:</a:t>
            </a:r>
            <a:r>
              <a:rPr lang="en-US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Michel </a:t>
            </a:r>
            <a:r>
              <a:rPr lang="en-US" altLang="en-US" sz="2000" b="1" dirty="0" err="1" smtClean="0">
                <a:solidFill>
                  <a:schemeClr val="tx1"/>
                </a:solidFill>
              </a:rPr>
              <a:t>Bockstedte</a:t>
            </a:r>
            <a:r>
              <a:rPr lang="en-US" altLang="en-US" sz="2000" dirty="0" smtClean="0">
                <a:solidFill>
                  <a:schemeClr val="tx1"/>
                </a:solidFill>
              </a:rPr>
              <a:t>, University of Salzburg</a:t>
            </a:r>
            <a:endParaRPr lang="en-US" altLang="en-US" sz="2000" u="sng" dirty="0" smtClean="0">
              <a:solidFill>
                <a:schemeClr val="tx1"/>
              </a:solidFill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76200" y="6453308"/>
            <a:ext cx="3657600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 err="1" smtClean="0">
                <a:solidFill>
                  <a:schemeClr val="tx1"/>
                </a:solidFill>
              </a:rPr>
              <a:t>Embley</a:t>
            </a:r>
            <a:r>
              <a:rPr lang="en-US" altLang="en-US" sz="1600" dirty="0" smtClean="0">
                <a:solidFill>
                  <a:schemeClr val="tx1"/>
                </a:solidFill>
              </a:rPr>
              <a:t> et al., PRB </a:t>
            </a:r>
            <a:r>
              <a:rPr lang="en-US" altLang="en-US" sz="1600" b="1" dirty="0" smtClean="0">
                <a:solidFill>
                  <a:schemeClr val="tx1"/>
                </a:solidFill>
              </a:rPr>
              <a:t>95</a:t>
            </a:r>
            <a:r>
              <a:rPr lang="en-US" altLang="en-US" sz="1600" dirty="0" smtClean="0">
                <a:solidFill>
                  <a:schemeClr val="tx1"/>
                </a:solidFill>
              </a:rPr>
              <a:t>, 045206 (2017)</a:t>
            </a:r>
          </a:p>
        </p:txBody>
      </p:sp>
    </p:spTree>
    <p:extLst>
      <p:ext uri="{BB962C8B-B14F-4D97-AF65-F5344CB8AC3E}">
        <p14:creationId xmlns:p14="http://schemas.microsoft.com/office/powerpoint/2010/main" val="8574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55"/>
            <a:ext cx="7239000" cy="533400"/>
          </a:xfrm>
        </p:spPr>
        <p:txBody>
          <a:bodyPr/>
          <a:lstStyle/>
          <a:p>
            <a:r>
              <a:rPr lang="en-US" dirty="0" smtClean="0"/>
              <a:t>Coherence times vs.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90600" y="1427160"/>
            <a:ext cx="4534270" cy="3428997"/>
            <a:chOff x="838200" y="1408114"/>
            <a:chExt cx="4534270" cy="3428997"/>
          </a:xfrm>
        </p:grpSpPr>
        <p:grpSp>
          <p:nvGrpSpPr>
            <p:cNvPr id="7" name="Group 6"/>
            <p:cNvGrpSpPr/>
            <p:nvPr/>
          </p:nvGrpSpPr>
          <p:grpSpPr>
            <a:xfrm>
              <a:off x="838200" y="1408114"/>
              <a:ext cx="4534270" cy="3428997"/>
              <a:chOff x="838200" y="1408114"/>
              <a:chExt cx="4534270" cy="342899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b="40899"/>
              <a:stretch/>
            </p:blipFill>
            <p:spPr>
              <a:xfrm>
                <a:off x="838200" y="1408114"/>
                <a:ext cx="4534270" cy="290195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t="89266"/>
              <a:stretch/>
            </p:blipFill>
            <p:spPr>
              <a:xfrm>
                <a:off x="838200" y="4310064"/>
                <a:ext cx="4534270" cy="527047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 bwMode="auto">
            <a:xfrm>
              <a:off x="1371600" y="4191000"/>
              <a:ext cx="76200" cy="152400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27160"/>
            <a:ext cx="4534270" cy="49101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38800" y="5077569"/>
            <a:ext cx="335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L. </a:t>
            </a:r>
            <a:r>
              <a:rPr lang="en-US" dirty="0" smtClean="0"/>
              <a:t>Falk et al. PRL 114, 247603 </a:t>
            </a:r>
            <a:r>
              <a:rPr lang="en-US" dirty="0"/>
              <a:t>(2015).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309" y="1828800"/>
            <a:ext cx="6623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t</a:t>
            </a:r>
            <a:r>
              <a:rPr lang="en-US" baseline="-25000" dirty="0" err="1" smtClean="0"/>
              <a:t>long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2044243"/>
            <a:ext cx="18181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Longer times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3200400"/>
            <a:ext cx="18646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Shorter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9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Motional/dynamic </a:t>
            </a:r>
            <a:r>
              <a:rPr lang="en-US" dirty="0" err="1" smtClean="0"/>
              <a:t>Jahn</a:t>
            </a:r>
            <a:r>
              <a:rPr lang="en-US" dirty="0" smtClean="0"/>
              <a:t>-Teller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Thermally activated rapid reorientation of the vacancy (bond switching)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2971800"/>
            <a:ext cx="4910781" cy="3562723"/>
            <a:chOff x="2286000" y="3048000"/>
            <a:chExt cx="4910781" cy="35627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3048000"/>
              <a:ext cx="4910781" cy="356272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3352800" y="3048000"/>
              <a:ext cx="1905000" cy="381000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267200" y="3048000"/>
              <a:ext cx="1905000" cy="76200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40909" y="2969419"/>
            <a:ext cx="266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Positively charged V</a:t>
            </a:r>
            <a:r>
              <a:rPr lang="en-US" baseline="-25000" dirty="0" smtClean="0"/>
              <a:t>C</a:t>
            </a:r>
            <a:r>
              <a:rPr lang="en-US" dirty="0" smtClean="0"/>
              <a:t> in </a:t>
            </a:r>
            <a:r>
              <a:rPr lang="en-US" dirty="0" err="1" smtClean="0"/>
              <a:t>SiC</a:t>
            </a:r>
            <a:r>
              <a:rPr lang="en-US" dirty="0" smtClean="0"/>
              <a:t>, </a:t>
            </a:r>
            <a:r>
              <a:rPr lang="en-US" dirty="0" err="1" smtClean="0"/>
              <a:t>Umeda</a:t>
            </a:r>
            <a:r>
              <a:rPr lang="en-US" dirty="0" smtClean="0"/>
              <a:t> PRB 70, 235212 (2004)</a:t>
            </a:r>
            <a:endParaRPr lang="en-US" baseline="-25000" dirty="0"/>
          </a:p>
        </p:txBody>
      </p:sp>
      <p:sp>
        <p:nvSpPr>
          <p:cNvPr id="9" name="Oval 8"/>
          <p:cNvSpPr/>
          <p:nvPr/>
        </p:nvSpPr>
        <p:spPr bwMode="auto">
          <a:xfrm>
            <a:off x="4191000" y="4267200"/>
            <a:ext cx="609600" cy="1600200"/>
          </a:xfrm>
          <a:prstGeom prst="ellips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1464" y="4581128"/>
            <a:ext cx="266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Above 40 K, linewidth narrows with temperature (T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increases)</a:t>
            </a:r>
            <a:endParaRPr lang="en-US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25990"/>
            <a:ext cx="4038600" cy="5334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89" y="1569189"/>
            <a:ext cx="5410200" cy="5572125"/>
          </a:xfrm>
        </p:spPr>
        <p:txBody>
          <a:bodyPr/>
          <a:lstStyle/>
          <a:p>
            <a:r>
              <a:rPr lang="en-US" sz="2600" dirty="0" smtClean="0"/>
              <a:t>T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coherence times up to 270 us (8 K, lower doped sample)</a:t>
            </a:r>
          </a:p>
          <a:p>
            <a:pPr lvl="1"/>
            <a:r>
              <a:rPr lang="en-US" sz="2600" dirty="0" smtClean="0"/>
              <a:t>Dipole-dipole interactions are significant</a:t>
            </a:r>
          </a:p>
          <a:p>
            <a:r>
              <a:rPr lang="en-US" sz="2600" dirty="0" smtClean="0"/>
              <a:t>Motional </a:t>
            </a:r>
            <a:r>
              <a:rPr lang="en-US" sz="2600" dirty="0" err="1" smtClean="0"/>
              <a:t>Jahn</a:t>
            </a:r>
            <a:r>
              <a:rPr lang="en-US" sz="2600" dirty="0" smtClean="0"/>
              <a:t>-Teller effect lengthens times from ~60-150 K</a:t>
            </a:r>
          </a:p>
          <a:p>
            <a:r>
              <a:rPr lang="en-US" sz="2600" dirty="0" smtClean="0"/>
              <a:t>Inhomogeneous distribution of spins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64332" y="1240265"/>
            <a:ext cx="3499198" cy="2534749"/>
            <a:chOff x="2667000" y="3276600"/>
            <a:chExt cx="4534270" cy="34289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40899"/>
            <a:stretch/>
          </p:blipFill>
          <p:spPr>
            <a:xfrm>
              <a:off x="2667000" y="3276600"/>
              <a:ext cx="4534270" cy="29019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89266"/>
            <a:stretch/>
          </p:blipFill>
          <p:spPr>
            <a:xfrm>
              <a:off x="2667000" y="6178550"/>
              <a:ext cx="4534270" cy="52704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644071" y="3810000"/>
            <a:ext cx="3562046" cy="2929996"/>
            <a:chOff x="2722007" y="2772834"/>
            <a:chExt cx="4468557" cy="36623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2007" y="2772834"/>
              <a:ext cx="4271760" cy="36623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972607" y="3391749"/>
                  <a:ext cx="1504386" cy="3272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𝐴𝑒</m:t>
                            </m:r>
                          </m:e>
                          <m:sup>
                            <m:r>
                              <a:rPr lang="en-US" sz="1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𝑓𝑖𝑥𝑒𝑑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607" y="3391749"/>
                  <a:ext cx="1504386" cy="327269"/>
                </a:xfrm>
                <a:prstGeom prst="rect">
                  <a:avLst/>
                </a:prstGeom>
                <a:blipFill>
                  <a:blip r:embed="rId4"/>
                  <a:stretch>
                    <a:fillRect t="-74419" r="-43147" b="-1209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295695" y="3762749"/>
                  <a:ext cx="2894869" cy="795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400" i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400" i="0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en-US" sz="1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0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400" i="1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𝑓𝑖𝑥𝑒𝑑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𝑠h𝑜𝑟𝑡</m:t>
                                    </m:r>
                                  </m:sub>
                                </m:sSub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1400" i="1" dirty="0" smtClean="0">
                    <a:solidFill>
                      <a:srgbClr val="00FF00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400" dirty="0" smtClean="0">
                      <a:solidFill>
                        <a:srgbClr val="00FF00"/>
                      </a:solidFill>
                    </a:rPr>
                    <a:t>         </a:t>
                  </a:r>
                  <a14:m>
                    <m:oMath xmlns:m="http://schemas.openxmlformats.org/officeDocument/2006/math">
                      <m:r>
                        <a:rPr lang="en-US" sz="1400" i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14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0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𝑓𝑖𝑥𝑒𝑑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𝑙𝑜𝑛𝑔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a14:m>
                  <a:endParaRPr lang="en-US" sz="1400" dirty="0" smtClean="0">
                    <a:solidFill>
                      <a:srgbClr val="00FF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𝑙𝑜𝑛𝑔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=40 </m:t>
                        </m:r>
                        <m:r>
                          <a:rPr lang="en-US" sz="1400" b="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400" b="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b="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5695" y="3762749"/>
                  <a:ext cx="2894869" cy="795154"/>
                </a:xfrm>
                <a:prstGeom prst="rect">
                  <a:avLst/>
                </a:prstGeom>
                <a:blipFill>
                  <a:blip r:embed="rId5"/>
                  <a:stretch>
                    <a:fillRect t="-30769" b="-278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781231" y="4616700"/>
                  <a:ext cx="1707712" cy="3956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400" i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𝐴𝑒</m:t>
                            </m:r>
                          </m:e>
                          <m:sup>
                            <m:r>
                              <a:rPr lang="en-US" sz="1400" i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400" i="1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400" i="1">
                                            <a:solidFill>
                                              <a:srgbClr val="0066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solidFill>
                                                  <a:srgbClr val="0066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0">
                                                <a:solidFill>
                                                  <a:srgbClr val="0066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400" i="1">
                                                <a:solidFill>
                                                  <a:srgbClr val="0066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solidFill>
                                                  <a:srgbClr val="0066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𝑓𝑖𝑥𝑒𝑑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400" i="1">
                                            <a:solidFill>
                                              <a:srgbClr val="0066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1400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1231" y="4616700"/>
                  <a:ext cx="1707712" cy="395621"/>
                </a:xfrm>
                <a:prstGeom prst="rect">
                  <a:avLst/>
                </a:prstGeom>
                <a:blipFill>
                  <a:blip r:embed="rId6"/>
                  <a:stretch>
                    <a:fillRect t="-40385" r="-30942" b="-10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838200" y="5715000"/>
            <a:ext cx="3657600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 err="1" smtClean="0">
                <a:solidFill>
                  <a:schemeClr val="tx1"/>
                </a:solidFill>
              </a:rPr>
              <a:t>Embley</a:t>
            </a:r>
            <a:r>
              <a:rPr lang="en-US" altLang="en-US" sz="1600" dirty="0" smtClean="0">
                <a:solidFill>
                  <a:schemeClr val="tx1"/>
                </a:solidFill>
              </a:rPr>
              <a:t> et al., PRB </a:t>
            </a:r>
            <a:r>
              <a:rPr lang="en-US" altLang="en-US" sz="1600" b="1" dirty="0" smtClean="0">
                <a:solidFill>
                  <a:schemeClr val="tx1"/>
                </a:solidFill>
              </a:rPr>
              <a:t>95</a:t>
            </a:r>
            <a:r>
              <a:rPr lang="en-US" altLang="en-US" sz="1600" dirty="0" smtClean="0">
                <a:solidFill>
                  <a:schemeClr val="tx1"/>
                </a:solidFill>
              </a:rPr>
              <a:t>, 045206 (2017)</a:t>
            </a:r>
          </a:p>
        </p:txBody>
      </p:sp>
    </p:spTree>
    <p:extLst>
      <p:ext uri="{BB962C8B-B14F-4D97-AF65-F5344CB8AC3E}">
        <p14:creationId xmlns:p14="http://schemas.microsoft.com/office/powerpoint/2010/main" val="19615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13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 sample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743868"/>
            <a:ext cx="74104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-14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 sample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447800"/>
            <a:ext cx="73628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4800" y="430794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Spatial/spectral map of V1 vacancies along a line </a:t>
            </a:r>
          </a:p>
          <a:p>
            <a:r>
              <a:rPr lang="en-US" sz="1800" dirty="0" smtClean="0"/>
              <a:t>In 1e11 cm^-2 proton irradiated </a:t>
            </a:r>
            <a:r>
              <a:rPr lang="en-US" sz="1800" dirty="0" err="1" smtClean="0"/>
              <a:t>epilayer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155032" y="3108812"/>
            <a:ext cx="690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Jumps/gaps in ZPL should indicate individual Si vacancies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Estimate on the order of 1 vacancy per </a:t>
            </a:r>
            <a:r>
              <a:rPr lang="en-US" sz="1800" dirty="0" smtClean="0">
                <a:latin typeface="Symbol" panose="05050102010706020507" pitchFamily="18" charset="2"/>
              </a:rPr>
              <a:t>m</a:t>
            </a:r>
            <a:r>
              <a:rPr lang="en-US" sz="1800" dirty="0" smtClean="0"/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Depth resolution roughly 2-3 </a:t>
            </a:r>
            <a:r>
              <a:rPr lang="en-US" sz="1800" dirty="0" smtClean="0">
                <a:latin typeface="Symbol" panose="05050102010706020507" pitchFamily="18" charset="2"/>
              </a:rPr>
              <a:t>m</a:t>
            </a:r>
            <a:r>
              <a:rPr lang="en-US" sz="1800" dirty="0" smtClean="0"/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Assume V1 and V2 about the same density (pretty good assumption)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38929" y="977529"/>
            <a:ext cx="2862680" cy="1981099"/>
            <a:chOff x="5888368" y="2842239"/>
            <a:chExt cx="2862680" cy="198109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/>
            <a:srcRect l="9447" t="5962" b="10999"/>
            <a:stretch/>
          </p:blipFill>
          <p:spPr>
            <a:xfrm>
              <a:off x="6339091" y="3169546"/>
              <a:ext cx="2411957" cy="153148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16200000">
              <a:off x="5431921" y="3783833"/>
              <a:ext cx="11898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</a:rPr>
                <a:t>Position (</a:t>
              </a:r>
              <a:r>
                <a:rPr lang="en-US" sz="1200" dirty="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r>
                <a:rPr lang="en-US" sz="1200" dirty="0">
                  <a:solidFill>
                    <a:srgbClr val="000000"/>
                  </a:solidFill>
                  <a:latin typeface="Times New Roman"/>
                </a:rPr>
                <a:t>m)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68068" y="2842239"/>
              <a:ext cx="19923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</a:rPr>
                <a:t>Emission energy (</a:t>
              </a:r>
              <a:r>
                <a:rPr lang="en-US" sz="1200" dirty="0" err="1">
                  <a:solidFill>
                    <a:srgbClr val="000000"/>
                  </a:solidFill>
                  <a:latin typeface="Times New Roman"/>
                </a:rPr>
                <a:t>meV</a:t>
              </a:r>
              <a:r>
                <a:rPr lang="en-US" sz="1200" dirty="0">
                  <a:solidFill>
                    <a:srgbClr val="000000"/>
                  </a:solidFill>
                  <a:latin typeface="Times New Roman"/>
                </a:rPr>
                <a:t>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62747" y="3470526"/>
              <a:ext cx="637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Times New Roman"/>
                </a:rPr>
                <a:t>V1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22340" y="4546339"/>
              <a:ext cx="282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20928" y="4241826"/>
              <a:ext cx="282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</a:rPr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69000" y="3951070"/>
              <a:ext cx="3373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</a:rPr>
                <a:t>12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71927" y="3657720"/>
              <a:ext cx="3373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</a:rPr>
                <a:t>18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78915" y="3355801"/>
              <a:ext cx="3373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</a:rPr>
                <a:t>24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73771" y="3061811"/>
              <a:ext cx="3373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</a:rPr>
                <a:t>30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75764" y="2967041"/>
              <a:ext cx="523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</a:rPr>
                <a:t>1436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04960" y="2973859"/>
              <a:ext cx="523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</a:rPr>
                <a:t>1438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58797" y="2971800"/>
              <a:ext cx="523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</a:rPr>
                <a:t>1440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198051" y="2967445"/>
              <a:ext cx="523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</a:rPr>
                <a:t>1442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762270" y="1102330"/>
            <a:ext cx="3314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This was taken at a position well above the higher density region at the stopping range of protons</a:t>
            </a:r>
            <a:endParaRPr lang="en-US" sz="1800" dirty="0"/>
          </a:p>
        </p:txBody>
      </p:sp>
      <p:sp>
        <p:nvSpPr>
          <p:cNvPr id="50" name="TextBox 49"/>
          <p:cNvSpPr txBox="1"/>
          <p:nvPr/>
        </p:nvSpPr>
        <p:spPr>
          <a:xfrm>
            <a:off x="864376" y="4990315"/>
            <a:ext cx="7795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About 0.3/</a:t>
            </a:r>
            <a:r>
              <a:rPr lang="en-US" sz="1800" dirty="0" smtClean="0">
                <a:latin typeface="Symbol" panose="05050102010706020507" pitchFamily="18" charset="2"/>
              </a:rPr>
              <a:t>m</a:t>
            </a:r>
            <a:r>
              <a:rPr lang="en-US" sz="1800" dirty="0" smtClean="0"/>
              <a:t>m^3 = 3e11cm^-3 for proton irradiation at 1e11cm^-2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For 1e13cm^-2 irradiation, assume 100 times higher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This is the density above the proton end of range at about 32um. At the </a:t>
            </a:r>
          </a:p>
          <a:p>
            <a:r>
              <a:rPr lang="en-US" sz="1800" dirty="0" smtClean="0"/>
              <a:t>Stopping range that density is about 20 times higher.</a:t>
            </a:r>
            <a:endParaRPr lang="en-US" sz="1800" dirty="0"/>
          </a:p>
        </p:txBody>
      </p:sp>
      <p:sp>
        <p:nvSpPr>
          <p:cNvPr id="51" name="Down Arrow 50"/>
          <p:cNvSpPr/>
          <p:nvPr/>
        </p:nvSpPr>
        <p:spPr>
          <a:xfrm>
            <a:off x="4101609" y="4309141"/>
            <a:ext cx="264329" cy="454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long 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coherence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5257800"/>
          </a:xfrm>
        </p:spPr>
        <p:txBody>
          <a:bodyPr/>
          <a:lstStyle/>
          <a:p>
            <a:r>
              <a:rPr lang="en-US" sz="2200" dirty="0" smtClean="0"/>
              <a:t>NV center in </a:t>
            </a:r>
            <a:r>
              <a:rPr lang="en-US" sz="2200" dirty="0" smtClean="0"/>
              <a:t>diamond</a:t>
            </a:r>
          </a:p>
          <a:p>
            <a:pPr lvl="1"/>
            <a:r>
              <a:rPr lang="en-US" sz="2200" dirty="0" smtClean="0"/>
              <a:t>3 </a:t>
            </a:r>
            <a:r>
              <a:rPr lang="en-US" sz="2200" dirty="0" err="1" smtClean="0"/>
              <a:t>ms</a:t>
            </a:r>
            <a:r>
              <a:rPr lang="en-US" sz="2200" dirty="0" smtClean="0"/>
              <a:t> at 300 K, 600 </a:t>
            </a:r>
            <a:r>
              <a:rPr lang="en-US" sz="2200" dirty="0" err="1" smtClean="0"/>
              <a:t>ms</a:t>
            </a:r>
            <a:r>
              <a:rPr lang="en-US" sz="2200" dirty="0" smtClean="0"/>
              <a:t> at 77K (Bar-Gill, Nat </a:t>
            </a:r>
            <a:r>
              <a:rPr lang="en-US" sz="2200" dirty="0" err="1" smtClean="0"/>
              <a:t>Comm</a:t>
            </a:r>
            <a:r>
              <a:rPr lang="en-US" sz="2200" dirty="0" smtClean="0"/>
              <a:t> 4, 1743, 2013)</a:t>
            </a:r>
          </a:p>
          <a:p>
            <a:pPr lvl="1"/>
            <a:r>
              <a:rPr lang="en-US" sz="2200" dirty="0" smtClean="0"/>
              <a:t>Many, many others</a:t>
            </a:r>
          </a:p>
          <a:p>
            <a:r>
              <a:rPr lang="en-US" sz="2200" dirty="0" smtClean="0"/>
              <a:t>4H </a:t>
            </a:r>
            <a:r>
              <a:rPr lang="en-US" sz="2200" dirty="0" err="1" smtClean="0"/>
              <a:t>SiC</a:t>
            </a:r>
            <a:r>
              <a:rPr lang="en-US" sz="2200" dirty="0" smtClean="0"/>
              <a:t> </a:t>
            </a:r>
            <a:r>
              <a:rPr lang="en-US" sz="2200" dirty="0" err="1" smtClean="0"/>
              <a:t>divacancies</a:t>
            </a:r>
            <a:r>
              <a:rPr lang="en-US" sz="2200" dirty="0" smtClean="0"/>
              <a:t>: </a:t>
            </a:r>
          </a:p>
          <a:p>
            <a:pPr lvl="1"/>
            <a:r>
              <a:rPr lang="en-US" sz="2200" dirty="0" smtClean="0"/>
              <a:t>360 us at 20 K, </a:t>
            </a:r>
            <a:r>
              <a:rPr lang="en-US" sz="2200" dirty="0" smtClean="0"/>
              <a:t>50 </a:t>
            </a:r>
            <a:r>
              <a:rPr lang="en-US" sz="2200" dirty="0" smtClean="0"/>
              <a:t>us at 300 K (Falk, Nat </a:t>
            </a:r>
            <a:r>
              <a:rPr lang="en-US" sz="2200" dirty="0" err="1" smtClean="0"/>
              <a:t>Comm</a:t>
            </a:r>
            <a:r>
              <a:rPr lang="en-US" sz="2200" dirty="0" smtClean="0"/>
              <a:t> 4, 1819, 2013)</a:t>
            </a:r>
          </a:p>
          <a:p>
            <a:pPr lvl="1"/>
            <a:r>
              <a:rPr lang="en-US" sz="2200" dirty="0" smtClean="0"/>
              <a:t>184 us at 20 K, 263 us at 200 K (</a:t>
            </a:r>
            <a:r>
              <a:rPr lang="en-US" sz="2200" dirty="0" err="1" smtClean="0"/>
              <a:t>Koehl</a:t>
            </a:r>
            <a:r>
              <a:rPr lang="en-US" sz="2200" dirty="0" smtClean="0"/>
              <a:t>, Nat 479, 84, 2011)</a:t>
            </a:r>
          </a:p>
          <a:p>
            <a:pPr lvl="1"/>
            <a:r>
              <a:rPr lang="en-US" sz="2200" dirty="0" smtClean="0"/>
              <a:t>1.2 </a:t>
            </a:r>
            <a:r>
              <a:rPr lang="en-US" sz="2200" dirty="0" err="1" smtClean="0"/>
              <a:t>ms</a:t>
            </a:r>
            <a:r>
              <a:rPr lang="en-US" sz="2200" dirty="0" smtClean="0"/>
              <a:t> at 29 K (</a:t>
            </a:r>
            <a:r>
              <a:rPr lang="en-US" sz="2200" dirty="0" err="1" smtClean="0"/>
              <a:t>Christle</a:t>
            </a:r>
            <a:r>
              <a:rPr lang="en-US" sz="2200" dirty="0" smtClean="0"/>
              <a:t>, Nat Mater 15, 160, 2015)</a:t>
            </a:r>
          </a:p>
          <a:p>
            <a:r>
              <a:rPr lang="en-US" sz="2200" dirty="0" smtClean="0"/>
              <a:t>4H </a:t>
            </a:r>
            <a:r>
              <a:rPr lang="en-US" sz="2200" dirty="0" err="1" smtClean="0"/>
              <a:t>V</a:t>
            </a:r>
            <a:r>
              <a:rPr lang="en-US" sz="2200" baseline="-25000" dirty="0" err="1" smtClean="0"/>
              <a:t>si</a:t>
            </a:r>
            <a:endParaRPr lang="en-US" sz="2200" baseline="-25000" dirty="0" smtClean="0"/>
          </a:p>
          <a:p>
            <a:pPr lvl="1"/>
            <a:r>
              <a:rPr lang="en-US" sz="2200" dirty="0" smtClean="0"/>
              <a:t>81 us at 300 K (Carter PRB 92, 161202, 2015)</a:t>
            </a:r>
          </a:p>
          <a:p>
            <a:pPr lvl="1"/>
            <a:r>
              <a:rPr lang="en-US" sz="2200" dirty="0" smtClean="0"/>
              <a:t>160 us at 300 K (</a:t>
            </a:r>
            <a:r>
              <a:rPr lang="en-US" sz="2200" dirty="0" err="1" smtClean="0"/>
              <a:t>Widmann</a:t>
            </a:r>
            <a:r>
              <a:rPr lang="en-US" sz="2200" dirty="0" smtClean="0"/>
              <a:t> Nat Mat 14, 164, 2015)</a:t>
            </a:r>
          </a:p>
          <a:p>
            <a:r>
              <a:rPr lang="en-US" sz="2200" dirty="0" smtClean="0"/>
              <a:t>Can likely </a:t>
            </a:r>
            <a:r>
              <a:rPr lang="en-US" sz="2200" dirty="0" smtClean="0"/>
              <a:t>be extended </a:t>
            </a:r>
            <a:r>
              <a:rPr lang="en-US" sz="2200" dirty="0" smtClean="0"/>
              <a:t>via dynamical decoupling pulse sequences such as </a:t>
            </a:r>
            <a:r>
              <a:rPr lang="en-US" sz="2200" dirty="0" err="1" smtClean="0"/>
              <a:t>Carr</a:t>
            </a:r>
            <a:r>
              <a:rPr lang="en-US" sz="2200" dirty="0" smtClean="0"/>
              <a:t>-Purcell-</a:t>
            </a:r>
            <a:r>
              <a:rPr lang="en-US" sz="2200" dirty="0" err="1" smtClean="0"/>
              <a:t>Meiboom</a:t>
            </a:r>
            <a:r>
              <a:rPr lang="en-US" sz="2200" dirty="0" smtClean="0"/>
              <a:t>-Gill (CPMG)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377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732055" y="2286000"/>
            <a:ext cx="611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/>
              <a:t>?</a:t>
            </a:r>
            <a:endParaRPr lang="en-US" sz="7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153400" cy="533400"/>
          </a:xfrm>
        </p:spPr>
        <p:txBody>
          <a:bodyPr/>
          <a:lstStyle/>
          <a:p>
            <a:r>
              <a:rPr lang="en-US" dirty="0" smtClean="0"/>
              <a:t>How does T</a:t>
            </a:r>
            <a:r>
              <a:rPr lang="en-US" baseline="-25000" dirty="0" smtClean="0"/>
              <a:t>2</a:t>
            </a:r>
            <a:r>
              <a:rPr lang="en-US" dirty="0" smtClean="0"/>
              <a:t> change with temperature?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0" y="2514600"/>
            <a:ext cx="4299606" cy="20574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T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</a:t>
            </a:r>
            <a:r>
              <a:rPr lang="en-US" sz="2600" dirty="0"/>
              <a:t>vs. temperature for </a:t>
            </a:r>
            <a:r>
              <a:rPr lang="en-US" sz="2600" dirty="0" err="1" smtClean="0"/>
              <a:t>V</a:t>
            </a:r>
            <a:r>
              <a:rPr lang="en-US" sz="2600" baseline="-25000" dirty="0" err="1" smtClean="0"/>
              <a:t>si</a:t>
            </a:r>
            <a:endParaRPr lang="en-US" sz="2600" baseline="-25000" dirty="0" smtClean="0"/>
          </a:p>
          <a:p>
            <a:r>
              <a:rPr lang="en-US" sz="2200" dirty="0" smtClean="0"/>
              <a:t>Phonon </a:t>
            </a:r>
            <a:r>
              <a:rPr lang="en-US" sz="2200" dirty="0"/>
              <a:t>effects </a:t>
            </a:r>
            <a:r>
              <a:rPr lang="en-US" sz="2200" dirty="0">
                <a:sym typeface="Symbol" panose="05050102010706020507" pitchFamily="18" charset="2"/>
              </a:rPr>
              <a:t> monotonic decrease with </a:t>
            </a:r>
            <a:r>
              <a:rPr lang="en-US" sz="2200" dirty="0" smtClean="0">
                <a:sym typeface="Symbol" panose="05050102010706020507" pitchFamily="18" charset="2"/>
              </a:rPr>
              <a:t>temperature</a:t>
            </a:r>
            <a:endParaRPr lang="en-US" sz="2200" dirty="0"/>
          </a:p>
          <a:p>
            <a:r>
              <a:rPr lang="en-US" sz="2200" dirty="0" err="1" smtClean="0"/>
              <a:t>Simin</a:t>
            </a:r>
            <a:r>
              <a:rPr lang="en-US" sz="2200" dirty="0" smtClean="0"/>
              <a:t> </a:t>
            </a:r>
            <a:r>
              <a:rPr lang="en-US" sz="2200" dirty="0"/>
              <a:t>et al</a:t>
            </a:r>
            <a:r>
              <a:rPr lang="en-US" sz="2200"/>
              <a:t>, </a:t>
            </a:r>
            <a:r>
              <a:rPr lang="en-US" sz="2200" smtClean="0"/>
              <a:t>arXiv:1602.05775v1 </a:t>
            </a:r>
            <a:r>
              <a:rPr lang="en-US" sz="2200" dirty="0"/>
              <a:t>(2016)</a:t>
            </a:r>
          </a:p>
          <a:p>
            <a:pPr lvl="1"/>
            <a:endParaRPr lang="en-US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981200" y="1447800"/>
            <a:ext cx="2469098" cy="4874419"/>
            <a:chOff x="1981200" y="1447800"/>
            <a:chExt cx="2469098" cy="48744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1447800"/>
              <a:ext cx="2469098" cy="487441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1981200" y="1524000"/>
              <a:ext cx="152400" cy="1371600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8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motivation: proton irradiation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Plotting the vacancy-related PL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33600" y="2341558"/>
            <a:ext cx="4648200" cy="3772699"/>
            <a:chOff x="3200400" y="1814603"/>
            <a:chExt cx="3200400" cy="25346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0400" y="1814603"/>
              <a:ext cx="3200400" cy="253469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10000" y="1978223"/>
              <a:ext cx="1346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</a:t>
              </a:r>
              <a:r>
                <a:rPr lang="en-US" sz="1200" baseline="30000" dirty="0" smtClean="0"/>
                <a:t>12</a:t>
              </a:r>
              <a:r>
                <a:rPr lang="en-US" sz="1200" dirty="0" smtClean="0"/>
                <a:t> cm</a:t>
              </a:r>
              <a:r>
                <a:rPr lang="en-US" sz="1200" baseline="30000" dirty="0" smtClean="0"/>
                <a:t>-2</a:t>
              </a:r>
              <a:r>
                <a:rPr lang="en-US" sz="1200" dirty="0" smtClean="0"/>
                <a:t> sample</a:t>
              </a:r>
              <a:endParaRPr lang="en-US" sz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62400" y="4419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diffuse</a:t>
            </a:r>
          </a:p>
          <a:p>
            <a:r>
              <a:rPr lang="en-US" sz="1800" dirty="0" smtClean="0"/>
              <a:t>region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90911" y="238235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concentrated</a:t>
            </a:r>
          </a:p>
          <a:p>
            <a:pPr algn="ctr"/>
            <a:r>
              <a:rPr lang="en-US" sz="1800" dirty="0" smtClean="0"/>
              <a:t>region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149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SiC samples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7" y="1866104"/>
            <a:ext cx="2096965" cy="2057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9524" y="4266893"/>
            <a:ext cx="8964482" cy="2057400"/>
          </a:xfrm>
        </p:spPr>
        <p:txBody>
          <a:bodyPr/>
          <a:lstStyle/>
          <a:p>
            <a:r>
              <a:rPr lang="en-US" sz="2400" dirty="0" smtClean="0"/>
              <a:t>Proton irradiated 4H SiC</a:t>
            </a:r>
          </a:p>
          <a:p>
            <a:pPr lvl="1"/>
            <a:r>
              <a:rPr lang="en-US" sz="2400" dirty="0"/>
              <a:t>2 MeV protons, fluences of 10</a:t>
            </a:r>
            <a:r>
              <a:rPr lang="en-US" sz="2400" baseline="30000" dirty="0"/>
              <a:t>11</a:t>
            </a:r>
            <a:r>
              <a:rPr lang="en-US" sz="2400" dirty="0"/>
              <a:t>,10</a:t>
            </a:r>
            <a:r>
              <a:rPr lang="en-US" sz="2400" baseline="30000" dirty="0"/>
              <a:t>12</a:t>
            </a:r>
            <a:r>
              <a:rPr lang="en-US" sz="2400" dirty="0"/>
              <a:t>,</a:t>
            </a:r>
            <a:r>
              <a:rPr lang="en-US" sz="2400" b="1" dirty="0"/>
              <a:t>10</a:t>
            </a:r>
            <a:r>
              <a:rPr lang="en-US" sz="2400" b="1" baseline="30000" dirty="0"/>
              <a:t>13</a:t>
            </a:r>
            <a:r>
              <a:rPr lang="en-US" sz="2400" b="1" dirty="0"/>
              <a:t>, and 10</a:t>
            </a:r>
            <a:r>
              <a:rPr lang="en-US" sz="2400" b="1" baseline="30000" dirty="0"/>
              <a:t>14</a:t>
            </a:r>
            <a:r>
              <a:rPr lang="en-US" sz="2400" b="1" dirty="0"/>
              <a:t> cm</a:t>
            </a:r>
            <a:r>
              <a:rPr lang="en-US" sz="2400" b="1" baseline="30000" dirty="0"/>
              <a:t>−2</a:t>
            </a:r>
            <a:endParaRPr lang="en-US" sz="2400" b="1" baseline="30000" dirty="0" smtClean="0"/>
          </a:p>
          <a:p>
            <a:r>
              <a:rPr lang="en-US" sz="2400" dirty="0" smtClean="0"/>
              <a:t>Single vacancy electronic defect states, most at ~34 um below surface</a:t>
            </a:r>
          </a:p>
          <a:p>
            <a:pPr lvl="1"/>
            <a:r>
              <a:rPr lang="en-US" sz="2400" dirty="0" smtClean="0"/>
              <a:t>Defect concentrations </a:t>
            </a:r>
            <a:r>
              <a:rPr lang="en-US" sz="2400" dirty="0" smtClean="0">
                <a:sym typeface="Symbol" panose="05050102010706020507" pitchFamily="18" charset="2"/>
              </a:rPr>
              <a:t> 3  10</a:t>
            </a:r>
            <a:r>
              <a:rPr lang="en-US" sz="2400" baseline="30000" dirty="0" smtClean="0">
                <a:sym typeface="Symbol" panose="05050102010706020507" pitchFamily="18" charset="2"/>
              </a:rPr>
              <a:t>11</a:t>
            </a:r>
            <a:r>
              <a:rPr lang="en-US" sz="2400" dirty="0">
                <a:sym typeface="Symbol" panose="05050102010706020507" pitchFamily="18" charset="2"/>
              </a:rPr>
              <a:t>, 3  </a:t>
            </a:r>
            <a:r>
              <a:rPr lang="en-US" sz="2400" dirty="0" smtClean="0">
                <a:sym typeface="Symbol" panose="05050102010706020507" pitchFamily="18" charset="2"/>
              </a:rPr>
              <a:t>10</a:t>
            </a:r>
            <a:r>
              <a:rPr lang="en-US" sz="2400" baseline="30000" dirty="0" smtClean="0">
                <a:sym typeface="Symbol" panose="05050102010706020507" pitchFamily="18" charset="2"/>
              </a:rPr>
              <a:t>12</a:t>
            </a:r>
            <a:r>
              <a:rPr lang="en-US" sz="2400" dirty="0" smtClean="0">
                <a:sym typeface="Symbol" panose="05050102010706020507" pitchFamily="18" charset="2"/>
              </a:rPr>
              <a:t>, </a:t>
            </a:r>
            <a:r>
              <a:rPr lang="en-US" sz="2400" b="1" dirty="0" smtClean="0">
                <a:sym typeface="Symbol" panose="05050102010706020507" pitchFamily="18" charset="2"/>
              </a:rPr>
              <a:t>3 </a:t>
            </a:r>
            <a:r>
              <a:rPr lang="en-US" sz="2400" b="1" dirty="0">
                <a:sym typeface="Symbol" panose="05050102010706020507" pitchFamily="18" charset="2"/>
              </a:rPr>
              <a:t> </a:t>
            </a:r>
            <a:r>
              <a:rPr lang="en-US" sz="2400" b="1" dirty="0" smtClean="0">
                <a:sym typeface="Symbol" panose="05050102010706020507" pitchFamily="18" charset="2"/>
              </a:rPr>
              <a:t>10</a:t>
            </a:r>
            <a:r>
              <a:rPr lang="en-US" sz="2400" b="1" baseline="30000" dirty="0" smtClean="0">
                <a:sym typeface="Symbol" panose="05050102010706020507" pitchFamily="18" charset="2"/>
              </a:rPr>
              <a:t>13</a:t>
            </a:r>
            <a:r>
              <a:rPr lang="en-US" sz="2400" b="1" dirty="0" smtClean="0">
                <a:sym typeface="Symbol" panose="05050102010706020507" pitchFamily="18" charset="2"/>
              </a:rPr>
              <a:t>,            3 </a:t>
            </a:r>
            <a:r>
              <a:rPr lang="en-US" sz="2400" b="1" dirty="0">
                <a:sym typeface="Symbol" panose="05050102010706020507" pitchFamily="18" charset="2"/>
              </a:rPr>
              <a:t> </a:t>
            </a:r>
            <a:r>
              <a:rPr lang="en-US" sz="2400" b="1" dirty="0" smtClean="0">
                <a:sym typeface="Symbol" panose="05050102010706020507" pitchFamily="18" charset="2"/>
              </a:rPr>
              <a:t>10</a:t>
            </a:r>
            <a:r>
              <a:rPr lang="en-US" sz="2400" b="1" baseline="30000" dirty="0" smtClean="0">
                <a:sym typeface="Symbol" panose="05050102010706020507" pitchFamily="18" charset="2"/>
              </a:rPr>
              <a:t>14</a:t>
            </a:r>
            <a:r>
              <a:rPr lang="en-US" sz="2400" b="1" dirty="0" smtClean="0">
                <a:sym typeface="Symbol" panose="05050102010706020507" pitchFamily="18" charset="2"/>
              </a:rPr>
              <a:t> cm</a:t>
            </a:r>
            <a:r>
              <a:rPr lang="en-US" sz="2400" b="1" baseline="30000" dirty="0" smtClean="0">
                <a:sym typeface="Symbol" panose="05050102010706020507" pitchFamily="18" charset="2"/>
              </a:rPr>
              <a:t>-3</a:t>
            </a:r>
            <a:r>
              <a:rPr lang="en-US" sz="2400" b="1" dirty="0" smtClean="0">
                <a:sym typeface="Symbol" panose="05050102010706020507" pitchFamily="18" charset="2"/>
              </a:rPr>
              <a:t> </a:t>
            </a:r>
            <a:r>
              <a:rPr lang="en-US" sz="2400" dirty="0" smtClean="0">
                <a:sym typeface="Symbol" panose="05050102010706020507" pitchFamily="18" charset="2"/>
              </a:rPr>
              <a:t>in diffuse regions, ×10 in stopping layer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0" y="1713701"/>
            <a:ext cx="3200400" cy="2534695"/>
            <a:chOff x="3200400" y="1814603"/>
            <a:chExt cx="3200400" cy="25346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400" y="1814603"/>
              <a:ext cx="3200400" cy="253469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810000" y="1978223"/>
              <a:ext cx="1346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</a:t>
              </a:r>
              <a:r>
                <a:rPr lang="en-US" sz="1200" baseline="30000" dirty="0" smtClean="0"/>
                <a:t>12</a:t>
              </a:r>
              <a:r>
                <a:rPr lang="en-US" sz="1200" dirty="0" smtClean="0"/>
                <a:t> cm</a:t>
              </a:r>
              <a:r>
                <a:rPr lang="en-US" sz="1200" baseline="30000" dirty="0" smtClean="0"/>
                <a:t>-2</a:t>
              </a:r>
              <a:r>
                <a:rPr lang="en-US" sz="1200" dirty="0" smtClean="0"/>
                <a:t> sample</a:t>
              </a:r>
              <a:endParaRPr lang="en-US" sz="12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656" y="1771650"/>
            <a:ext cx="3200400" cy="245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Optically-detected magnetic resonance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6303"/>
            <a:ext cx="4158790" cy="1680297"/>
          </a:xfrm>
        </p:spPr>
        <p:txBody>
          <a:bodyPr/>
          <a:lstStyle/>
          <a:p>
            <a:r>
              <a:rPr lang="en-US" sz="2400" dirty="0" smtClean="0"/>
              <a:t>Spin 3/2 system</a:t>
            </a:r>
          </a:p>
          <a:p>
            <a:r>
              <a:rPr lang="en-US" sz="2400" dirty="0" smtClean="0"/>
              <a:t>Polarized via optical pumping</a:t>
            </a:r>
          </a:p>
          <a:p>
            <a:r>
              <a:rPr lang="en-US" sz="2400" dirty="0" smtClean="0"/>
              <a:t>Detected via change in PL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10" t="3538" r="2649" b="3111"/>
          <a:stretch/>
        </p:blipFill>
        <p:spPr>
          <a:xfrm>
            <a:off x="4114800" y="1596303"/>
            <a:ext cx="2514600" cy="185915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315199" y="2209800"/>
            <a:ext cx="1755015" cy="4158028"/>
            <a:chOff x="6465220" y="1262743"/>
            <a:chExt cx="2212215" cy="46338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2" t="16224" r="38469" b="43324"/>
            <a:stretch/>
          </p:blipFill>
          <p:spPr>
            <a:xfrm>
              <a:off x="6477000" y="1262743"/>
              <a:ext cx="2200435" cy="4633856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6465220" y="3429000"/>
              <a:ext cx="966401" cy="65434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23697"/>
          <a:stretch/>
        </p:blipFill>
        <p:spPr>
          <a:xfrm>
            <a:off x="82699" y="3756363"/>
            <a:ext cx="4968504" cy="2560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2038" t="16776" b="14782"/>
          <a:stretch/>
        </p:blipFill>
        <p:spPr>
          <a:xfrm>
            <a:off x="5243160" y="4140259"/>
            <a:ext cx="1452726" cy="2176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5632" y="6367828"/>
            <a:ext cx="16802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(turned 90</a:t>
            </a:r>
            <a:r>
              <a:rPr lang="en-US" dirty="0" smtClean="0">
                <a:sym typeface="Symbol" panose="05050102010706020507" pitchFamily="18" charset="2"/>
              </a:rPr>
              <a:t>)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6348778"/>
            <a:ext cx="3498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hits sample edge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0" y="1447800"/>
            <a:ext cx="4191000" cy="3633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258" y="1340758"/>
            <a:ext cx="4344120" cy="3776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5269820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10.49 GHz transition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8000" y="4191000"/>
            <a:ext cx="2209800" cy="1294264"/>
            <a:chOff x="3048000" y="4191000"/>
            <a:chExt cx="2209800" cy="1294264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3048000" y="4191000"/>
              <a:ext cx="0" cy="1294263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>
              <a:endCxn id="4" idx="1"/>
            </p:cNvCxnSpPr>
            <p:nvPr/>
          </p:nvCxnSpPr>
          <p:spPr bwMode="auto">
            <a:xfrm>
              <a:off x="3048000" y="5485263"/>
              <a:ext cx="2209800" cy="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5847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618565"/>
            <a:ext cx="7239000" cy="533400"/>
          </a:xfrm>
        </p:spPr>
        <p:txBody>
          <a:bodyPr/>
          <a:lstStyle/>
          <a:p>
            <a:r>
              <a:rPr lang="en-US" dirty="0" smtClean="0"/>
              <a:t>Spin 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584" y="1371600"/>
            <a:ext cx="4405851" cy="374808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0017" y="2895600"/>
            <a:ext cx="4371982" cy="3662362"/>
            <a:chOff x="200017" y="2895600"/>
            <a:chExt cx="4371982" cy="36623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017" y="2895600"/>
              <a:ext cx="4371982" cy="36623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762000" y="5167876"/>
                  <a:ext cx="1880578" cy="6714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8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𝐴𝑒</m:t>
                            </m:r>
                          </m:e>
                          <m:sup>
                            <m:r>
                              <a:rPr lang="en-US" sz="18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𝑓𝑖𝑥𝑒𝑑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1800" dirty="0" smtClean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=69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5167876"/>
                  <a:ext cx="1880578" cy="67140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44545" r="-17532" b="-1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895600"/>
            <a:ext cx="4357185" cy="3662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498215" y="3622658"/>
                <a:ext cx="1693284" cy="360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US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𝑓𝑖𝑥𝑒𝑑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215" y="3622658"/>
                <a:ext cx="1693284" cy="360868"/>
              </a:xfrm>
              <a:prstGeom prst="rect">
                <a:avLst/>
              </a:prstGeom>
              <a:blipFill>
                <a:blip r:embed="rId7"/>
                <a:stretch>
                  <a:fillRect t="-66102" r="-16187" b="-84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096000" y="3935580"/>
                <a:ext cx="2952759" cy="895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16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0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𝑓𝑖𝑥𝑒𝑑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𝑠h𝑜𝑟𝑡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sz="1600" i="1" dirty="0" smtClean="0">
                  <a:solidFill>
                    <a:srgbClr val="00FF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600" dirty="0" smtClean="0">
                    <a:solidFill>
                      <a:srgbClr val="00FF0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sz="1600" i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16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0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𝑓𝑖𝑥𝑒𝑑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𝑙𝑜𝑛𝑔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en-US" sz="1600" dirty="0" smtClean="0">
                  <a:solidFill>
                    <a:srgbClr val="00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𝑙𝑜𝑛𝑔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=40 </m:t>
                      </m:r>
                      <m:r>
                        <a:rPr lang="en-US" sz="16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35580"/>
                <a:ext cx="2952759" cy="895630"/>
              </a:xfrm>
              <a:prstGeom prst="rect">
                <a:avLst/>
              </a:prstGeom>
              <a:blipFill>
                <a:blip r:embed="rId8"/>
                <a:stretch>
                  <a:fillRect t="-26531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531691" y="4728845"/>
                <a:ext cx="1925399" cy="439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US" sz="1600" i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1600" i="1">
                                          <a:solidFill>
                                            <a:srgbClr val="0066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0">
                                              <a:solidFill>
                                                <a:srgbClr val="0066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0066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𝑓𝑖𝑥𝑒𝑑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rgbClr val="0066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691" y="4728845"/>
                <a:ext cx="1925399" cy="439031"/>
              </a:xfrm>
              <a:prstGeom prst="rect">
                <a:avLst/>
              </a:prstGeom>
              <a:blipFill>
                <a:blip r:embed="rId9"/>
                <a:stretch>
                  <a:fillRect t="-36111" r="-6013" b="-6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0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3243 -0.2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-1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696200" cy="533400"/>
          </a:xfrm>
        </p:spPr>
        <p:txBody>
          <a:bodyPr/>
          <a:lstStyle/>
          <a:p>
            <a:r>
              <a:rPr lang="en-US" dirty="0" err="1" smtClean="0"/>
              <a:t>Biexponential</a:t>
            </a:r>
            <a:r>
              <a:rPr lang="en-US" dirty="0" smtClean="0"/>
              <a:t> vs. Stretched Exponential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49" y="2332037"/>
            <a:ext cx="3810000" cy="4525963"/>
          </a:xfrm>
        </p:spPr>
        <p:txBody>
          <a:bodyPr/>
          <a:lstStyle/>
          <a:p>
            <a:r>
              <a:rPr lang="en-US" sz="2000" dirty="0" smtClean="0"/>
              <a:t>Assumes two populations</a:t>
            </a:r>
          </a:p>
          <a:p>
            <a:r>
              <a:rPr lang="en-US" sz="2000" dirty="0" smtClean="0"/>
              <a:t>However, long time component has more amplitude than short time component (opposite to expected)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1983756"/>
            <a:ext cx="4419600" cy="48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Distribution of lifetimes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Has been used in </a:t>
            </a:r>
            <a:r>
              <a:rPr lang="en-US" sz="2000" dirty="0" err="1" smtClean="0"/>
              <a:t>SiC</a:t>
            </a:r>
            <a:r>
              <a:rPr lang="en-US" sz="2000" dirty="0" smtClean="0"/>
              <a:t> </a:t>
            </a:r>
            <a:r>
              <a:rPr lang="en-US" sz="2000" dirty="0" err="1" smtClean="0"/>
              <a:t>phenomenologically</a:t>
            </a:r>
            <a:r>
              <a:rPr lang="en-US" sz="2000" dirty="0" smtClean="0"/>
              <a:t> with </a:t>
            </a:r>
            <a:r>
              <a:rPr lang="en-US" sz="2000" i="1" dirty="0" smtClean="0">
                <a:latin typeface="Symbol" panose="05050102010706020507" pitchFamily="18" charset="2"/>
              </a:rPr>
              <a:t>b </a:t>
            </a:r>
            <a:r>
              <a:rPr lang="en-US" sz="2000" dirty="0" smtClean="0"/>
              <a:t>= 2 (compressed) (</a:t>
            </a:r>
            <a:r>
              <a:rPr lang="en-US" sz="2000" dirty="0" err="1" smtClean="0"/>
              <a:t>Christle</a:t>
            </a:r>
            <a:r>
              <a:rPr lang="en-US" sz="2000" dirty="0" smtClean="0"/>
              <a:t>, 2015)</a:t>
            </a:r>
          </a:p>
          <a:p>
            <a:r>
              <a:rPr lang="en-US" sz="2000" dirty="0" smtClean="0"/>
              <a:t>Our fits </a:t>
            </a:r>
            <a:r>
              <a:rPr lang="en-US" sz="2000" i="1" dirty="0">
                <a:latin typeface="Symbol" panose="05050102010706020507" pitchFamily="18" charset="2"/>
              </a:rPr>
              <a:t>b </a:t>
            </a:r>
            <a:r>
              <a:rPr lang="en-US" sz="2000" dirty="0" smtClean="0"/>
              <a:t>= 0.5-0.8</a:t>
            </a:r>
          </a:p>
          <a:p>
            <a:pPr lvl="1"/>
            <a:r>
              <a:rPr lang="en-US" sz="2000" dirty="0" smtClean="0"/>
              <a:t>mean 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times of 1.3-3.3 </a:t>
            </a:r>
            <a:r>
              <a:rPr lang="en-US" sz="2000" i="1" dirty="0" smtClean="0">
                <a:latin typeface="Symbol" panose="05050102010706020507" pitchFamily="18" charset="2"/>
              </a:rPr>
              <a:t>t</a:t>
            </a:r>
            <a:endParaRPr lang="en-US" sz="2000" dirty="0"/>
          </a:p>
          <a:p>
            <a:pPr lvl="1"/>
            <a:r>
              <a:rPr lang="en-US" sz="2000" dirty="0" smtClean="0"/>
              <a:t>widths of 2.5-14 </a:t>
            </a:r>
            <a:r>
              <a:rPr lang="en-US" sz="2000" i="1" dirty="0" smtClean="0">
                <a:latin typeface="Symbol" panose="05050102010706020507" pitchFamily="18" charset="2"/>
              </a:rPr>
              <a:t>t</a:t>
            </a:r>
            <a:endParaRPr 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7623" y="1335995"/>
                <a:ext cx="3820977" cy="897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𝑓𝑖𝑥𝑒𝑑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𝑠h𝑜𝑟𝑡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𝑓𝑖𝑥𝑒𝑑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𝑙𝑜𝑛𝑔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23" y="1335995"/>
                <a:ext cx="3820977" cy="8978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05400" y="1371600"/>
                <a:ext cx="2789995" cy="612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𝑓𝑖𝑥𝑒𝑑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371600"/>
                <a:ext cx="2789995" cy="612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4267200" y="1524000"/>
            <a:ext cx="0" cy="42672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605" y="2362200"/>
            <a:ext cx="2942395" cy="21240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54114" y="2590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Wikipedia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91289" y="4419600"/>
            <a:ext cx="2890111" cy="2288948"/>
            <a:chOff x="1605689" y="4520502"/>
            <a:chExt cx="2890111" cy="228894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5689" y="4520502"/>
              <a:ext cx="2890111" cy="228894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33600" y="4591906"/>
              <a:ext cx="1346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</a:t>
              </a:r>
              <a:r>
                <a:rPr lang="en-US" sz="1200" baseline="30000" dirty="0" smtClean="0"/>
                <a:t>12</a:t>
              </a:r>
              <a:r>
                <a:rPr lang="en-US" sz="1200" dirty="0" smtClean="0"/>
                <a:t> cm</a:t>
              </a:r>
              <a:r>
                <a:rPr lang="en-US" sz="1200" baseline="30000" dirty="0" smtClean="0"/>
                <a:t>-2</a:t>
              </a:r>
              <a:r>
                <a:rPr lang="en-US" sz="1200" dirty="0" smtClean="0"/>
                <a:t> sample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51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3824</TotalTime>
  <Words>645</Words>
  <Application>Microsoft Office PowerPoint</Application>
  <PresentationFormat>On-screen Show (4:3)</PresentationFormat>
  <Paragraphs>126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Symbol</vt:lpstr>
      <vt:lpstr>Times New Roman</vt:lpstr>
      <vt:lpstr>Default Design</vt:lpstr>
      <vt:lpstr>Electron Spin Coherence of Silicon Vacancies in Proton-Irradiated 4H-SiC</vt:lpstr>
      <vt:lpstr>Motivation: long T2 coherence times</vt:lpstr>
      <vt:lpstr>How does T2 change with temperature?</vt:lpstr>
      <vt:lpstr>Another motivation: proton irradiation</vt:lpstr>
      <vt:lpstr>SiC samples</vt:lpstr>
      <vt:lpstr>Optically-detected magnetic resonance</vt:lpstr>
      <vt:lpstr>PowerPoint Presentation</vt:lpstr>
      <vt:lpstr>Spin Echo</vt:lpstr>
      <vt:lpstr>Biexponential vs. Stretched Exponential</vt:lpstr>
      <vt:lpstr>Coherence times vs. temperature</vt:lpstr>
      <vt:lpstr>Motional/dynamic Jahn-Teller effect</vt:lpstr>
      <vt:lpstr>Conclusions</vt:lpstr>
      <vt:lpstr>1013 cm-2 sample results</vt:lpstr>
      <vt:lpstr>10-14 cm-2 sample 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resonant frequencies of complex cylindrical cavities with the help of Ross Spencer</dc:title>
  <dc:creator>Kyle Miller</dc:creator>
  <cp:lastModifiedBy>Faculty</cp:lastModifiedBy>
  <cp:revision>150</cp:revision>
  <dcterms:created xsi:type="dcterms:W3CDTF">2015-11-11T20:25:42Z</dcterms:created>
  <dcterms:modified xsi:type="dcterms:W3CDTF">2017-03-14T21:40:39Z</dcterms:modified>
</cp:coreProperties>
</file>