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7315200" cy="96012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2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16" d="100"/>
          <a:sy n="16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3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6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4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0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1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4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81D74-14EA-4196-A853-858F10A93D2D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1505E-7E8B-4B32-B541-2ECB931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21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jpg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914400" y="7456167"/>
            <a:ext cx="1280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dirty="0" smtClean="0"/>
              <a:t>Use ferritin-based nanoparticles as a substrate for solar energy </a:t>
            </a:r>
            <a:r>
              <a:rPr lang="en-US" sz="4000" dirty="0" smtClean="0"/>
              <a:t>harvesting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Prepare </a:t>
            </a:r>
            <a:r>
              <a:rPr lang="en-US" sz="4000" dirty="0" smtClean="0"/>
              <a:t>a </a:t>
            </a:r>
            <a:r>
              <a:rPr lang="en-US" sz="4000" dirty="0" smtClean="0"/>
              <a:t>wide array of available ferritin materials for incorporation into a multi-junction ferritin solar cell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4630400" y="0"/>
            <a:ext cx="14630400" cy="32918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9260800" y="0"/>
            <a:ext cx="14630400" cy="32918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14630400" cy="32918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43891200" cy="5582652"/>
          </a:xfrm>
          <a:prstGeom prst="rect">
            <a:avLst/>
          </a:prstGeom>
          <a:solidFill>
            <a:srgbClr val="0022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Harvesting Solar Energy using Bioinorganic Nanoparticles</a:t>
            </a:r>
          </a:p>
          <a:p>
            <a:pPr algn="ctr"/>
            <a:r>
              <a:rPr lang="en-US" sz="4000" dirty="0" smtClean="0"/>
              <a:t>Cameron Olsen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Jacob Embley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Alessandro Perego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, Dr. John Colton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Dr. Richard Watt</a:t>
            </a:r>
            <a:r>
              <a:rPr lang="en-US" sz="4000" baseline="30000" dirty="0" smtClean="0"/>
              <a:t>3</a:t>
            </a:r>
          </a:p>
          <a:p>
            <a:pPr algn="ctr"/>
            <a:r>
              <a:rPr lang="en-US" sz="3600" dirty="0" smtClean="0"/>
              <a:t>1: Brigham Young University, Department of Physics and Astronomy, 2: Brigham Young University, Department of Chemical Engineering,</a:t>
            </a:r>
          </a:p>
          <a:p>
            <a:pPr algn="ctr"/>
            <a:r>
              <a:rPr lang="en-US" sz="3600" dirty="0" smtClean="0"/>
              <a:t>3: Brigham Young University, Department of Chemistry and Biochemistry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7" y="303194"/>
            <a:ext cx="4918509" cy="491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598" y="503267"/>
            <a:ext cx="4641432" cy="46414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8" y="18226564"/>
            <a:ext cx="4619403" cy="3944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29" y="18226565"/>
            <a:ext cx="4424568" cy="3944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681" y="19020064"/>
            <a:ext cx="7658629" cy="6327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33" y="26670327"/>
            <a:ext cx="6957190" cy="58603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14400" y="11324024"/>
            <a:ext cx="1280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dirty="0" smtClean="0"/>
              <a:t>Ferritin is a 12 nm spherical protein found in most organisms with a hollow 8 nm cavity. It naturally forms a </a:t>
            </a:r>
            <a:r>
              <a:rPr lang="en-US" sz="4000" dirty="0" err="1" smtClean="0"/>
              <a:t>ferrihydrite</a:t>
            </a:r>
            <a:r>
              <a:rPr lang="en-US" sz="4000" dirty="0" smtClean="0"/>
              <a:t> (Fe(O)OH) mineral in its interior.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The </a:t>
            </a:r>
            <a:r>
              <a:rPr lang="en-US" sz="4000" dirty="0" err="1" smtClean="0"/>
              <a:t>ferrihydrite</a:t>
            </a:r>
            <a:r>
              <a:rPr lang="en-US" sz="4000" dirty="0" smtClean="0"/>
              <a:t> mineral can be removed and new nanoparticles can be assembled within the protein shell. Some materials that have been synthesized in ferritin include the </a:t>
            </a:r>
            <a:r>
              <a:rPr lang="en-US" sz="4000" dirty="0" err="1" smtClean="0"/>
              <a:t>oxyhydroxides</a:t>
            </a:r>
            <a:r>
              <a:rPr lang="en-US" sz="4000" dirty="0" smtClean="0"/>
              <a:t> of Fe, </a:t>
            </a:r>
            <a:r>
              <a:rPr lang="en-US" sz="4000" dirty="0" err="1" smtClean="0"/>
              <a:t>Mn</a:t>
            </a:r>
            <a:r>
              <a:rPr lang="en-US" sz="4000" dirty="0" smtClean="0"/>
              <a:t>, Co, </a:t>
            </a:r>
            <a:r>
              <a:rPr lang="en-US" sz="4000" dirty="0" err="1" smtClean="0"/>
              <a:t>Ti</a:t>
            </a:r>
            <a:r>
              <a:rPr lang="en-US" sz="4000" dirty="0" smtClean="0"/>
              <a:t>, Ni,  and Cr, and minerals such as </a:t>
            </a:r>
            <a:r>
              <a:rPr lang="en-US" sz="4000" dirty="0" err="1" smtClean="0"/>
              <a:t>PbS</a:t>
            </a:r>
            <a:r>
              <a:rPr lang="en-US" sz="4000" dirty="0" smtClean="0"/>
              <a:t>, </a:t>
            </a:r>
            <a:r>
              <a:rPr lang="en-US" sz="4000" dirty="0" err="1" smtClean="0"/>
              <a:t>CdS</a:t>
            </a:r>
            <a:r>
              <a:rPr lang="en-US" sz="4000" dirty="0" smtClean="0"/>
              <a:t>, and others.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The protein shell also aids in protecting the mineral against </a:t>
            </a:r>
            <a:r>
              <a:rPr lang="en-US" sz="4000" dirty="0" err="1" smtClean="0"/>
              <a:t>photocorrosion</a:t>
            </a:r>
            <a:r>
              <a:rPr lang="en-US" sz="4000" dirty="0" smtClean="0"/>
              <a:t>.</a:t>
            </a:r>
            <a:endParaRPr lang="en-US" sz="40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914400" y="24245995"/>
            <a:ext cx="1280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dirty="0" smtClean="0"/>
              <a:t>The Shockley-</a:t>
            </a:r>
            <a:r>
              <a:rPr lang="en-US" sz="4000" dirty="0" err="1" smtClean="0"/>
              <a:t>Queisser</a:t>
            </a:r>
            <a:r>
              <a:rPr lang="en-US" sz="4000" dirty="0" smtClean="0"/>
              <a:t> limit for a single layer photovoltaic is around 33.7%.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Layering different materials can increase theoretical efficiencies up to &gt;50%.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544800" y="20767270"/>
            <a:ext cx="1280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dirty="0" smtClean="0"/>
              <a:t>Each material synthesized in ferritin has a unique band gap energy and absorbs light at different wavelengths.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Our objective is to determine which ferritin minerals will work together to achieve the highest level of solar energy conversion.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All the </a:t>
            </a:r>
            <a:r>
              <a:rPr lang="en-US" sz="4000" dirty="0" err="1" smtClean="0"/>
              <a:t>oxyhydroxide</a:t>
            </a:r>
            <a:r>
              <a:rPr lang="en-US" sz="4000" dirty="0" smtClean="0"/>
              <a:t> minerals were determined to be indirect band gap materials and their band gaps were measured using absorption spectroscopy. </a:t>
            </a:r>
            <a:r>
              <a:rPr lang="en-US" sz="4000" dirty="0" err="1" smtClean="0"/>
              <a:t>PbS</a:t>
            </a:r>
            <a:r>
              <a:rPr lang="en-US" sz="4000" dirty="0" smtClean="0"/>
              <a:t> is a direct gap material as expected, and its band gap was measured using photoluminescence spectroscopy.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175200" y="19275129"/>
            <a:ext cx="5867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dirty="0" smtClean="0"/>
              <a:t>Preliminary solar cells show the ability of ferritin-based substrates to convert solar energy into electricity. The graph to the right shows IV curves for each sample.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175200" y="7356070"/>
            <a:ext cx="1280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dirty="0" smtClean="0"/>
              <a:t>Dye-sensitized solar cells (DSSC) were constructed using ferritin-based minerals as the substrate.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Several minerals were tested individually in order to observe </a:t>
            </a:r>
            <a:r>
              <a:rPr lang="en-US" sz="4000" dirty="0" smtClean="0"/>
              <a:t>their</a:t>
            </a:r>
            <a:r>
              <a:rPr lang="en-US" sz="4000" dirty="0" smtClean="0"/>
              <a:t> </a:t>
            </a:r>
            <a:r>
              <a:rPr lang="en-US" sz="4000" dirty="0" smtClean="0"/>
              <a:t>capacity to absorb and convert light into electricity.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175200" y="27338362"/>
            <a:ext cx="1280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dirty="0" smtClean="0"/>
              <a:t>Optimize solar absorption and energy conversion through increasing absorption and electron transfer across protein shell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Construct a multi-junction cell using several different mineral types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Platinum nanoparticle growth for hydrogen evolution on ferritin</a:t>
            </a:r>
          </a:p>
        </p:txBody>
      </p:sp>
      <p:sp>
        <p:nvSpPr>
          <p:cNvPr id="51" name="Parallelogram 50"/>
          <p:cNvSpPr/>
          <p:nvPr/>
        </p:nvSpPr>
        <p:spPr>
          <a:xfrm>
            <a:off x="914400" y="10227827"/>
            <a:ext cx="12801600" cy="914400"/>
          </a:xfrm>
          <a:prstGeom prst="parallelogram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Introduction: Ferritin</a:t>
            </a:r>
            <a:endParaRPr lang="en-US" dirty="0"/>
          </a:p>
        </p:txBody>
      </p:sp>
      <p:sp>
        <p:nvSpPr>
          <p:cNvPr id="54" name="Parallelogram 53"/>
          <p:cNvSpPr/>
          <p:nvPr/>
        </p:nvSpPr>
        <p:spPr>
          <a:xfrm>
            <a:off x="15544800" y="19507200"/>
            <a:ext cx="12801600" cy="914400"/>
          </a:xfrm>
          <a:prstGeom prst="parallelogram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Band Gap Results</a:t>
            </a:r>
            <a:endParaRPr lang="en-US" dirty="0"/>
          </a:p>
        </p:txBody>
      </p:sp>
      <p:sp>
        <p:nvSpPr>
          <p:cNvPr id="55" name="Parallelogram 54"/>
          <p:cNvSpPr/>
          <p:nvPr/>
        </p:nvSpPr>
        <p:spPr>
          <a:xfrm>
            <a:off x="1154596" y="23057700"/>
            <a:ext cx="12801600" cy="914400"/>
          </a:xfrm>
          <a:prstGeom prst="parallelogram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Multi-Junction Solar Cells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369" y="27400651"/>
            <a:ext cx="6830469" cy="4323687"/>
          </a:xfrm>
          <a:prstGeom prst="rect">
            <a:avLst/>
          </a:prstGeom>
        </p:spPr>
      </p:pic>
      <p:sp>
        <p:nvSpPr>
          <p:cNvPr id="57" name="Parallelogram 56"/>
          <p:cNvSpPr/>
          <p:nvPr/>
        </p:nvSpPr>
        <p:spPr>
          <a:xfrm>
            <a:off x="30175200" y="6400800"/>
            <a:ext cx="12801600" cy="914400"/>
          </a:xfrm>
          <a:prstGeom prst="parallelogram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Ferritin-based Solar Cells</a:t>
            </a:r>
            <a:endParaRPr lang="en-US" dirty="0"/>
          </a:p>
        </p:txBody>
      </p:sp>
      <p:sp>
        <p:nvSpPr>
          <p:cNvPr id="58" name="Parallelogram 57"/>
          <p:cNvSpPr/>
          <p:nvPr/>
        </p:nvSpPr>
        <p:spPr>
          <a:xfrm>
            <a:off x="30175200" y="25937217"/>
            <a:ext cx="12801600" cy="914400"/>
          </a:xfrm>
          <a:prstGeom prst="parallelogram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9" name="Parallelogram 58"/>
          <p:cNvSpPr/>
          <p:nvPr/>
        </p:nvSpPr>
        <p:spPr>
          <a:xfrm>
            <a:off x="30175200" y="17516154"/>
            <a:ext cx="12801600" cy="914400"/>
          </a:xfrm>
          <a:prstGeom prst="parallelogram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Solar Cell Results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544800" y="7837211"/>
            <a:ext cx="1280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Tx/>
              <a:buChar char="-"/>
            </a:pPr>
            <a:r>
              <a:rPr lang="en-US" sz="4000" dirty="0" smtClean="0"/>
              <a:t>Ferritin containing the following minerals were synthesized for study in a solar cell: Fe(O)OH, </a:t>
            </a:r>
            <a:r>
              <a:rPr lang="en-US" sz="4000" dirty="0" err="1" smtClean="0"/>
              <a:t>Mn</a:t>
            </a:r>
            <a:r>
              <a:rPr lang="en-US" sz="4000" dirty="0" smtClean="0"/>
              <a:t>(O)OH, Co(O)OH, and </a:t>
            </a:r>
            <a:r>
              <a:rPr lang="en-US" sz="4000" dirty="0" err="1" smtClean="0"/>
              <a:t>PbS</a:t>
            </a:r>
            <a:r>
              <a:rPr lang="en-US" sz="4000" dirty="0" smtClean="0"/>
              <a:t>.</a:t>
            </a:r>
          </a:p>
          <a:p>
            <a:pPr marL="1143000" indent="-1143000">
              <a:buFontTx/>
              <a:buChar char="-"/>
            </a:pPr>
            <a:r>
              <a:rPr lang="en-US" sz="4000" dirty="0" smtClean="0"/>
              <a:t>Synthesis was verified through imaging on a transmission electron microscope, and elemental analysis was performed through use of ICP-MS and EDX.</a:t>
            </a:r>
          </a:p>
        </p:txBody>
      </p:sp>
      <p:pic>
        <p:nvPicPr>
          <p:cNvPr id="52" name="Picture 51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224" y="12628536"/>
            <a:ext cx="5575266" cy="55752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054" y="12628616"/>
            <a:ext cx="5575107" cy="5575107"/>
          </a:xfrm>
          <a:prstGeom prst="rect">
            <a:avLst/>
          </a:prstGeom>
        </p:spPr>
      </p:pic>
      <p:sp>
        <p:nvSpPr>
          <p:cNvPr id="61" name="Parallelogram 60"/>
          <p:cNvSpPr/>
          <p:nvPr/>
        </p:nvSpPr>
        <p:spPr>
          <a:xfrm>
            <a:off x="15544800" y="6441670"/>
            <a:ext cx="12801600" cy="914400"/>
          </a:xfrm>
          <a:prstGeom prst="parallelogram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Synthesis and Characterization</a:t>
            </a:r>
            <a:endParaRPr lang="en-US" sz="6000" dirty="0"/>
          </a:p>
        </p:txBody>
      </p:sp>
      <p:sp>
        <p:nvSpPr>
          <p:cNvPr id="62" name="Parallelogram 61"/>
          <p:cNvSpPr/>
          <p:nvPr/>
        </p:nvSpPr>
        <p:spPr>
          <a:xfrm>
            <a:off x="1159291" y="6541767"/>
            <a:ext cx="12801600" cy="914400"/>
          </a:xfrm>
          <a:prstGeom prst="parallelogram">
            <a:avLst/>
          </a:prstGeom>
          <a:solidFill>
            <a:srgbClr val="002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24" y="27453133"/>
            <a:ext cx="5087060" cy="4887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74" y="27450298"/>
            <a:ext cx="5087060" cy="488700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363215" y="18508521"/>
            <a:ext cx="3648075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7532" y="1785552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12 nm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8591550" y="20198636"/>
            <a:ext cx="234315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143404" y="19603032"/>
            <a:ext cx="1031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8 nm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96430" y="21935585"/>
            <a:ext cx="4220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 Protein Ferritin</a:t>
            </a:r>
            <a:endParaRPr lang="en-US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4451528" y="32337305"/>
            <a:ext cx="588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Images </a:t>
            </a:r>
            <a:r>
              <a:rPr lang="en-US" sz="1800" dirty="0"/>
              <a:t>retrieved from: http://www.sj-solar.com/technology/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862010" y="18674226"/>
            <a:ext cx="6276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Left: TEM image of </a:t>
            </a:r>
            <a:r>
              <a:rPr lang="en-US" sz="2000" dirty="0" err="1" smtClean="0"/>
              <a:t>Mn</a:t>
            </a:r>
            <a:r>
              <a:rPr lang="en-US" sz="2000" dirty="0" smtClean="0"/>
              <a:t>-FTN. Right: STEM image of </a:t>
            </a:r>
            <a:r>
              <a:rPr lang="en-US" sz="2000" dirty="0" err="1" smtClean="0"/>
              <a:t>Mn</a:t>
            </a:r>
            <a:r>
              <a:rPr lang="en-US" sz="2000" dirty="0" smtClean="0"/>
              <a:t>-FTN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235224" y="31813538"/>
            <a:ext cx="7078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Graph of solar spectrum and wavelength regions that would be absorbed by Co-FTN (yellow), </a:t>
            </a:r>
            <a:r>
              <a:rPr lang="en-US" sz="2000" dirty="0" err="1" smtClean="0"/>
              <a:t>Mn</a:t>
            </a:r>
            <a:r>
              <a:rPr lang="en-US" sz="2000" dirty="0" smtClean="0"/>
              <a:t>-FTN (orange), and </a:t>
            </a:r>
            <a:r>
              <a:rPr lang="en-US" sz="2000" dirty="0" err="1" smtClean="0"/>
              <a:t>PbS</a:t>
            </a:r>
            <a:r>
              <a:rPr lang="en-US" sz="2000" dirty="0" smtClean="0"/>
              <a:t> Ferritin (red) in a multi-junction solar cell.</a:t>
            </a:r>
            <a:endParaRPr lang="en-US" sz="2000" dirty="0"/>
          </a:p>
        </p:txBody>
      </p:sp>
      <p:sp>
        <p:nvSpPr>
          <p:cNvPr id="67" name="Rectangle 66"/>
          <p:cNvSpPr/>
          <p:nvPr/>
        </p:nvSpPr>
        <p:spPr>
          <a:xfrm>
            <a:off x="3662114" y="27566878"/>
            <a:ext cx="2646955" cy="421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</a:rPr>
              <a:t>Silicon Solar Cell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014418" y="28234664"/>
            <a:ext cx="2646955" cy="421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ysClr val="windowText" lastClr="000000"/>
                </a:solidFill>
              </a:rPr>
              <a:t>Silicon absorbs this light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15800" y="29079691"/>
            <a:ext cx="2646955" cy="421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ysClr val="windowText" lastClr="000000"/>
                </a:solidFill>
              </a:rPr>
              <a:t>Longer Wavelength </a:t>
            </a:r>
            <a:r>
              <a:rPr lang="en-US" sz="1600" dirty="0">
                <a:solidFill>
                  <a:sysClr val="windowText" lastClr="000000"/>
                </a:solidFill>
              </a:rPr>
              <a:t>L</a:t>
            </a:r>
            <a:r>
              <a:rPr lang="en-US" sz="1600" dirty="0" smtClean="0">
                <a:solidFill>
                  <a:sysClr val="windowText" lastClr="000000"/>
                </a:solidFill>
              </a:rPr>
              <a:t>ight Unabsorbed</a:t>
            </a:r>
            <a:endParaRPr lang="en-US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31800111" y="10963131"/>
            <a:ext cx="9846118" cy="5896974"/>
            <a:chOff x="31800111" y="11694651"/>
            <a:chExt cx="9846118" cy="5896974"/>
          </a:xfrm>
        </p:grpSpPr>
        <p:sp>
          <p:nvSpPr>
            <p:cNvPr id="71" name="Rectangle 70"/>
            <p:cNvSpPr/>
            <p:nvPr/>
          </p:nvSpPr>
          <p:spPr>
            <a:xfrm>
              <a:off x="31800111" y="16965837"/>
              <a:ext cx="1657593" cy="421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Anode</a:t>
              </a:r>
            </a:p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(Glass + ITO)</a:t>
              </a: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341460" y="16957809"/>
              <a:ext cx="2304769" cy="421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Cathode</a:t>
              </a:r>
            </a:p>
            <a:p>
              <a:pPr algn="ctr"/>
              <a:r>
                <a:rPr lang="en-US" sz="1800" dirty="0" smtClean="0">
                  <a:solidFill>
                    <a:sysClr val="windowText" lastClr="000000"/>
                  </a:solidFill>
                </a:rPr>
                <a:t>(Glass + ITO + Catalyst)</a:t>
              </a: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30438919" y="14336240"/>
              <a:ext cx="4413596" cy="6856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963194" y="16883739"/>
              <a:ext cx="37077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Diagram for a typical DSSC constructed using ferritin</a:t>
              </a:r>
              <a:endParaRPr lang="en-US" sz="2000" dirty="0"/>
            </a:p>
          </p:txBody>
        </p:sp>
        <p:sp>
          <p:nvSpPr>
            <p:cNvPr id="89" name="Rectangle 88"/>
            <p:cNvSpPr/>
            <p:nvPr/>
          </p:nvSpPr>
          <p:spPr>
            <a:xfrm rot="5400000">
              <a:off x="38287047" y="14331128"/>
              <a:ext cx="4413596" cy="6856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5400000">
              <a:off x="30850155" y="14630436"/>
              <a:ext cx="4413596" cy="925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270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37897949" y="14627705"/>
              <a:ext cx="4413596" cy="9252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270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37724778" y="14570333"/>
              <a:ext cx="4413596" cy="20726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 w="1270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3111362" y="12685308"/>
              <a:ext cx="1125150" cy="11251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33108489" y="14114120"/>
              <a:ext cx="1125150" cy="11251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33108489" y="15506760"/>
              <a:ext cx="1125150" cy="11251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715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8083" y="12381812"/>
              <a:ext cx="631588" cy="54864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7891" y="12467166"/>
              <a:ext cx="631588" cy="54864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5828" y="12911963"/>
              <a:ext cx="631588" cy="54864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77336" y="13451671"/>
              <a:ext cx="631588" cy="54864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16456" y="13536138"/>
              <a:ext cx="631588" cy="54864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2012" y="13944203"/>
              <a:ext cx="631588" cy="54864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5529" y="13992460"/>
              <a:ext cx="631588" cy="54864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2954" y="14313793"/>
              <a:ext cx="631588" cy="54864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5007" y="14901489"/>
              <a:ext cx="631588" cy="54864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8849" y="14964950"/>
              <a:ext cx="631588" cy="54864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5615" y="15330931"/>
              <a:ext cx="631588" cy="54864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9317" y="15605251"/>
              <a:ext cx="631588" cy="54864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1378" y="16130914"/>
              <a:ext cx="631588" cy="54864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7806" y="16435009"/>
              <a:ext cx="631588" cy="54864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6384" y="16253292"/>
              <a:ext cx="631588" cy="548640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39625717" y="14536260"/>
              <a:ext cx="374870" cy="400110"/>
              <a:chOff x="29937075" y="13353990"/>
              <a:chExt cx="374870" cy="40011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9937075" y="13413135"/>
                <a:ext cx="340965" cy="34096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9946139" y="13353990"/>
                <a:ext cx="36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30000" dirty="0" smtClean="0"/>
                  <a:t>-</a:t>
                </a:r>
                <a:endParaRPr lang="en-US" sz="2000" dirty="0"/>
              </a:p>
            </p:txBody>
          </p:sp>
        </p:grpSp>
        <p:cxnSp>
          <p:nvCxnSpPr>
            <p:cNvPr id="115" name="Straight Arrow Connector 114"/>
            <p:cNvCxnSpPr>
              <a:stCxn id="73" idx="2"/>
            </p:cNvCxnSpPr>
            <p:nvPr/>
          </p:nvCxnSpPr>
          <p:spPr>
            <a:xfrm flipH="1" flipV="1">
              <a:off x="38458191" y="14765887"/>
              <a:ext cx="11675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37241171" y="14423098"/>
              <a:ext cx="1216157" cy="690601"/>
              <a:chOff x="37241171" y="14090716"/>
              <a:chExt cx="1216157" cy="690601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37241171" y="14090716"/>
                <a:ext cx="1191931" cy="6906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7296946" y="14157474"/>
                <a:ext cx="11603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Ox (I</a:t>
                </a:r>
                <a:r>
                  <a:rPr lang="en-US" sz="2800" baseline="-25000" dirty="0" smtClean="0"/>
                  <a:t>3</a:t>
                </a:r>
                <a:r>
                  <a:rPr lang="en-US" sz="2800" baseline="30000" dirty="0" smtClean="0"/>
                  <a:t>-</a:t>
                </a:r>
                <a:r>
                  <a:rPr lang="en-US" sz="2800" dirty="0" smtClean="0"/>
                  <a:t>)</a:t>
                </a:r>
                <a:endParaRPr lang="en-US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35882674" y="14423098"/>
              <a:ext cx="1210230" cy="690601"/>
              <a:chOff x="37241171" y="14090716"/>
              <a:chExt cx="1210230" cy="690601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37241171" y="14090716"/>
                <a:ext cx="1191931" cy="6906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7247097" y="14157474"/>
                <a:ext cx="12043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Red (I</a:t>
                </a:r>
                <a:r>
                  <a:rPr lang="en-US" sz="2800" baseline="30000" dirty="0" smtClean="0"/>
                  <a:t>-</a:t>
                </a:r>
                <a:r>
                  <a:rPr lang="en-US" sz="2800" dirty="0" smtClean="0"/>
                  <a:t>)</a:t>
                </a:r>
                <a:endParaRPr lang="en-US" dirty="0"/>
              </a:p>
            </p:txBody>
          </p:sp>
        </p:grpSp>
        <p:sp>
          <p:nvSpPr>
            <p:cNvPr id="123" name="Curved Down Arrow 122"/>
            <p:cNvSpPr/>
            <p:nvPr/>
          </p:nvSpPr>
          <p:spPr>
            <a:xfrm flipH="1">
              <a:off x="36623764" y="13977110"/>
              <a:ext cx="1182959" cy="322577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Curved Down Arrow 123"/>
            <p:cNvSpPr/>
            <p:nvPr/>
          </p:nvSpPr>
          <p:spPr>
            <a:xfrm rot="10800000" flipH="1">
              <a:off x="36619607" y="15252649"/>
              <a:ext cx="1182959" cy="322577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5128689" y="14266281"/>
              <a:ext cx="374870" cy="400110"/>
              <a:chOff x="29937075" y="13353990"/>
              <a:chExt cx="374870" cy="40011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29937075" y="13413135"/>
                <a:ext cx="340965" cy="34096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9946139" y="13353990"/>
                <a:ext cx="36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30000" dirty="0" smtClean="0"/>
                  <a:t>-</a:t>
                </a:r>
                <a:endParaRPr lang="en-US" sz="2000" dirty="0"/>
              </a:p>
            </p:txBody>
          </p:sp>
        </p:grpSp>
        <p:cxnSp>
          <p:nvCxnSpPr>
            <p:cNvPr id="129" name="Straight Arrow Connector 128"/>
            <p:cNvCxnSpPr>
              <a:stCxn id="121" idx="2"/>
              <a:endCxn id="105" idx="3"/>
            </p:cNvCxnSpPr>
            <p:nvPr/>
          </p:nvCxnSpPr>
          <p:spPr>
            <a:xfrm flipH="1" flipV="1">
              <a:off x="34534542" y="14588113"/>
              <a:ext cx="1348132" cy="1802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Freeform 138"/>
            <p:cNvSpPr/>
            <p:nvPr/>
          </p:nvSpPr>
          <p:spPr>
            <a:xfrm rot="8417733">
              <a:off x="34399821" y="13828159"/>
              <a:ext cx="1357923" cy="142958"/>
            </a:xfrm>
            <a:custGeom>
              <a:avLst/>
              <a:gdLst>
                <a:gd name="connsiteX0" fmla="*/ 0 w 3355451"/>
                <a:gd name="connsiteY0" fmla="*/ 333993 h 333993"/>
                <a:gd name="connsiteX1" fmla="*/ 477079 w 3355451"/>
                <a:gd name="connsiteY1" fmla="*/ 38 h 333993"/>
                <a:gd name="connsiteX2" fmla="*/ 946206 w 3355451"/>
                <a:gd name="connsiteY2" fmla="*/ 310139 h 333993"/>
                <a:gd name="connsiteX3" fmla="*/ 1447138 w 3355451"/>
                <a:gd name="connsiteY3" fmla="*/ 39795 h 333993"/>
                <a:gd name="connsiteX4" fmla="*/ 1924216 w 3355451"/>
                <a:gd name="connsiteY4" fmla="*/ 318091 h 333993"/>
                <a:gd name="connsiteX5" fmla="*/ 2456953 w 3355451"/>
                <a:gd name="connsiteY5" fmla="*/ 23892 h 333993"/>
                <a:gd name="connsiteX6" fmla="*/ 2854519 w 3355451"/>
                <a:gd name="connsiteY6" fmla="*/ 302188 h 333993"/>
                <a:gd name="connsiteX7" fmla="*/ 3108960 w 3355451"/>
                <a:gd name="connsiteY7" fmla="*/ 198821 h 333993"/>
                <a:gd name="connsiteX8" fmla="*/ 3355451 w 3355451"/>
                <a:gd name="connsiteY8" fmla="*/ 190870 h 333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5451" h="333993">
                  <a:moveTo>
                    <a:pt x="0" y="333993"/>
                  </a:moveTo>
                  <a:cubicBezTo>
                    <a:pt x="159689" y="169003"/>
                    <a:pt x="319378" y="4014"/>
                    <a:pt x="477079" y="38"/>
                  </a:cubicBezTo>
                  <a:cubicBezTo>
                    <a:pt x="634780" y="-3938"/>
                    <a:pt x="784530" y="303513"/>
                    <a:pt x="946206" y="310139"/>
                  </a:cubicBezTo>
                  <a:cubicBezTo>
                    <a:pt x="1107883" y="316765"/>
                    <a:pt x="1284136" y="38470"/>
                    <a:pt x="1447138" y="39795"/>
                  </a:cubicBezTo>
                  <a:cubicBezTo>
                    <a:pt x="1610140" y="41120"/>
                    <a:pt x="1755914" y="320741"/>
                    <a:pt x="1924216" y="318091"/>
                  </a:cubicBezTo>
                  <a:cubicBezTo>
                    <a:pt x="2092518" y="315441"/>
                    <a:pt x="2301903" y="26542"/>
                    <a:pt x="2456953" y="23892"/>
                  </a:cubicBezTo>
                  <a:cubicBezTo>
                    <a:pt x="2612003" y="21242"/>
                    <a:pt x="2745851" y="273033"/>
                    <a:pt x="2854519" y="302188"/>
                  </a:cubicBezTo>
                  <a:cubicBezTo>
                    <a:pt x="2963187" y="331343"/>
                    <a:pt x="3025471" y="217374"/>
                    <a:pt x="3108960" y="198821"/>
                  </a:cubicBezTo>
                  <a:cubicBezTo>
                    <a:pt x="3192449" y="180268"/>
                    <a:pt x="3273950" y="185569"/>
                    <a:pt x="3355451" y="190870"/>
                  </a:cubicBezTo>
                </a:path>
              </a:pathLst>
            </a:custGeom>
            <a:noFill/>
            <a:ln w="38100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10-Point Star 140"/>
            <p:cNvSpPr/>
            <p:nvPr/>
          </p:nvSpPr>
          <p:spPr>
            <a:xfrm>
              <a:off x="35472125" y="13015806"/>
              <a:ext cx="416411" cy="416411"/>
            </a:xfrm>
            <a:prstGeom prst="star10">
              <a:avLst/>
            </a:prstGeom>
            <a:solidFill>
              <a:schemeClr val="bg1"/>
            </a:solidFill>
            <a:ln w="28575"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44" name="Straight Arrow Connector 143"/>
            <p:cNvCxnSpPr>
              <a:stCxn id="139" idx="8"/>
            </p:cNvCxnSpPr>
            <p:nvPr/>
          </p:nvCxnSpPr>
          <p:spPr>
            <a:xfrm flipH="1">
              <a:off x="34408924" y="14325515"/>
              <a:ext cx="140971" cy="97583"/>
            </a:xfrm>
            <a:prstGeom prst="straightConnector1">
              <a:avLst/>
            </a:prstGeom>
            <a:ln w="38100">
              <a:solidFill>
                <a:srgbClr val="CC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35438116" y="12986022"/>
              <a:ext cx="48442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l-GR" sz="2400" dirty="0" smtClean="0"/>
                <a:t>ν</a:t>
              </a:r>
              <a:endParaRPr lang="en-US" sz="2400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32501898" y="14376954"/>
              <a:ext cx="374870" cy="400110"/>
              <a:chOff x="29937075" y="13353990"/>
              <a:chExt cx="374870" cy="400110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29937075" y="13413135"/>
                <a:ext cx="340965" cy="34096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29946139" y="13353990"/>
                <a:ext cx="36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30000" dirty="0" smtClean="0"/>
                  <a:t>-</a:t>
                </a:r>
                <a:endParaRPr lang="en-US" sz="2000" dirty="0"/>
              </a:p>
            </p:txBody>
          </p:sp>
        </p:grpSp>
        <p:cxnSp>
          <p:nvCxnSpPr>
            <p:cNvPr id="149" name="Straight Arrow Connector 148"/>
            <p:cNvCxnSpPr>
              <a:stCxn id="105" idx="1"/>
              <a:endCxn id="148" idx="3"/>
            </p:cNvCxnSpPr>
            <p:nvPr/>
          </p:nvCxnSpPr>
          <p:spPr>
            <a:xfrm flipH="1" flipV="1">
              <a:off x="32876768" y="14577009"/>
              <a:ext cx="1026186" cy="11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48" idx="0"/>
            </p:cNvCxnSpPr>
            <p:nvPr/>
          </p:nvCxnSpPr>
          <p:spPr>
            <a:xfrm flipV="1">
              <a:off x="32693865" y="12282987"/>
              <a:ext cx="0" cy="20939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>
              <a:off x="32693865" y="12282987"/>
              <a:ext cx="33908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36289397" y="12282987"/>
              <a:ext cx="364217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>
              <a:off x="39931576" y="12296891"/>
              <a:ext cx="0" cy="23274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http://clipartix.com/wp-content/uploads/2016/04/Light-bulb-idea-clip-art-free-clipart-images-2-clipartwiz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1953" y="11694651"/>
              <a:ext cx="429602" cy="727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1" name="Straight Arrow Connector 170"/>
            <p:cNvCxnSpPr>
              <a:endCxn id="111" idx="3"/>
            </p:cNvCxnSpPr>
            <p:nvPr/>
          </p:nvCxnSpPr>
          <p:spPr>
            <a:xfrm flipH="1">
              <a:off x="34472966" y="16405234"/>
              <a:ext cx="5351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34995480" y="16197317"/>
              <a:ext cx="20692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Ferritin as the dye</a:t>
              </a:r>
              <a:endParaRPr lang="en-US" sz="20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3289305" y="15871804"/>
              <a:ext cx="6335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TiO</a:t>
              </a:r>
              <a:r>
                <a:rPr lang="en-US" sz="2000" b="1" baseline="-25000" dirty="0" smtClean="0"/>
                <a:t>2</a:t>
              </a:r>
              <a:endParaRPr lang="en-US" sz="2000" b="1" dirty="0"/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34255111" y="11845816"/>
              <a:ext cx="374870" cy="400110"/>
              <a:chOff x="29937075" y="13353990"/>
              <a:chExt cx="374870" cy="400110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29937075" y="13413135"/>
                <a:ext cx="340965" cy="34096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29946139" y="13353990"/>
                <a:ext cx="36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30000" dirty="0" smtClean="0"/>
                  <a:t>-</a:t>
                </a:r>
                <a:endParaRPr lang="en-US" sz="2000" dirty="0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37791695" y="11845899"/>
              <a:ext cx="374870" cy="400110"/>
              <a:chOff x="29937075" y="13353990"/>
              <a:chExt cx="374870" cy="400110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29937075" y="13413135"/>
                <a:ext cx="340965" cy="34096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9946139" y="13353990"/>
                <a:ext cx="365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30000" dirty="0" smtClean="0"/>
                  <a:t>-</a:t>
                </a:r>
                <a:endParaRPr lang="en-US" sz="2000" dirty="0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 rot="16200000">
            <a:off x="35121280" y="21874243"/>
            <a:ext cx="2627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Current Density (mA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9451590" y="24937697"/>
            <a:ext cx="1213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Voltage (V)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634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</TotalTime>
  <Words>568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Olsen</dc:creator>
  <cp:lastModifiedBy>Cameron Olsen</cp:lastModifiedBy>
  <cp:revision>39</cp:revision>
  <dcterms:created xsi:type="dcterms:W3CDTF">2016-05-17T20:29:21Z</dcterms:created>
  <dcterms:modified xsi:type="dcterms:W3CDTF">2016-05-20T22:41:12Z</dcterms:modified>
</cp:coreProperties>
</file>