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81" r:id="rId3"/>
    <p:sldId id="290" r:id="rId4"/>
    <p:sldId id="291" r:id="rId5"/>
    <p:sldId id="267" r:id="rId6"/>
    <p:sldId id="292" r:id="rId7"/>
    <p:sldId id="288" r:id="rId8"/>
    <p:sldId id="296" r:id="rId9"/>
    <p:sldId id="287" r:id="rId10"/>
    <p:sldId id="297" r:id="rId11"/>
    <p:sldId id="298" r:id="rId12"/>
    <p:sldId id="285"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86007" autoAdjust="0"/>
  </p:normalViewPr>
  <p:slideViewPr>
    <p:cSldViewPr snapToGrid="0" snapToObjects="1">
      <p:cViewPr varScale="1">
        <p:scale>
          <a:sx n="101" d="100"/>
          <a:sy n="101" d="100"/>
        </p:scale>
        <p:origin x="183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epe\Desktop\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pe\Desktop\Presentation%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pe\Desktop\Presentation%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epe\Desktop\Presentation%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27987210900765E-2"/>
          <c:y val="1.7127595717459369E-2"/>
          <c:w val="0.87927892851024103"/>
          <c:h val="0.85515475271473418"/>
        </c:manualLayout>
      </c:layout>
      <c:scatterChart>
        <c:scatterStyle val="lineMarker"/>
        <c:varyColors val="0"/>
        <c:ser>
          <c:idx val="3"/>
          <c:order val="0"/>
          <c:tx>
            <c:v>FTN - Drop Cast - 0.002925%</c:v>
          </c:tx>
          <c:spPr>
            <a:ln w="12700" cap="rnd">
              <a:solidFill>
                <a:srgbClr val="0096FF"/>
              </a:solidFill>
              <a:round/>
            </a:ln>
            <a:effectLst/>
          </c:spPr>
          <c:marker>
            <c:symbol val="diamond"/>
            <c:size val="11"/>
            <c:spPr>
              <a:solidFill>
                <a:srgbClr val="0096FF"/>
              </a:solidFill>
              <a:ln w="9525">
                <a:noFill/>
              </a:ln>
              <a:effectLst/>
            </c:spPr>
          </c:marker>
          <c:xVal>
            <c:numRef>
              <c:f>Sheet1!$Q$6:$Q$37</c:f>
              <c:numCache>
                <c:formatCode>General</c:formatCode>
                <c:ptCount val="32"/>
                <c:pt idx="0">
                  <c:v>0</c:v>
                </c:pt>
                <c:pt idx="1">
                  <c:v>10</c:v>
                </c:pt>
                <c:pt idx="2">
                  <c:v>20</c:v>
                </c:pt>
                <c:pt idx="3">
                  <c:v>30</c:v>
                </c:pt>
                <c:pt idx="4">
                  <c:v>40</c:v>
                </c:pt>
                <c:pt idx="5">
                  <c:v>50</c:v>
                </c:pt>
                <c:pt idx="6">
                  <c:v>60</c:v>
                </c:pt>
                <c:pt idx="7">
                  <c:v>70</c:v>
                </c:pt>
                <c:pt idx="8">
                  <c:v>80</c:v>
                </c:pt>
                <c:pt idx="9">
                  <c:v>89.999999999999986</c:v>
                </c:pt>
                <c:pt idx="10">
                  <c:v>100</c:v>
                </c:pt>
                <c:pt idx="11">
                  <c:v>110.00000000000001</c:v>
                </c:pt>
                <c:pt idx="12">
                  <c:v>120</c:v>
                </c:pt>
                <c:pt idx="13">
                  <c:v>130</c:v>
                </c:pt>
                <c:pt idx="14">
                  <c:v>140</c:v>
                </c:pt>
                <c:pt idx="15">
                  <c:v>150</c:v>
                </c:pt>
                <c:pt idx="16">
                  <c:v>160</c:v>
                </c:pt>
                <c:pt idx="17">
                  <c:v>179.99999999999997</c:v>
                </c:pt>
                <c:pt idx="18">
                  <c:v>190</c:v>
                </c:pt>
                <c:pt idx="19">
                  <c:v>200</c:v>
                </c:pt>
                <c:pt idx="20">
                  <c:v>210</c:v>
                </c:pt>
                <c:pt idx="21">
                  <c:v>220</c:v>
                </c:pt>
                <c:pt idx="22">
                  <c:v>230</c:v>
                </c:pt>
                <c:pt idx="23">
                  <c:v>240</c:v>
                </c:pt>
                <c:pt idx="24">
                  <c:v>250</c:v>
                </c:pt>
                <c:pt idx="25">
                  <c:v>260</c:v>
                </c:pt>
                <c:pt idx="26">
                  <c:v>270</c:v>
                </c:pt>
                <c:pt idx="27">
                  <c:v>280.00000000000006</c:v>
                </c:pt>
                <c:pt idx="28">
                  <c:v>290</c:v>
                </c:pt>
                <c:pt idx="29">
                  <c:v>300.00000000000017</c:v>
                </c:pt>
                <c:pt idx="30">
                  <c:v>310</c:v>
                </c:pt>
                <c:pt idx="31">
                  <c:v>330</c:v>
                </c:pt>
              </c:numCache>
            </c:numRef>
          </c:xVal>
          <c:yVal>
            <c:numRef>
              <c:f>Sheet1!$R$6:$R$37</c:f>
              <c:numCache>
                <c:formatCode>General</c:formatCode>
                <c:ptCount val="32"/>
                <c:pt idx="0">
                  <c:v>0.16</c:v>
                </c:pt>
                <c:pt idx="1">
                  <c:v>0.1575</c:v>
                </c:pt>
                <c:pt idx="2">
                  <c:v>0.16</c:v>
                </c:pt>
                <c:pt idx="3">
                  <c:v>0.16</c:v>
                </c:pt>
                <c:pt idx="4">
                  <c:v>0.16</c:v>
                </c:pt>
                <c:pt idx="5">
                  <c:v>0.16</c:v>
                </c:pt>
                <c:pt idx="6">
                  <c:v>0.16</c:v>
                </c:pt>
                <c:pt idx="7">
                  <c:v>0.16</c:v>
                </c:pt>
                <c:pt idx="8">
                  <c:v>0.16</c:v>
                </c:pt>
                <c:pt idx="9">
                  <c:v>0.16</c:v>
                </c:pt>
                <c:pt idx="10">
                  <c:v>0.16</c:v>
                </c:pt>
                <c:pt idx="11">
                  <c:v>0.16</c:v>
                </c:pt>
                <c:pt idx="12">
                  <c:v>0.16</c:v>
                </c:pt>
                <c:pt idx="13">
                  <c:v>0.16</c:v>
                </c:pt>
                <c:pt idx="14">
                  <c:v>0.16</c:v>
                </c:pt>
                <c:pt idx="15">
                  <c:v>0.1575</c:v>
                </c:pt>
                <c:pt idx="16">
                  <c:v>0.15666666666666668</c:v>
                </c:pt>
                <c:pt idx="17">
                  <c:v>0.15</c:v>
                </c:pt>
                <c:pt idx="18">
                  <c:v>0.15</c:v>
                </c:pt>
                <c:pt idx="19">
                  <c:v>0.15</c:v>
                </c:pt>
                <c:pt idx="20">
                  <c:v>0.15</c:v>
                </c:pt>
                <c:pt idx="21">
                  <c:v>0.14714285714285713</c:v>
                </c:pt>
                <c:pt idx="22">
                  <c:v>0.15</c:v>
                </c:pt>
                <c:pt idx="23">
                  <c:v>0.14249999999999999</c:v>
                </c:pt>
                <c:pt idx="24">
                  <c:v>0.13999999999999999</c:v>
                </c:pt>
                <c:pt idx="25">
                  <c:v>0.13500000000000001</c:v>
                </c:pt>
                <c:pt idx="26">
                  <c:v>0.12999999999999998</c:v>
                </c:pt>
                <c:pt idx="27">
                  <c:v>0.12181818181818184</c:v>
                </c:pt>
                <c:pt idx="28">
                  <c:v>0.10923076923076924</c:v>
                </c:pt>
                <c:pt idx="29">
                  <c:v>8.7948717948718017E-2</c:v>
                </c:pt>
                <c:pt idx="30">
                  <c:v>8.2000000000000003E-2</c:v>
                </c:pt>
                <c:pt idx="31">
                  <c:v>0</c:v>
                </c:pt>
              </c:numCache>
            </c:numRef>
          </c:yVal>
          <c:smooth val="0"/>
        </c:ser>
        <c:ser>
          <c:idx val="0"/>
          <c:order val="1"/>
          <c:tx>
            <c:v>FTN - Drop Cast - Solaronix - 0.01125%</c:v>
          </c:tx>
          <c:spPr>
            <a:ln w="19050" cap="rnd">
              <a:solidFill>
                <a:schemeClr val="accent2"/>
              </a:solidFill>
              <a:round/>
            </a:ln>
            <a:effectLst/>
          </c:spPr>
          <c:marker>
            <c:symbol val="diamond"/>
            <c:size val="10"/>
            <c:spPr>
              <a:solidFill>
                <a:schemeClr val="accent2"/>
              </a:solidFill>
              <a:ln w="9525">
                <a:noFill/>
              </a:ln>
              <a:effectLst/>
            </c:spPr>
          </c:marker>
          <c:xVal>
            <c:numRef>
              <c:f>Sheet1!$U$4:$U$18</c:f>
              <c:numCache>
                <c:formatCode>General</c:formatCode>
                <c:ptCount val="15"/>
                <c:pt idx="0">
                  <c:v>0</c:v>
                </c:pt>
                <c:pt idx="1">
                  <c:v>10</c:v>
                </c:pt>
                <c:pt idx="2">
                  <c:v>20</c:v>
                </c:pt>
                <c:pt idx="3">
                  <c:v>30</c:v>
                </c:pt>
                <c:pt idx="4">
                  <c:v>40</c:v>
                </c:pt>
                <c:pt idx="5">
                  <c:v>50.000000000000007</c:v>
                </c:pt>
                <c:pt idx="6">
                  <c:v>60.000000000000028</c:v>
                </c:pt>
                <c:pt idx="7">
                  <c:v>69.999999999999972</c:v>
                </c:pt>
                <c:pt idx="8">
                  <c:v>80.000000000000043</c:v>
                </c:pt>
                <c:pt idx="9">
                  <c:v>89.999999999999986</c:v>
                </c:pt>
                <c:pt idx="10">
                  <c:v>100.00000000000001</c:v>
                </c:pt>
                <c:pt idx="11">
                  <c:v>109.99999999999997</c:v>
                </c:pt>
                <c:pt idx="12">
                  <c:v>120.00000000000009</c:v>
                </c:pt>
                <c:pt idx="13">
                  <c:v>130</c:v>
                </c:pt>
                <c:pt idx="14">
                  <c:v>140</c:v>
                </c:pt>
              </c:numCache>
            </c:numRef>
          </c:xVal>
          <c:yVal>
            <c:numRef>
              <c:f>Sheet1!$V$4:$V$18</c:f>
              <c:numCache>
                <c:formatCode>General</c:formatCode>
                <c:ptCount val="15"/>
                <c:pt idx="0">
                  <c:v>0.2114</c:v>
                </c:pt>
                <c:pt idx="1">
                  <c:v>0.21142857142857144</c:v>
                </c:pt>
                <c:pt idx="2">
                  <c:v>0.216</c:v>
                </c:pt>
                <c:pt idx="3">
                  <c:v>0.21333333333333335</c:v>
                </c:pt>
                <c:pt idx="4">
                  <c:v>0.20250000000000004</c:v>
                </c:pt>
                <c:pt idx="5">
                  <c:v>0.19733333333333339</c:v>
                </c:pt>
                <c:pt idx="6">
                  <c:v>0.18750000000000003</c:v>
                </c:pt>
                <c:pt idx="7">
                  <c:v>0.15000000000000019</c:v>
                </c:pt>
                <c:pt idx="8">
                  <c:v>0.12553191489361701</c:v>
                </c:pt>
                <c:pt idx="9">
                  <c:v>9.9000000000000005E-2</c:v>
                </c:pt>
                <c:pt idx="10">
                  <c:v>8.1904761904761911E-2</c:v>
                </c:pt>
                <c:pt idx="11">
                  <c:v>6.1935483870967784E-2</c:v>
                </c:pt>
                <c:pt idx="12">
                  <c:v>3.5789473684210552E-2</c:v>
                </c:pt>
                <c:pt idx="13">
                  <c:v>2.8571428571428574E-2</c:v>
                </c:pt>
                <c:pt idx="14">
                  <c:v>0</c:v>
                </c:pt>
              </c:numCache>
            </c:numRef>
          </c:yVal>
          <c:smooth val="0"/>
        </c:ser>
        <c:dLbls>
          <c:showLegendKey val="0"/>
          <c:showVal val="0"/>
          <c:showCatName val="0"/>
          <c:showSerName val="0"/>
          <c:showPercent val="0"/>
          <c:showBubbleSize val="0"/>
        </c:dLbls>
        <c:axId val="1194047136"/>
        <c:axId val="1194046592"/>
      </c:scatterChart>
      <c:valAx>
        <c:axId val="119404713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ysClr val="windowText" lastClr="000000"/>
                    </a:solidFill>
                  </a:rPr>
                  <a:t>Voltage (mV)</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194046592"/>
        <c:crosses val="autoZero"/>
        <c:crossBetween val="midCat"/>
      </c:valAx>
      <c:valAx>
        <c:axId val="1194046592"/>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Current(mA/cm^2)</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crossAx val="1194047136"/>
        <c:crosses val="autoZero"/>
        <c:crossBetween val="midCat"/>
      </c:valAx>
      <c:spPr>
        <a:noFill/>
        <a:ln w="28575">
          <a:solidFill>
            <a:schemeClr val="tx1"/>
          </a:solidFill>
        </a:ln>
        <a:effectLst/>
      </c:spPr>
    </c:plotArea>
    <c:legend>
      <c:legendPos val="r"/>
      <c:legendEntry>
        <c:idx val="0"/>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Entry>
      <c:layout>
        <c:manualLayout>
          <c:xMode val="edge"/>
          <c:yMode val="edge"/>
          <c:x val="0.65785716345156042"/>
          <c:y val="2.8286926940254028E-2"/>
          <c:w val="0.29744532548081243"/>
          <c:h val="0.22068503229452388"/>
        </c:manualLayout>
      </c:layout>
      <c:overlay val="0"/>
      <c:spPr>
        <a:noFill/>
        <a:ln w="19050">
          <a:solidFill>
            <a:schemeClr val="tx1"/>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97064980086739E-2"/>
          <c:y val="2.8758169934640521E-2"/>
          <c:w val="0.90839641995502407"/>
          <c:h val="0.85515475271473418"/>
        </c:manualLayout>
      </c:layout>
      <c:scatterChart>
        <c:scatterStyle val="lineMarker"/>
        <c:varyColors val="0"/>
        <c:ser>
          <c:idx val="1"/>
          <c:order val="0"/>
          <c:tx>
            <c:v>FTN - 30 ug/mL Solution - 8hr  0.029613% </c:v>
          </c:tx>
          <c:spPr>
            <a:ln w="19050" cap="rnd">
              <a:solidFill>
                <a:srgbClr val="92D050"/>
              </a:solidFill>
              <a:round/>
            </a:ln>
            <a:effectLst/>
          </c:spPr>
          <c:marker>
            <c:symbol val="diamond"/>
            <c:size val="11"/>
            <c:spPr>
              <a:solidFill>
                <a:srgbClr val="92D050"/>
              </a:solidFill>
              <a:ln w="9525">
                <a:noFill/>
              </a:ln>
              <a:effectLst/>
            </c:spPr>
          </c:marker>
          <c:xVal>
            <c:numRef>
              <c:f>Sheet1!$I$6:$I$26</c:f>
              <c:numCache>
                <c:formatCode>General</c:formatCode>
                <c:ptCount val="21"/>
                <c:pt idx="0">
                  <c:v>0</c:v>
                </c:pt>
                <c:pt idx="1">
                  <c:v>10.000000000000002</c:v>
                </c:pt>
                <c:pt idx="2">
                  <c:v>20.000000000000004</c:v>
                </c:pt>
                <c:pt idx="3">
                  <c:v>30.000000000000011</c:v>
                </c:pt>
                <c:pt idx="4">
                  <c:v>40.000000000000007</c:v>
                </c:pt>
                <c:pt idx="5">
                  <c:v>50.000000000000014</c:v>
                </c:pt>
                <c:pt idx="6">
                  <c:v>60</c:v>
                </c:pt>
                <c:pt idx="7">
                  <c:v>70.000000000000028</c:v>
                </c:pt>
                <c:pt idx="8">
                  <c:v>79.999999999999986</c:v>
                </c:pt>
                <c:pt idx="9">
                  <c:v>89.999999999999986</c:v>
                </c:pt>
                <c:pt idx="10">
                  <c:v>100.00000000000001</c:v>
                </c:pt>
                <c:pt idx="11">
                  <c:v>110</c:v>
                </c:pt>
                <c:pt idx="12">
                  <c:v>120.00000000000007</c:v>
                </c:pt>
                <c:pt idx="13">
                  <c:v>129.99999999999994</c:v>
                </c:pt>
                <c:pt idx="14">
                  <c:v>140.00000000000006</c:v>
                </c:pt>
                <c:pt idx="15">
                  <c:v>150.00000000000003</c:v>
                </c:pt>
                <c:pt idx="16">
                  <c:v>160.00000000000009</c:v>
                </c:pt>
                <c:pt idx="17">
                  <c:v>169.99999999999994</c:v>
                </c:pt>
                <c:pt idx="18">
                  <c:v>179.99999999999994</c:v>
                </c:pt>
                <c:pt idx="19">
                  <c:v>190</c:v>
                </c:pt>
                <c:pt idx="20">
                  <c:v>210</c:v>
                </c:pt>
              </c:numCache>
            </c:numRef>
          </c:xVal>
          <c:yVal>
            <c:numRef>
              <c:f>Sheet1!$J$6:$J$26</c:f>
              <c:numCache>
                <c:formatCode>General</c:formatCode>
                <c:ptCount val="21"/>
                <c:pt idx="0">
                  <c:v>0.25</c:v>
                </c:pt>
                <c:pt idx="1">
                  <c:v>0.24866666666666701</c:v>
                </c:pt>
                <c:pt idx="2">
                  <c:v>0.247894736842105</c:v>
                </c:pt>
                <c:pt idx="3">
                  <c:v>0.24666666666666701</c:v>
                </c:pt>
                <c:pt idx="4">
                  <c:v>0.24210526315789477</c:v>
                </c:pt>
                <c:pt idx="5">
                  <c:v>0.24222222222222228</c:v>
                </c:pt>
                <c:pt idx="6">
                  <c:v>0.24571428571428569</c:v>
                </c:pt>
                <c:pt idx="7">
                  <c:v>0.24000000000000005</c:v>
                </c:pt>
                <c:pt idx="8">
                  <c:v>0.24000000000000005</c:v>
                </c:pt>
                <c:pt idx="9">
                  <c:v>0.24000000000000005</c:v>
                </c:pt>
                <c:pt idx="10">
                  <c:v>0.24000000000000007</c:v>
                </c:pt>
                <c:pt idx="11">
                  <c:v>0.23555555555555555</c:v>
                </c:pt>
                <c:pt idx="12">
                  <c:v>0.23578947368421058</c:v>
                </c:pt>
                <c:pt idx="13">
                  <c:v>0.21263157894736848</c:v>
                </c:pt>
                <c:pt idx="14">
                  <c:v>0.20200000000000007</c:v>
                </c:pt>
                <c:pt idx="15">
                  <c:v>0.19741935483870962</c:v>
                </c:pt>
                <c:pt idx="16">
                  <c:v>0.16727272727272749</c:v>
                </c:pt>
                <c:pt idx="17">
                  <c:v>0.15052631578947381</c:v>
                </c:pt>
                <c:pt idx="18">
                  <c:v>0.11567567567567569</c:v>
                </c:pt>
                <c:pt idx="19">
                  <c:v>0.1</c:v>
                </c:pt>
                <c:pt idx="20">
                  <c:v>0</c:v>
                </c:pt>
              </c:numCache>
            </c:numRef>
          </c:yVal>
          <c:smooth val="0"/>
        </c:ser>
        <c:ser>
          <c:idx val="4"/>
          <c:order val="1"/>
          <c:tx>
            <c:v>FTN - Drop Cast  0.01125%</c:v>
          </c:tx>
          <c:spPr>
            <a:ln w="19050" cap="rnd">
              <a:solidFill>
                <a:schemeClr val="accent2"/>
              </a:solidFill>
              <a:round/>
            </a:ln>
            <a:effectLst/>
          </c:spPr>
          <c:marker>
            <c:symbol val="diamond"/>
            <c:size val="11"/>
            <c:spPr>
              <a:solidFill>
                <a:schemeClr val="accent2"/>
              </a:solidFill>
              <a:ln w="9525">
                <a:noFill/>
              </a:ln>
              <a:effectLst/>
            </c:spPr>
          </c:marker>
          <c:xVal>
            <c:numRef>
              <c:f>Sheet1!$U$4:$U$18</c:f>
              <c:numCache>
                <c:formatCode>General</c:formatCode>
                <c:ptCount val="15"/>
                <c:pt idx="0">
                  <c:v>0</c:v>
                </c:pt>
                <c:pt idx="1">
                  <c:v>10</c:v>
                </c:pt>
                <c:pt idx="2">
                  <c:v>20</c:v>
                </c:pt>
                <c:pt idx="3">
                  <c:v>30</c:v>
                </c:pt>
                <c:pt idx="4">
                  <c:v>40</c:v>
                </c:pt>
                <c:pt idx="5">
                  <c:v>50.000000000000007</c:v>
                </c:pt>
                <c:pt idx="6">
                  <c:v>60.000000000000028</c:v>
                </c:pt>
                <c:pt idx="7">
                  <c:v>69.999999999999972</c:v>
                </c:pt>
                <c:pt idx="8">
                  <c:v>80.000000000000043</c:v>
                </c:pt>
                <c:pt idx="9">
                  <c:v>89.999999999999986</c:v>
                </c:pt>
                <c:pt idx="10">
                  <c:v>100.00000000000001</c:v>
                </c:pt>
                <c:pt idx="11">
                  <c:v>109.99999999999997</c:v>
                </c:pt>
                <c:pt idx="12">
                  <c:v>120.00000000000009</c:v>
                </c:pt>
                <c:pt idx="13">
                  <c:v>130</c:v>
                </c:pt>
                <c:pt idx="14">
                  <c:v>140</c:v>
                </c:pt>
              </c:numCache>
            </c:numRef>
          </c:xVal>
          <c:yVal>
            <c:numRef>
              <c:f>Sheet1!$V$4:$V$18</c:f>
              <c:numCache>
                <c:formatCode>General</c:formatCode>
                <c:ptCount val="15"/>
                <c:pt idx="0">
                  <c:v>0.2114</c:v>
                </c:pt>
                <c:pt idx="1">
                  <c:v>0.21142857142857144</c:v>
                </c:pt>
                <c:pt idx="2">
                  <c:v>0.216</c:v>
                </c:pt>
                <c:pt idx="3">
                  <c:v>0.21333333333333335</c:v>
                </c:pt>
                <c:pt idx="4">
                  <c:v>0.20250000000000004</c:v>
                </c:pt>
                <c:pt idx="5">
                  <c:v>0.19733333333333339</c:v>
                </c:pt>
                <c:pt idx="6">
                  <c:v>0.18750000000000003</c:v>
                </c:pt>
                <c:pt idx="7">
                  <c:v>0.15000000000000019</c:v>
                </c:pt>
                <c:pt idx="8">
                  <c:v>0.12553191489361701</c:v>
                </c:pt>
                <c:pt idx="9">
                  <c:v>9.9000000000000005E-2</c:v>
                </c:pt>
                <c:pt idx="10">
                  <c:v>8.1904761904761911E-2</c:v>
                </c:pt>
                <c:pt idx="11">
                  <c:v>6.1935483870967784E-2</c:v>
                </c:pt>
                <c:pt idx="12">
                  <c:v>3.5789473684210552E-2</c:v>
                </c:pt>
                <c:pt idx="13">
                  <c:v>2.8571428571428574E-2</c:v>
                </c:pt>
                <c:pt idx="14">
                  <c:v>0</c:v>
                </c:pt>
              </c:numCache>
            </c:numRef>
          </c:yVal>
          <c:smooth val="0"/>
        </c:ser>
        <c:dLbls>
          <c:showLegendKey val="0"/>
          <c:showVal val="0"/>
          <c:showCatName val="0"/>
          <c:showSerName val="0"/>
          <c:showPercent val="0"/>
          <c:showBubbleSize val="0"/>
        </c:dLbls>
        <c:axId val="1194042784"/>
        <c:axId val="1208629488"/>
      </c:scatterChart>
      <c:valAx>
        <c:axId val="11940427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solidFill>
                      <a:sysClr val="windowText" lastClr="000000"/>
                    </a:solidFill>
                  </a:rPr>
                  <a:t>Voltage (mV)</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208629488"/>
        <c:crosses val="autoZero"/>
        <c:crossBetween val="midCat"/>
      </c:valAx>
      <c:valAx>
        <c:axId val="1208629488"/>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Current(mA/cm^2)</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194042784"/>
        <c:crosses val="autoZero"/>
        <c:crossBetween val="midCat"/>
      </c:valAx>
      <c:spPr>
        <a:noFill/>
        <a:ln w="25400">
          <a:solidFill>
            <a:schemeClr val="tx1"/>
          </a:solidFill>
        </a:ln>
        <a:effectLst/>
      </c:spPr>
    </c:plotArea>
    <c:legend>
      <c:legendPos val="r"/>
      <c:layout>
        <c:manualLayout>
          <c:xMode val="edge"/>
          <c:yMode val="edge"/>
          <c:x val="0.77376250130170521"/>
          <c:y val="4.460699064857112E-2"/>
          <c:w val="0.19115787379503346"/>
          <c:h val="0.4264197011921052"/>
        </c:manualLayout>
      </c:layout>
      <c:overlay val="0"/>
      <c:spPr>
        <a:noFill/>
        <a:ln w="19050">
          <a:solidFill>
            <a:schemeClr val="tx1"/>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05265733855E-2"/>
          <c:y val="2.6086199101067901E-2"/>
          <c:w val="0.89743600073246643"/>
          <c:h val="0.85515475271473418"/>
        </c:manualLayout>
      </c:layout>
      <c:scatterChart>
        <c:scatterStyle val="lineMarker"/>
        <c:varyColors val="0"/>
        <c:ser>
          <c:idx val="0"/>
          <c:order val="0"/>
          <c:tx>
            <c:v>FTN - 30 ug/mL - 8hr - 0.029613%</c:v>
          </c:tx>
          <c:spPr>
            <a:ln w="19050" cap="rnd">
              <a:solidFill>
                <a:srgbClr val="92D050"/>
              </a:solidFill>
              <a:round/>
            </a:ln>
            <a:effectLst/>
          </c:spPr>
          <c:marker>
            <c:symbol val="diamond"/>
            <c:size val="11"/>
            <c:spPr>
              <a:solidFill>
                <a:srgbClr val="92D050"/>
              </a:solidFill>
              <a:ln w="9525">
                <a:noFill/>
              </a:ln>
              <a:effectLst/>
            </c:spPr>
          </c:marker>
          <c:xVal>
            <c:numRef>
              <c:f>Sheet1!$I$6:$I$26</c:f>
              <c:numCache>
                <c:formatCode>General</c:formatCode>
                <c:ptCount val="21"/>
                <c:pt idx="0">
                  <c:v>0</c:v>
                </c:pt>
                <c:pt idx="1">
                  <c:v>10.000000000000002</c:v>
                </c:pt>
                <c:pt idx="2">
                  <c:v>20.000000000000004</c:v>
                </c:pt>
                <c:pt idx="3">
                  <c:v>30.000000000000011</c:v>
                </c:pt>
                <c:pt idx="4">
                  <c:v>40.000000000000007</c:v>
                </c:pt>
                <c:pt idx="5">
                  <c:v>50.000000000000014</c:v>
                </c:pt>
                <c:pt idx="6">
                  <c:v>60</c:v>
                </c:pt>
                <c:pt idx="7">
                  <c:v>70.000000000000028</c:v>
                </c:pt>
                <c:pt idx="8">
                  <c:v>79.999999999999986</c:v>
                </c:pt>
                <c:pt idx="9">
                  <c:v>89.999999999999986</c:v>
                </c:pt>
                <c:pt idx="10">
                  <c:v>100.00000000000001</c:v>
                </c:pt>
                <c:pt idx="11">
                  <c:v>110</c:v>
                </c:pt>
                <c:pt idx="12">
                  <c:v>120.00000000000007</c:v>
                </c:pt>
                <c:pt idx="13">
                  <c:v>129.99999999999994</c:v>
                </c:pt>
                <c:pt idx="14">
                  <c:v>140.00000000000006</c:v>
                </c:pt>
                <c:pt idx="15">
                  <c:v>150.00000000000003</c:v>
                </c:pt>
                <c:pt idx="16">
                  <c:v>160.00000000000009</c:v>
                </c:pt>
                <c:pt idx="17">
                  <c:v>169.99999999999994</c:v>
                </c:pt>
                <c:pt idx="18">
                  <c:v>179.99999999999994</c:v>
                </c:pt>
                <c:pt idx="19">
                  <c:v>190</c:v>
                </c:pt>
                <c:pt idx="20">
                  <c:v>210</c:v>
                </c:pt>
              </c:numCache>
            </c:numRef>
          </c:xVal>
          <c:yVal>
            <c:numRef>
              <c:f>Sheet1!$J$6:$J$26</c:f>
              <c:numCache>
                <c:formatCode>General</c:formatCode>
                <c:ptCount val="21"/>
                <c:pt idx="0">
                  <c:v>0.25</c:v>
                </c:pt>
                <c:pt idx="1">
                  <c:v>0.24866666666666701</c:v>
                </c:pt>
                <c:pt idx="2">
                  <c:v>0.247894736842105</c:v>
                </c:pt>
                <c:pt idx="3">
                  <c:v>0.24666666666666701</c:v>
                </c:pt>
                <c:pt idx="4">
                  <c:v>0.24210526315789477</c:v>
                </c:pt>
                <c:pt idx="5">
                  <c:v>0.24222222222222228</c:v>
                </c:pt>
                <c:pt idx="6">
                  <c:v>0.24571428571428569</c:v>
                </c:pt>
                <c:pt idx="7">
                  <c:v>0.24000000000000005</c:v>
                </c:pt>
                <c:pt idx="8">
                  <c:v>0.24000000000000005</c:v>
                </c:pt>
                <c:pt idx="9">
                  <c:v>0.24000000000000005</c:v>
                </c:pt>
                <c:pt idx="10">
                  <c:v>0.24000000000000007</c:v>
                </c:pt>
                <c:pt idx="11">
                  <c:v>0.23555555555555555</c:v>
                </c:pt>
                <c:pt idx="12">
                  <c:v>0.23578947368421058</c:v>
                </c:pt>
                <c:pt idx="13">
                  <c:v>0.21263157894736848</c:v>
                </c:pt>
                <c:pt idx="14">
                  <c:v>0.20200000000000007</c:v>
                </c:pt>
                <c:pt idx="15">
                  <c:v>0.19741935483870962</c:v>
                </c:pt>
                <c:pt idx="16">
                  <c:v>0.16727272727272749</c:v>
                </c:pt>
                <c:pt idx="17">
                  <c:v>0.15052631578947381</c:v>
                </c:pt>
                <c:pt idx="18">
                  <c:v>0.11567567567567569</c:v>
                </c:pt>
                <c:pt idx="19">
                  <c:v>0.1</c:v>
                </c:pt>
                <c:pt idx="20">
                  <c:v>0</c:v>
                </c:pt>
              </c:numCache>
            </c:numRef>
          </c:yVal>
          <c:smooth val="0"/>
        </c:ser>
        <c:ser>
          <c:idx val="1"/>
          <c:order val="1"/>
          <c:tx>
            <c:v>FTN - 30 ug/mL - 120 hr - 0.0452632%</c:v>
          </c:tx>
          <c:spPr>
            <a:ln w="19050" cap="rnd">
              <a:solidFill>
                <a:srgbClr val="FF0000"/>
              </a:solidFill>
              <a:round/>
            </a:ln>
            <a:effectLst/>
          </c:spPr>
          <c:marker>
            <c:symbol val="diamond"/>
            <c:size val="11"/>
            <c:spPr>
              <a:solidFill>
                <a:srgbClr val="FF0000"/>
              </a:solidFill>
              <a:ln w="9525">
                <a:noFill/>
              </a:ln>
              <a:effectLst/>
            </c:spPr>
          </c:marker>
          <c:xVal>
            <c:numRef>
              <c:f>Sheet1!$M$5:$M$25</c:f>
              <c:numCache>
                <c:formatCode>General</c:formatCode>
                <c:ptCount val="21"/>
                <c:pt idx="0">
                  <c:v>0</c:v>
                </c:pt>
                <c:pt idx="1">
                  <c:v>10</c:v>
                </c:pt>
                <c:pt idx="2">
                  <c:v>20</c:v>
                </c:pt>
                <c:pt idx="3">
                  <c:v>30</c:v>
                </c:pt>
                <c:pt idx="4">
                  <c:v>40</c:v>
                </c:pt>
                <c:pt idx="5">
                  <c:v>49.999999999999993</c:v>
                </c:pt>
                <c:pt idx="6">
                  <c:v>60.000000000000014</c:v>
                </c:pt>
                <c:pt idx="7">
                  <c:v>70.000000000000028</c:v>
                </c:pt>
                <c:pt idx="8">
                  <c:v>79.999999999999986</c:v>
                </c:pt>
                <c:pt idx="9">
                  <c:v>90.000000000000028</c:v>
                </c:pt>
                <c:pt idx="10">
                  <c:v>100.00000000000003</c:v>
                </c:pt>
                <c:pt idx="11">
                  <c:v>110.00000000000003</c:v>
                </c:pt>
                <c:pt idx="12">
                  <c:v>120.00000000000009</c:v>
                </c:pt>
                <c:pt idx="13">
                  <c:v>129.99999999999991</c:v>
                </c:pt>
                <c:pt idx="14">
                  <c:v>140.00000000000006</c:v>
                </c:pt>
                <c:pt idx="15">
                  <c:v>150.00000000000003</c:v>
                </c:pt>
                <c:pt idx="16">
                  <c:v>160.00000000000009</c:v>
                </c:pt>
                <c:pt idx="17">
                  <c:v>169.99999999999994</c:v>
                </c:pt>
                <c:pt idx="18">
                  <c:v>179.99999999999991</c:v>
                </c:pt>
                <c:pt idx="19">
                  <c:v>190.00000000000006</c:v>
                </c:pt>
                <c:pt idx="20">
                  <c:v>210</c:v>
                </c:pt>
              </c:numCache>
            </c:numRef>
          </c:xVal>
          <c:yVal>
            <c:numRef>
              <c:f>Sheet1!$N$5:$N$25</c:f>
              <c:numCache>
                <c:formatCode>General</c:formatCode>
                <c:ptCount val="21"/>
                <c:pt idx="0">
                  <c:v>0.64333333333333331</c:v>
                </c:pt>
                <c:pt idx="1">
                  <c:v>0.64</c:v>
                </c:pt>
                <c:pt idx="2">
                  <c:v>0.6333333333333333</c:v>
                </c:pt>
                <c:pt idx="3">
                  <c:v>0.61599999999999999</c:v>
                </c:pt>
                <c:pt idx="4">
                  <c:v>0.6</c:v>
                </c:pt>
                <c:pt idx="5">
                  <c:v>0.59428571428571419</c:v>
                </c:pt>
                <c:pt idx="6">
                  <c:v>0.56727272727272715</c:v>
                </c:pt>
                <c:pt idx="7">
                  <c:v>0.5446153846153845</c:v>
                </c:pt>
                <c:pt idx="8">
                  <c:v>0.51272727272727281</c:v>
                </c:pt>
                <c:pt idx="9">
                  <c:v>0.48200000000000004</c:v>
                </c:pt>
                <c:pt idx="10">
                  <c:v>0.4526315789473685</c:v>
                </c:pt>
                <c:pt idx="11">
                  <c:v>0.40923076923076934</c:v>
                </c:pt>
                <c:pt idx="12">
                  <c:v>0.36571428571428544</c:v>
                </c:pt>
                <c:pt idx="13">
                  <c:v>0.32444444444444454</c:v>
                </c:pt>
                <c:pt idx="14">
                  <c:v>0.28275862068965513</c:v>
                </c:pt>
                <c:pt idx="15">
                  <c:v>0.2412121212121211</c:v>
                </c:pt>
                <c:pt idx="16">
                  <c:v>0.19627906976744183</c:v>
                </c:pt>
                <c:pt idx="17">
                  <c:v>0.15666666666666679</c:v>
                </c:pt>
                <c:pt idx="18">
                  <c:v>0.1080851063829788</c:v>
                </c:pt>
                <c:pt idx="19">
                  <c:v>6.6923076923077002E-2</c:v>
                </c:pt>
                <c:pt idx="20">
                  <c:v>0</c:v>
                </c:pt>
              </c:numCache>
            </c:numRef>
          </c:yVal>
          <c:smooth val="0"/>
        </c:ser>
        <c:dLbls>
          <c:showLegendKey val="0"/>
          <c:showVal val="0"/>
          <c:showCatName val="0"/>
          <c:showSerName val="0"/>
          <c:showPercent val="0"/>
          <c:showBubbleSize val="0"/>
        </c:dLbls>
        <c:axId val="1298251456"/>
        <c:axId val="1298245472"/>
      </c:scatterChart>
      <c:valAx>
        <c:axId val="129825145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ysClr val="windowText" lastClr="000000"/>
                    </a:solidFill>
                  </a:rPr>
                  <a:t>Voltage (mV)</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298245472"/>
        <c:crosses val="autoZero"/>
        <c:crossBetween val="midCat"/>
      </c:valAx>
      <c:valAx>
        <c:axId val="1298245472"/>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Current(mA/cm^2)</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crossAx val="1298251456"/>
        <c:crosses val="autoZero"/>
        <c:crossBetween val="midCat"/>
      </c:valAx>
      <c:spPr>
        <a:noFill/>
        <a:ln w="28575">
          <a:solidFill>
            <a:schemeClr val="tx1"/>
          </a:solidFill>
        </a:ln>
        <a:effectLst/>
      </c:spPr>
    </c:plotArea>
    <c:legend>
      <c:legendPos val="r"/>
      <c:layout>
        <c:manualLayout>
          <c:xMode val="edge"/>
          <c:yMode val="edge"/>
          <c:x val="0.65634406946983803"/>
          <c:y val="4.9663021439423284E-2"/>
          <c:w val="0.29744532548081243"/>
          <c:h val="0.16457278423420457"/>
        </c:manualLayout>
      </c:layout>
      <c:overlay val="0"/>
      <c:spPr>
        <a:noFill/>
        <a:ln w="19050">
          <a:solidFill>
            <a:schemeClr val="tx1"/>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05265733855E-2"/>
          <c:y val="1.8070163663879427E-2"/>
          <c:w val="0.89878497361855125"/>
          <c:h val="0.85515475271473418"/>
        </c:manualLayout>
      </c:layout>
      <c:scatterChart>
        <c:scatterStyle val="lineMarker"/>
        <c:varyColors val="0"/>
        <c:ser>
          <c:idx val="0"/>
          <c:order val="0"/>
          <c:tx>
            <c:v>FTN - 30 ug/mL - 8hr - 0.029613%</c:v>
          </c:tx>
          <c:spPr>
            <a:ln w="19050" cap="rnd">
              <a:solidFill>
                <a:srgbClr val="92D050"/>
              </a:solidFill>
              <a:round/>
            </a:ln>
            <a:effectLst/>
          </c:spPr>
          <c:marker>
            <c:symbol val="diamond"/>
            <c:size val="11"/>
            <c:spPr>
              <a:solidFill>
                <a:srgbClr val="92D050"/>
              </a:solidFill>
              <a:ln w="9525">
                <a:noFill/>
              </a:ln>
              <a:effectLst/>
            </c:spPr>
          </c:marker>
          <c:xVal>
            <c:numRef>
              <c:f>Sheet1!$I$6:$I$26</c:f>
              <c:numCache>
                <c:formatCode>General</c:formatCode>
                <c:ptCount val="21"/>
                <c:pt idx="0">
                  <c:v>0</c:v>
                </c:pt>
                <c:pt idx="1">
                  <c:v>10.000000000000002</c:v>
                </c:pt>
                <c:pt idx="2">
                  <c:v>20.000000000000004</c:v>
                </c:pt>
                <c:pt idx="3">
                  <c:v>30.000000000000011</c:v>
                </c:pt>
                <c:pt idx="4">
                  <c:v>40.000000000000007</c:v>
                </c:pt>
                <c:pt idx="5">
                  <c:v>50.000000000000014</c:v>
                </c:pt>
                <c:pt idx="6">
                  <c:v>60</c:v>
                </c:pt>
                <c:pt idx="7">
                  <c:v>70.000000000000028</c:v>
                </c:pt>
                <c:pt idx="8">
                  <c:v>79.999999999999986</c:v>
                </c:pt>
                <c:pt idx="9">
                  <c:v>89.999999999999986</c:v>
                </c:pt>
                <c:pt idx="10">
                  <c:v>100.00000000000001</c:v>
                </c:pt>
                <c:pt idx="11">
                  <c:v>110</c:v>
                </c:pt>
                <c:pt idx="12">
                  <c:v>120.00000000000007</c:v>
                </c:pt>
                <c:pt idx="13">
                  <c:v>129.99999999999994</c:v>
                </c:pt>
                <c:pt idx="14">
                  <c:v>140.00000000000006</c:v>
                </c:pt>
                <c:pt idx="15">
                  <c:v>150.00000000000003</c:v>
                </c:pt>
                <c:pt idx="16">
                  <c:v>160.00000000000009</c:v>
                </c:pt>
                <c:pt idx="17">
                  <c:v>169.99999999999994</c:v>
                </c:pt>
                <c:pt idx="18">
                  <c:v>179.99999999999994</c:v>
                </c:pt>
                <c:pt idx="19">
                  <c:v>190</c:v>
                </c:pt>
                <c:pt idx="20">
                  <c:v>210</c:v>
                </c:pt>
              </c:numCache>
            </c:numRef>
          </c:xVal>
          <c:yVal>
            <c:numRef>
              <c:f>Sheet1!$J$6:$J$26</c:f>
              <c:numCache>
                <c:formatCode>General</c:formatCode>
                <c:ptCount val="21"/>
                <c:pt idx="0">
                  <c:v>0.25</c:v>
                </c:pt>
                <c:pt idx="1">
                  <c:v>0.24866666666666701</c:v>
                </c:pt>
                <c:pt idx="2">
                  <c:v>0.247894736842105</c:v>
                </c:pt>
                <c:pt idx="3">
                  <c:v>0.24666666666666701</c:v>
                </c:pt>
                <c:pt idx="4">
                  <c:v>0.24210526315789477</c:v>
                </c:pt>
                <c:pt idx="5">
                  <c:v>0.24222222222222228</c:v>
                </c:pt>
                <c:pt idx="6">
                  <c:v>0.24571428571428569</c:v>
                </c:pt>
                <c:pt idx="7">
                  <c:v>0.24000000000000005</c:v>
                </c:pt>
                <c:pt idx="8">
                  <c:v>0.24000000000000005</c:v>
                </c:pt>
                <c:pt idx="9">
                  <c:v>0.24000000000000005</c:v>
                </c:pt>
                <c:pt idx="10">
                  <c:v>0.24000000000000007</c:v>
                </c:pt>
                <c:pt idx="11">
                  <c:v>0.23555555555555555</c:v>
                </c:pt>
                <c:pt idx="12">
                  <c:v>0.23578947368421058</c:v>
                </c:pt>
                <c:pt idx="13">
                  <c:v>0.21263157894736848</c:v>
                </c:pt>
                <c:pt idx="14">
                  <c:v>0.20200000000000007</c:v>
                </c:pt>
                <c:pt idx="15">
                  <c:v>0.19741935483870962</c:v>
                </c:pt>
                <c:pt idx="16">
                  <c:v>0.16727272727272749</c:v>
                </c:pt>
                <c:pt idx="17">
                  <c:v>0.15052631578947381</c:v>
                </c:pt>
                <c:pt idx="18">
                  <c:v>0.11567567567567569</c:v>
                </c:pt>
                <c:pt idx="19">
                  <c:v>0.1</c:v>
                </c:pt>
                <c:pt idx="20">
                  <c:v>0</c:v>
                </c:pt>
              </c:numCache>
            </c:numRef>
          </c:yVal>
          <c:smooth val="0"/>
        </c:ser>
        <c:ser>
          <c:idx val="1"/>
          <c:order val="1"/>
          <c:tx>
            <c:v>FTN - 30 ug/mL - 120 hr - 0.0452632%</c:v>
          </c:tx>
          <c:spPr>
            <a:ln w="19050" cap="rnd">
              <a:solidFill>
                <a:srgbClr val="FF0000"/>
              </a:solidFill>
              <a:round/>
            </a:ln>
            <a:effectLst/>
          </c:spPr>
          <c:marker>
            <c:symbol val="diamond"/>
            <c:size val="11"/>
            <c:spPr>
              <a:solidFill>
                <a:srgbClr val="FF0000"/>
              </a:solidFill>
              <a:ln w="9525">
                <a:noFill/>
              </a:ln>
              <a:effectLst/>
            </c:spPr>
          </c:marker>
          <c:xVal>
            <c:numRef>
              <c:f>Sheet1!$M$5:$M$25</c:f>
              <c:numCache>
                <c:formatCode>General</c:formatCode>
                <c:ptCount val="21"/>
                <c:pt idx="0">
                  <c:v>0</c:v>
                </c:pt>
                <c:pt idx="1">
                  <c:v>10</c:v>
                </c:pt>
                <c:pt idx="2">
                  <c:v>20</c:v>
                </c:pt>
                <c:pt idx="3">
                  <c:v>30</c:v>
                </c:pt>
                <c:pt idx="4">
                  <c:v>40</c:v>
                </c:pt>
                <c:pt idx="5">
                  <c:v>49.999999999999993</c:v>
                </c:pt>
                <c:pt idx="6">
                  <c:v>60.000000000000014</c:v>
                </c:pt>
                <c:pt idx="7">
                  <c:v>70.000000000000028</c:v>
                </c:pt>
                <c:pt idx="8">
                  <c:v>79.999999999999986</c:v>
                </c:pt>
                <c:pt idx="9">
                  <c:v>90.000000000000028</c:v>
                </c:pt>
                <c:pt idx="10">
                  <c:v>100.00000000000003</c:v>
                </c:pt>
                <c:pt idx="11">
                  <c:v>110.00000000000003</c:v>
                </c:pt>
                <c:pt idx="12">
                  <c:v>120.00000000000009</c:v>
                </c:pt>
                <c:pt idx="13">
                  <c:v>129.99999999999991</c:v>
                </c:pt>
                <c:pt idx="14">
                  <c:v>140.00000000000006</c:v>
                </c:pt>
                <c:pt idx="15">
                  <c:v>150.00000000000003</c:v>
                </c:pt>
                <c:pt idx="16">
                  <c:v>160.00000000000009</c:v>
                </c:pt>
                <c:pt idx="17">
                  <c:v>169.99999999999994</c:v>
                </c:pt>
                <c:pt idx="18">
                  <c:v>179.99999999999991</c:v>
                </c:pt>
                <c:pt idx="19">
                  <c:v>190.00000000000006</c:v>
                </c:pt>
                <c:pt idx="20">
                  <c:v>210</c:v>
                </c:pt>
              </c:numCache>
            </c:numRef>
          </c:xVal>
          <c:yVal>
            <c:numRef>
              <c:f>Sheet1!$N$5:$N$25</c:f>
              <c:numCache>
                <c:formatCode>General</c:formatCode>
                <c:ptCount val="21"/>
                <c:pt idx="0">
                  <c:v>0.64333333333333331</c:v>
                </c:pt>
                <c:pt idx="1">
                  <c:v>0.64</c:v>
                </c:pt>
                <c:pt idx="2">
                  <c:v>0.6333333333333333</c:v>
                </c:pt>
                <c:pt idx="3">
                  <c:v>0.61599999999999999</c:v>
                </c:pt>
                <c:pt idx="4">
                  <c:v>0.6</c:v>
                </c:pt>
                <c:pt idx="5">
                  <c:v>0.59428571428571419</c:v>
                </c:pt>
                <c:pt idx="6">
                  <c:v>0.56727272727272715</c:v>
                </c:pt>
                <c:pt idx="7">
                  <c:v>0.5446153846153845</c:v>
                </c:pt>
                <c:pt idx="8">
                  <c:v>0.51272727272727281</c:v>
                </c:pt>
                <c:pt idx="9">
                  <c:v>0.48200000000000004</c:v>
                </c:pt>
                <c:pt idx="10">
                  <c:v>0.4526315789473685</c:v>
                </c:pt>
                <c:pt idx="11">
                  <c:v>0.40923076923076934</c:v>
                </c:pt>
                <c:pt idx="12">
                  <c:v>0.36571428571428544</c:v>
                </c:pt>
                <c:pt idx="13">
                  <c:v>0.32444444444444454</c:v>
                </c:pt>
                <c:pt idx="14">
                  <c:v>0.28275862068965513</c:v>
                </c:pt>
                <c:pt idx="15">
                  <c:v>0.2412121212121211</c:v>
                </c:pt>
                <c:pt idx="16">
                  <c:v>0.19627906976744183</c:v>
                </c:pt>
                <c:pt idx="17">
                  <c:v>0.15666666666666679</c:v>
                </c:pt>
                <c:pt idx="18">
                  <c:v>0.1080851063829788</c:v>
                </c:pt>
                <c:pt idx="19">
                  <c:v>6.6923076923077002E-2</c:v>
                </c:pt>
                <c:pt idx="20">
                  <c:v>0</c:v>
                </c:pt>
              </c:numCache>
            </c:numRef>
          </c:yVal>
          <c:smooth val="0"/>
        </c:ser>
        <c:ser>
          <c:idx val="2"/>
          <c:order val="2"/>
          <c:tx>
            <c:v>ANT - 0.305067%</c:v>
          </c:tx>
          <c:spPr>
            <a:ln w="19050" cap="rnd">
              <a:solidFill>
                <a:schemeClr val="accent6"/>
              </a:solidFill>
              <a:round/>
            </a:ln>
            <a:effectLst/>
          </c:spPr>
          <c:marker>
            <c:symbol val="diamond"/>
            <c:size val="11"/>
            <c:spPr>
              <a:solidFill>
                <a:schemeClr val="accent6"/>
              </a:solidFill>
              <a:ln w="9525">
                <a:noFill/>
              </a:ln>
              <a:effectLst/>
            </c:spPr>
          </c:marker>
          <c:xVal>
            <c:numRef>
              <c:f>Sheet1!$A$4:$A$42</c:f>
              <c:numCache>
                <c:formatCode>General</c:formatCode>
                <c:ptCount val="39"/>
                <c:pt idx="0">
                  <c:v>0</c:v>
                </c:pt>
                <c:pt idx="1">
                  <c:v>10</c:v>
                </c:pt>
                <c:pt idx="2">
                  <c:v>20</c:v>
                </c:pt>
                <c:pt idx="3">
                  <c:v>30</c:v>
                </c:pt>
                <c:pt idx="4">
                  <c:v>40</c:v>
                </c:pt>
                <c:pt idx="5">
                  <c:v>49.999999999999993</c:v>
                </c:pt>
                <c:pt idx="6">
                  <c:v>60.000000000000021</c:v>
                </c:pt>
                <c:pt idx="7">
                  <c:v>70</c:v>
                </c:pt>
                <c:pt idx="8">
                  <c:v>80</c:v>
                </c:pt>
                <c:pt idx="9">
                  <c:v>90</c:v>
                </c:pt>
                <c:pt idx="10">
                  <c:v>100</c:v>
                </c:pt>
                <c:pt idx="11">
                  <c:v>110.00000000000001</c:v>
                </c:pt>
                <c:pt idx="12">
                  <c:v>120</c:v>
                </c:pt>
                <c:pt idx="13">
                  <c:v>130</c:v>
                </c:pt>
                <c:pt idx="14">
                  <c:v>140</c:v>
                </c:pt>
                <c:pt idx="15">
                  <c:v>150</c:v>
                </c:pt>
                <c:pt idx="16">
                  <c:v>160</c:v>
                </c:pt>
                <c:pt idx="17">
                  <c:v>170</c:v>
                </c:pt>
                <c:pt idx="18">
                  <c:v>180</c:v>
                </c:pt>
                <c:pt idx="19">
                  <c:v>190</c:v>
                </c:pt>
                <c:pt idx="20">
                  <c:v>200</c:v>
                </c:pt>
                <c:pt idx="21">
                  <c:v>220.00000000000003</c:v>
                </c:pt>
                <c:pt idx="22">
                  <c:v>230</c:v>
                </c:pt>
                <c:pt idx="23">
                  <c:v>240</c:v>
                </c:pt>
                <c:pt idx="24">
                  <c:v>260</c:v>
                </c:pt>
                <c:pt idx="25">
                  <c:v>270</c:v>
                </c:pt>
                <c:pt idx="26">
                  <c:v>280</c:v>
                </c:pt>
                <c:pt idx="27">
                  <c:v>290</c:v>
                </c:pt>
                <c:pt idx="28">
                  <c:v>300</c:v>
                </c:pt>
                <c:pt idx="29">
                  <c:v>310</c:v>
                </c:pt>
                <c:pt idx="30">
                  <c:v>320</c:v>
                </c:pt>
                <c:pt idx="31">
                  <c:v>330</c:v>
                </c:pt>
                <c:pt idx="32">
                  <c:v>339.99999999999994</c:v>
                </c:pt>
                <c:pt idx="33">
                  <c:v>349.99999999999994</c:v>
                </c:pt>
                <c:pt idx="34">
                  <c:v>360.00000000000011</c:v>
                </c:pt>
                <c:pt idx="35">
                  <c:v>369.99999999999966</c:v>
                </c:pt>
                <c:pt idx="36">
                  <c:v>380.00000000000028</c:v>
                </c:pt>
                <c:pt idx="37">
                  <c:v>390.00000000000034</c:v>
                </c:pt>
                <c:pt idx="38">
                  <c:v>410</c:v>
                </c:pt>
              </c:numCache>
            </c:numRef>
          </c:xVal>
          <c:yVal>
            <c:numRef>
              <c:f>Sheet1!$B$4:$B$42</c:f>
              <c:numCache>
                <c:formatCode>General</c:formatCode>
                <c:ptCount val="39"/>
                <c:pt idx="0">
                  <c:v>0.95000000000000018</c:v>
                </c:pt>
                <c:pt idx="1">
                  <c:v>0.96000000000000008</c:v>
                </c:pt>
                <c:pt idx="2">
                  <c:v>0.96000000000000008</c:v>
                </c:pt>
                <c:pt idx="3">
                  <c:v>0.97000000000000008</c:v>
                </c:pt>
                <c:pt idx="4">
                  <c:v>0.96571428571428564</c:v>
                </c:pt>
                <c:pt idx="5">
                  <c:v>0.97499999999999998</c:v>
                </c:pt>
                <c:pt idx="6">
                  <c:v>0.99714285714285744</c:v>
                </c:pt>
                <c:pt idx="7">
                  <c:v>1.0171428571428571</c:v>
                </c:pt>
                <c:pt idx="8">
                  <c:v>1.02</c:v>
                </c:pt>
                <c:pt idx="9">
                  <c:v>1.008</c:v>
                </c:pt>
                <c:pt idx="10">
                  <c:v>1.0399999999999998</c:v>
                </c:pt>
                <c:pt idx="11">
                  <c:v>1.0240000000000002</c:v>
                </c:pt>
                <c:pt idx="12">
                  <c:v>1.0333333333333334</c:v>
                </c:pt>
                <c:pt idx="13">
                  <c:v>1.0399999999999998</c:v>
                </c:pt>
                <c:pt idx="14">
                  <c:v>1.0320000000000003</c:v>
                </c:pt>
                <c:pt idx="15">
                  <c:v>1.0399999999999998</c:v>
                </c:pt>
                <c:pt idx="16">
                  <c:v>1.0399999999999998</c:v>
                </c:pt>
                <c:pt idx="17">
                  <c:v>1.0399999999999998</c:v>
                </c:pt>
                <c:pt idx="18">
                  <c:v>1.03</c:v>
                </c:pt>
                <c:pt idx="19">
                  <c:v>1.0399999999999998</c:v>
                </c:pt>
                <c:pt idx="20">
                  <c:v>1.0399999999999998</c:v>
                </c:pt>
                <c:pt idx="21">
                  <c:v>1.0399999999999998</c:v>
                </c:pt>
                <c:pt idx="22">
                  <c:v>1</c:v>
                </c:pt>
                <c:pt idx="23">
                  <c:v>1.01</c:v>
                </c:pt>
                <c:pt idx="24">
                  <c:v>1</c:v>
                </c:pt>
                <c:pt idx="25">
                  <c:v>1</c:v>
                </c:pt>
                <c:pt idx="26">
                  <c:v>1.008</c:v>
                </c:pt>
                <c:pt idx="27">
                  <c:v>0.99199999999999999</c:v>
                </c:pt>
                <c:pt idx="28">
                  <c:v>0.99</c:v>
                </c:pt>
                <c:pt idx="29">
                  <c:v>0.96000000000000008</c:v>
                </c:pt>
                <c:pt idx="30">
                  <c:v>0.95333333333333337</c:v>
                </c:pt>
                <c:pt idx="31">
                  <c:v>0.91999999999999993</c:v>
                </c:pt>
                <c:pt idx="32">
                  <c:v>0.89333333333333331</c:v>
                </c:pt>
                <c:pt idx="33">
                  <c:v>0.85000000000000031</c:v>
                </c:pt>
                <c:pt idx="34">
                  <c:v>0.78526315789473711</c:v>
                </c:pt>
                <c:pt idx="35">
                  <c:v>0.69365853658536625</c:v>
                </c:pt>
                <c:pt idx="36">
                  <c:v>0.57513513513513514</c:v>
                </c:pt>
                <c:pt idx="37">
                  <c:v>0.41846153846153838</c:v>
                </c:pt>
                <c:pt idx="38">
                  <c:v>0</c:v>
                </c:pt>
              </c:numCache>
            </c:numRef>
          </c:yVal>
          <c:smooth val="0"/>
        </c:ser>
        <c:ser>
          <c:idx val="3"/>
          <c:order val="3"/>
          <c:tx>
            <c:v>FTN - Drop Cast - 0.01125%</c:v>
          </c:tx>
          <c:spPr>
            <a:ln w="19050" cap="rnd">
              <a:solidFill>
                <a:schemeClr val="accent2"/>
              </a:solidFill>
              <a:round/>
            </a:ln>
            <a:effectLst/>
          </c:spPr>
          <c:marker>
            <c:symbol val="diamond"/>
            <c:size val="11"/>
            <c:spPr>
              <a:solidFill>
                <a:schemeClr val="accent2"/>
              </a:solidFill>
              <a:ln w="9525">
                <a:noFill/>
              </a:ln>
              <a:effectLst/>
            </c:spPr>
          </c:marker>
          <c:xVal>
            <c:numRef>
              <c:f>Sheet1!$U$4:$U$18</c:f>
              <c:numCache>
                <c:formatCode>General</c:formatCode>
                <c:ptCount val="15"/>
                <c:pt idx="0">
                  <c:v>0</c:v>
                </c:pt>
                <c:pt idx="1">
                  <c:v>10</c:v>
                </c:pt>
                <c:pt idx="2">
                  <c:v>20</c:v>
                </c:pt>
                <c:pt idx="3">
                  <c:v>30</c:v>
                </c:pt>
                <c:pt idx="4">
                  <c:v>40</c:v>
                </c:pt>
                <c:pt idx="5">
                  <c:v>50.000000000000007</c:v>
                </c:pt>
                <c:pt idx="6">
                  <c:v>60.000000000000028</c:v>
                </c:pt>
                <c:pt idx="7">
                  <c:v>69.999999999999972</c:v>
                </c:pt>
                <c:pt idx="8">
                  <c:v>80.000000000000043</c:v>
                </c:pt>
                <c:pt idx="9">
                  <c:v>89.999999999999986</c:v>
                </c:pt>
                <c:pt idx="10">
                  <c:v>100.00000000000001</c:v>
                </c:pt>
                <c:pt idx="11">
                  <c:v>109.99999999999997</c:v>
                </c:pt>
                <c:pt idx="12">
                  <c:v>120.00000000000009</c:v>
                </c:pt>
                <c:pt idx="13">
                  <c:v>130</c:v>
                </c:pt>
                <c:pt idx="14">
                  <c:v>140</c:v>
                </c:pt>
              </c:numCache>
            </c:numRef>
          </c:xVal>
          <c:yVal>
            <c:numRef>
              <c:f>Sheet1!$V$4:$V$18</c:f>
              <c:numCache>
                <c:formatCode>General</c:formatCode>
                <c:ptCount val="15"/>
                <c:pt idx="0">
                  <c:v>0.2114</c:v>
                </c:pt>
                <c:pt idx="1">
                  <c:v>0.21142857142857144</c:v>
                </c:pt>
                <c:pt idx="2">
                  <c:v>0.216</c:v>
                </c:pt>
                <c:pt idx="3">
                  <c:v>0.21333333333333335</c:v>
                </c:pt>
                <c:pt idx="4">
                  <c:v>0.20250000000000004</c:v>
                </c:pt>
                <c:pt idx="5">
                  <c:v>0.19733333333333339</c:v>
                </c:pt>
                <c:pt idx="6">
                  <c:v>0.18750000000000003</c:v>
                </c:pt>
                <c:pt idx="7">
                  <c:v>0.15000000000000019</c:v>
                </c:pt>
                <c:pt idx="8">
                  <c:v>0.12553191489361701</c:v>
                </c:pt>
                <c:pt idx="9">
                  <c:v>9.9000000000000005E-2</c:v>
                </c:pt>
                <c:pt idx="10">
                  <c:v>8.1904761904761911E-2</c:v>
                </c:pt>
                <c:pt idx="11">
                  <c:v>6.1935483870967784E-2</c:v>
                </c:pt>
                <c:pt idx="12">
                  <c:v>3.5789473684210552E-2</c:v>
                </c:pt>
                <c:pt idx="13">
                  <c:v>2.8571428571428574E-2</c:v>
                </c:pt>
                <c:pt idx="14">
                  <c:v>0</c:v>
                </c:pt>
              </c:numCache>
            </c:numRef>
          </c:yVal>
          <c:smooth val="0"/>
        </c:ser>
        <c:dLbls>
          <c:showLegendKey val="0"/>
          <c:showVal val="0"/>
          <c:showCatName val="0"/>
          <c:showSerName val="0"/>
          <c:showPercent val="0"/>
          <c:showBubbleSize val="0"/>
        </c:dLbls>
        <c:axId val="1298252000"/>
        <c:axId val="1298247648"/>
      </c:scatterChart>
      <c:valAx>
        <c:axId val="129825200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ysClr val="windowText" lastClr="000000"/>
                    </a:solidFill>
                  </a:rPr>
                  <a:t>Voltage (mV)</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298247648"/>
        <c:crosses val="autoZero"/>
        <c:crossBetween val="midCat"/>
      </c:valAx>
      <c:valAx>
        <c:axId val="1298247648"/>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Current(mA/cm^2)</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crossAx val="1298252000"/>
        <c:crosses val="autoZero"/>
        <c:crossBetween val="midCat"/>
      </c:valAx>
      <c:spPr>
        <a:noFill/>
        <a:ln w="28575">
          <a:solidFill>
            <a:schemeClr val="tx1"/>
          </a:solidFill>
        </a:ln>
        <a:effectLst/>
      </c:spPr>
    </c:plotArea>
    <c:legend>
      <c:legendPos val="r"/>
      <c:layout>
        <c:manualLayout>
          <c:xMode val="edge"/>
          <c:yMode val="edge"/>
          <c:x val="0.65448076131660948"/>
          <c:y val="2.9811933665655758E-2"/>
          <c:w val="0.31515234395605135"/>
          <c:h val="0.38734637961104312"/>
        </c:manualLayout>
      </c:layout>
      <c:overlay val="0"/>
      <c:spPr>
        <a:solidFill>
          <a:schemeClr val="bg1"/>
        </a:solidFill>
        <a:ln w="19050">
          <a:solidFill>
            <a:schemeClr val="tx1"/>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A6C13-3F5B-4DEF-8447-37EA3A3E8C49}" type="datetimeFigureOut">
              <a:rPr lang="en-US" smtClean="0"/>
              <a:t>4/2/2016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A135F-8507-45DD-996D-89EE385C1317}" type="slidenum">
              <a:rPr lang="en-US" smtClean="0"/>
              <a:t>‹#›</a:t>
            </a:fld>
            <a:endParaRPr lang="en-US"/>
          </a:p>
        </p:txBody>
      </p:sp>
    </p:spTree>
    <p:extLst>
      <p:ext uri="{BB962C8B-B14F-4D97-AF65-F5344CB8AC3E}">
        <p14:creationId xmlns:p14="http://schemas.microsoft.com/office/powerpoint/2010/main" val="109384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opscience.iop.org/article/10.1088/0957-4484/26/1/015703/meta;jsessionid=5CB7A19C652E1C95876844302968F274.c1#nano505158bib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a:t>
            </a:r>
            <a:r>
              <a:rPr lang="en-US" baseline="0" dirty="0" smtClean="0"/>
              <a:t> Watts</a:t>
            </a:r>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1</a:t>
            </a:fld>
            <a:endParaRPr lang="en-US"/>
          </a:p>
        </p:txBody>
      </p:sp>
    </p:spTree>
    <p:extLst>
      <p:ext uri="{BB962C8B-B14F-4D97-AF65-F5344CB8AC3E}">
        <p14:creationId xmlns:p14="http://schemas.microsoft.com/office/powerpoint/2010/main" val="162032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live in world that is moving towards renewable energy.</a:t>
            </a:r>
          </a:p>
          <a:p>
            <a:r>
              <a:rPr lang="en-US" dirty="0" smtClean="0"/>
              <a:t>Utah</a:t>
            </a:r>
            <a:r>
              <a:rPr lang="en-US" baseline="0" dirty="0" smtClean="0"/>
              <a:t> potential : 6.0 kWh/m^2/day</a:t>
            </a:r>
          </a:p>
          <a:p>
            <a:r>
              <a:rPr lang="en-US" sz="1200" b="0" i="0" u="none" strike="noStrike" kern="1200" baseline="0" dirty="0" smtClean="0">
                <a:solidFill>
                  <a:schemeClr val="tx1"/>
                </a:solidFill>
                <a:latin typeface="+mn-lt"/>
                <a:ea typeface="+mn-ea"/>
                <a:cs typeface="+mn-cs"/>
              </a:rPr>
              <a:t>Solar energy is frequently lauded as a potential game changer in the energy landscape and with</a:t>
            </a:r>
          </a:p>
          <a:p>
            <a:r>
              <a:rPr lang="en-US" sz="1200" b="0" i="0" u="none" strike="noStrike" kern="1200" baseline="0" dirty="0" smtClean="0">
                <a:solidFill>
                  <a:schemeClr val="tx1"/>
                </a:solidFill>
                <a:latin typeface="+mn-lt"/>
                <a:ea typeface="+mn-ea"/>
                <a:cs typeface="+mn-cs"/>
              </a:rPr>
              <a:t>good reason: it is the fastest growing source of renewable electricity globally and its average cost is</a:t>
            </a:r>
          </a:p>
          <a:p>
            <a:r>
              <a:rPr lang="en-US" sz="1200" b="0" i="0" u="none" strike="noStrike" kern="1200" baseline="0" dirty="0" smtClean="0">
                <a:solidFill>
                  <a:schemeClr val="tx1"/>
                </a:solidFill>
                <a:latin typeface="+mn-lt"/>
                <a:ea typeface="+mn-ea"/>
                <a:cs typeface="+mn-cs"/>
              </a:rPr>
              <a:t>quickly falling, with the cost per watt installed having declined over 17 %in the past years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Title smaller – Text bigger</a:t>
            </a:r>
            <a:endParaRPr lang="en-US" baseline="0" dirty="0" smtClean="0"/>
          </a:p>
        </p:txBody>
      </p:sp>
      <p:sp>
        <p:nvSpPr>
          <p:cNvPr id="4" name="Slide Number Placeholder 3"/>
          <p:cNvSpPr>
            <a:spLocks noGrp="1"/>
          </p:cNvSpPr>
          <p:nvPr>
            <p:ph type="sldNum" sz="quarter" idx="10"/>
          </p:nvPr>
        </p:nvSpPr>
        <p:spPr/>
        <p:txBody>
          <a:bodyPr/>
          <a:lstStyle/>
          <a:p>
            <a:fld id="{752A135F-8507-45DD-996D-89EE385C1317}" type="slidenum">
              <a:rPr lang="en-US" smtClean="0"/>
              <a:t>2</a:t>
            </a:fld>
            <a:endParaRPr lang="en-US"/>
          </a:p>
        </p:txBody>
      </p:sp>
    </p:spTree>
    <p:extLst>
      <p:ext uri="{BB962C8B-B14F-4D97-AF65-F5344CB8AC3E}">
        <p14:creationId xmlns:p14="http://schemas.microsoft.com/office/powerpoint/2010/main" val="417853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Silicon</a:t>
            </a:r>
          </a:p>
          <a:p>
            <a:r>
              <a:rPr lang="en-US" dirty="0" smtClean="0"/>
              <a:t>11.9 % DSSC</a:t>
            </a:r>
          </a:p>
          <a:p>
            <a:r>
              <a:rPr lang="en-US" dirty="0" smtClean="0"/>
              <a:t>10.6 % Quantum</a:t>
            </a:r>
            <a:r>
              <a:rPr lang="en-US" baseline="0" dirty="0" smtClean="0"/>
              <a:t> dot solar cells</a:t>
            </a:r>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3</a:t>
            </a:fld>
            <a:endParaRPr lang="en-US"/>
          </a:p>
        </p:txBody>
      </p:sp>
    </p:spTree>
    <p:extLst>
      <p:ext uri="{BB962C8B-B14F-4D97-AF65-F5344CB8AC3E}">
        <p14:creationId xmlns:p14="http://schemas.microsoft.com/office/powerpoint/2010/main" val="354860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4</a:t>
            </a:fld>
            <a:endParaRPr lang="en-US"/>
          </a:p>
        </p:txBody>
      </p:sp>
    </p:spTree>
    <p:extLst>
      <p:ext uri="{BB962C8B-B14F-4D97-AF65-F5344CB8AC3E}">
        <p14:creationId xmlns:p14="http://schemas.microsoft.com/office/powerpoint/2010/main" val="307280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range of band gaps obtainable from these three types of nanocrystals (titanium,</a:t>
            </a:r>
            <a:r>
              <a:rPr lang="en-US" sz="1200" b="0" i="0" kern="1200" baseline="0" dirty="0" smtClean="0">
                <a:solidFill>
                  <a:schemeClr val="tx1"/>
                </a:solidFill>
                <a:effectLst/>
                <a:latin typeface="+mn-lt"/>
                <a:ea typeface="+mn-ea"/>
                <a:cs typeface="+mn-cs"/>
              </a:rPr>
              <a:t> cobalt, and manganese)</a:t>
            </a:r>
            <a:r>
              <a:rPr lang="en-US" sz="1200" b="0" i="0" kern="1200" dirty="0" smtClean="0">
                <a:solidFill>
                  <a:schemeClr val="tx1"/>
                </a:solidFill>
                <a:effectLst/>
                <a:latin typeface="+mn-lt"/>
                <a:ea typeface="+mn-ea"/>
                <a:cs typeface="+mn-cs"/>
              </a:rPr>
              <a:t> is 2.19–2.29 eV, 1.93–2.15 eV, and 1.60–1.65 eV respectively.</a:t>
            </a:r>
          </a:p>
          <a:p>
            <a:r>
              <a:rPr lang="en-US" sz="1200" b="0" i="0" kern="1200" dirty="0" err="1" smtClean="0">
                <a:solidFill>
                  <a:schemeClr val="tx1"/>
                </a:solidFill>
                <a:effectLst/>
                <a:latin typeface="+mn-lt"/>
                <a:ea typeface="+mn-ea"/>
                <a:cs typeface="+mn-cs"/>
              </a:rPr>
              <a:t>Titatium</a:t>
            </a:r>
            <a:r>
              <a:rPr lang="en-US" sz="1200" b="0" i="0" kern="1200" dirty="0" smtClean="0">
                <a:solidFill>
                  <a:schemeClr val="tx1"/>
                </a:solidFill>
                <a:effectLst/>
                <a:latin typeface="+mn-lt"/>
                <a:ea typeface="+mn-ea"/>
                <a:cs typeface="+mn-cs"/>
              </a:rPr>
              <a:t> Dioxide -  3.2-3.35 eV</a:t>
            </a:r>
          </a:p>
          <a:p>
            <a:r>
              <a:rPr lang="en-US" sz="1200" b="0" i="0" kern="1200" dirty="0" smtClean="0">
                <a:solidFill>
                  <a:schemeClr val="tx1"/>
                </a:solidFill>
                <a:effectLst/>
                <a:latin typeface="+mn-lt"/>
                <a:ea typeface="+mn-ea"/>
                <a:cs typeface="+mn-cs"/>
              </a:rPr>
              <a:t>Ferritin -  2.140  eV</a:t>
            </a:r>
          </a:p>
          <a:p>
            <a:endParaRPr lang="en-US" dirty="0" smtClean="0"/>
          </a:p>
          <a:p>
            <a:r>
              <a:rPr lang="en-US" dirty="0" smtClean="0"/>
              <a:t>Iron metal count 4000-4500  atoms</a:t>
            </a:r>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5</a:t>
            </a:fld>
            <a:endParaRPr lang="en-US"/>
          </a:p>
        </p:txBody>
      </p:sp>
    </p:spTree>
    <p:extLst>
      <p:ext uri="{BB962C8B-B14F-4D97-AF65-F5344CB8AC3E}">
        <p14:creationId xmlns:p14="http://schemas.microsoft.com/office/powerpoint/2010/main" val="316975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range of band gaps obtainable from these three types of nanocrystals is 2.19–2.29 eV, 1.93–2.15 eV, and 1.60–1.65 eV respectively.</a:t>
            </a:r>
          </a:p>
          <a:p>
            <a:r>
              <a:rPr lang="en-US" sz="1200" b="0" i="0" kern="1200" dirty="0" err="1" smtClean="0">
                <a:solidFill>
                  <a:schemeClr val="tx1"/>
                </a:solidFill>
                <a:effectLst/>
                <a:latin typeface="+mn-lt"/>
                <a:ea typeface="+mn-ea"/>
                <a:cs typeface="+mn-cs"/>
              </a:rPr>
              <a:t>Titatium</a:t>
            </a:r>
            <a:r>
              <a:rPr lang="en-US" sz="1200" b="0" i="0" kern="1200" dirty="0" smtClean="0">
                <a:solidFill>
                  <a:schemeClr val="tx1"/>
                </a:solidFill>
                <a:effectLst/>
                <a:latin typeface="+mn-lt"/>
                <a:ea typeface="+mn-ea"/>
                <a:cs typeface="+mn-cs"/>
              </a:rPr>
              <a:t> Dioxide -  3.2-3.35 eV</a:t>
            </a:r>
          </a:p>
          <a:p>
            <a:r>
              <a:rPr lang="en-US" sz="1200" b="0" i="0" kern="1200" dirty="0" smtClean="0">
                <a:solidFill>
                  <a:schemeClr val="tx1"/>
                </a:solidFill>
                <a:effectLst/>
                <a:latin typeface="+mn-lt"/>
                <a:ea typeface="+mn-ea"/>
                <a:cs typeface="+mn-cs"/>
              </a:rPr>
              <a:t>Ferritin -  2.140  eV</a:t>
            </a:r>
          </a:p>
          <a:p>
            <a:pPr fontAlgn="base"/>
            <a:r>
              <a:rPr lang="en-US" sz="1200" b="0" i="0" kern="1200" dirty="0" smtClean="0">
                <a:solidFill>
                  <a:schemeClr val="tx1"/>
                </a:solidFill>
                <a:effectLst/>
                <a:latin typeface="+mn-lt"/>
                <a:ea typeface="+mn-ea"/>
                <a:cs typeface="+mn-cs"/>
              </a:rPr>
              <a:t>Shockley–</a:t>
            </a:r>
            <a:r>
              <a:rPr lang="en-US" sz="1200" b="0" i="0" kern="1200" dirty="0" err="1" smtClean="0">
                <a:solidFill>
                  <a:schemeClr val="tx1"/>
                </a:solidFill>
                <a:effectLst/>
                <a:latin typeface="+mn-lt"/>
                <a:ea typeface="+mn-ea"/>
                <a:cs typeface="+mn-cs"/>
              </a:rPr>
              <a:t>Queisser</a:t>
            </a:r>
            <a:r>
              <a:rPr lang="en-US" sz="1200" b="0" i="0" kern="1200" dirty="0" smtClean="0">
                <a:solidFill>
                  <a:schemeClr val="tx1"/>
                </a:solidFill>
                <a:effectLst/>
                <a:latin typeface="+mn-lt"/>
                <a:ea typeface="+mn-ea"/>
                <a:cs typeface="+mn-cs"/>
              </a:rPr>
              <a:t> limit of 33.7% efficiency [</a:t>
            </a:r>
            <a:r>
              <a:rPr lang="en-US" sz="1200" b="0" i="0" u="none" strike="noStrike" kern="1200" dirty="0" smtClean="0">
                <a:solidFill>
                  <a:schemeClr val="tx1"/>
                </a:solidFill>
                <a:effectLst/>
                <a:latin typeface="+mn-lt"/>
                <a:ea typeface="+mn-ea"/>
                <a:cs typeface="+mn-cs"/>
                <a:hlinkClick r:id="rId3"/>
              </a:rPr>
              <a:t>2</a:t>
            </a:r>
            <a:r>
              <a:rPr lang="en-US" sz="1200" b="0" i="0" kern="1200" dirty="0" smtClean="0">
                <a:solidFill>
                  <a:schemeClr val="tx1"/>
                </a:solidFill>
                <a:effectLst/>
                <a:latin typeface="+mn-lt"/>
                <a:ea typeface="+mn-ea"/>
                <a:cs typeface="+mn-cs"/>
              </a:rPr>
              <a:t>], which comes from the interplay between the solar spectrum and a semiconductor absorption model where photons with energy below the band gap are not absorbed whereas photons above the band gap are absorbed. Excess photon energy above the band gap is lost to phonon-related heating. The 33.7% maximum efficiency is obtainable with a material having the optimal band gap of 1.34 eV. Band gap energies lower than 1.34 eV (e.g. silicon at 1.12 eV) will be less efficient because too much of the photons' energy will be lost, while band gap energies higher than 1.34 eV will be less efficient because too many photons will go unabsorbed.</a:t>
            </a:r>
          </a:p>
          <a:p>
            <a:endParaRPr lang="en-US" dirty="0" smtClean="0"/>
          </a:p>
          <a:p>
            <a:r>
              <a:rPr lang="en-US" sz="1200" b="0" i="0" kern="1200" dirty="0" smtClean="0">
                <a:solidFill>
                  <a:schemeClr val="tx1"/>
                </a:solidFill>
                <a:effectLst/>
                <a:latin typeface="+mn-lt"/>
                <a:ea typeface="+mn-ea"/>
                <a:cs typeface="+mn-cs"/>
              </a:rPr>
              <a:t> Here we have used OAS to measure band gaps sensitively enough to see shifts in band gap from quantum confinement effects as particle size is changed; the results of the optical absorption spectroscopy measurements indicate the range of band gaps obtainable from titanium, cobalt, and manganese </a:t>
            </a:r>
            <a:r>
              <a:rPr lang="en-US" sz="1200" b="0" i="0" kern="1200" dirty="0" err="1" smtClean="0">
                <a:solidFill>
                  <a:schemeClr val="tx1"/>
                </a:solidFill>
                <a:effectLst/>
                <a:latin typeface="+mn-lt"/>
                <a:ea typeface="+mn-ea"/>
                <a:cs typeface="+mn-cs"/>
              </a:rPr>
              <a:t>oxyhydroxide</a:t>
            </a:r>
            <a:r>
              <a:rPr lang="en-US" sz="1200" b="0" i="0" kern="1200" dirty="0" smtClean="0">
                <a:solidFill>
                  <a:schemeClr val="tx1"/>
                </a:solidFill>
                <a:effectLst/>
                <a:latin typeface="+mn-lt"/>
                <a:ea typeface="+mn-ea"/>
                <a:cs typeface="+mn-cs"/>
              </a:rPr>
              <a:t> nanocrystals is 2.19–2.29 eV, 1.93–2.15 eV, and 1.60–1.65 eV respectively. Finally, we have used these band gap measurements to calculate theoretical efficiency limits for multi-junction PV cells using these materials. For concentrated sunlight efficiencies as large as 44.9% are theoretically obtainable, or 63.1% if another ferritin-based nanocrystal can be found with a band gap similar to silicon (i.e. 1.12 eV).</a:t>
            </a:r>
            <a:endParaRPr lang="en-US" dirty="0" smtClean="0"/>
          </a:p>
        </p:txBody>
      </p:sp>
      <p:sp>
        <p:nvSpPr>
          <p:cNvPr id="4" name="Slide Number Placeholder 3"/>
          <p:cNvSpPr>
            <a:spLocks noGrp="1"/>
          </p:cNvSpPr>
          <p:nvPr>
            <p:ph type="sldNum" sz="quarter" idx="10"/>
          </p:nvPr>
        </p:nvSpPr>
        <p:spPr/>
        <p:txBody>
          <a:bodyPr/>
          <a:lstStyle/>
          <a:p>
            <a:fld id="{752A135F-8507-45DD-996D-89EE385C1317}" type="slidenum">
              <a:rPr lang="en-US" smtClean="0"/>
              <a:t>6</a:t>
            </a:fld>
            <a:endParaRPr lang="en-US"/>
          </a:p>
        </p:txBody>
      </p:sp>
    </p:spTree>
    <p:extLst>
      <p:ext uri="{BB962C8B-B14F-4D97-AF65-F5344CB8AC3E}">
        <p14:creationId xmlns:p14="http://schemas.microsoft.com/office/powerpoint/2010/main" val="166074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8</a:t>
            </a:fld>
            <a:endParaRPr lang="en-US"/>
          </a:p>
        </p:txBody>
      </p:sp>
    </p:spTree>
    <p:extLst>
      <p:ext uri="{BB962C8B-B14F-4D97-AF65-F5344CB8AC3E}">
        <p14:creationId xmlns:p14="http://schemas.microsoft.com/office/powerpoint/2010/main" val="425383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9</a:t>
            </a:fld>
            <a:endParaRPr lang="en-US"/>
          </a:p>
        </p:txBody>
      </p:sp>
    </p:spTree>
    <p:extLst>
      <p:ext uri="{BB962C8B-B14F-4D97-AF65-F5344CB8AC3E}">
        <p14:creationId xmlns:p14="http://schemas.microsoft.com/office/powerpoint/2010/main" val="319601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questions. Summary of results </a:t>
            </a:r>
            <a:endParaRPr lang="en-US" dirty="0"/>
          </a:p>
        </p:txBody>
      </p:sp>
      <p:sp>
        <p:nvSpPr>
          <p:cNvPr id="4" name="Slide Number Placeholder 3"/>
          <p:cNvSpPr>
            <a:spLocks noGrp="1"/>
          </p:cNvSpPr>
          <p:nvPr>
            <p:ph type="sldNum" sz="quarter" idx="10"/>
          </p:nvPr>
        </p:nvSpPr>
        <p:spPr/>
        <p:txBody>
          <a:bodyPr/>
          <a:lstStyle/>
          <a:p>
            <a:fld id="{752A135F-8507-45DD-996D-89EE385C1317}" type="slidenum">
              <a:rPr lang="en-US" smtClean="0"/>
              <a:t>13</a:t>
            </a:fld>
            <a:endParaRPr lang="en-US"/>
          </a:p>
        </p:txBody>
      </p:sp>
    </p:spTree>
    <p:extLst>
      <p:ext uri="{BB962C8B-B14F-4D97-AF65-F5344CB8AC3E}">
        <p14:creationId xmlns:p14="http://schemas.microsoft.com/office/powerpoint/2010/main" val="76060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4/2/2016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4/2/2016</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4/2/2016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4/2/2016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4/2/2016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4/2/2016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4/2/2016</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4/2/2016</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tif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009" y="1319391"/>
            <a:ext cx="8522898" cy="1471612"/>
          </a:xfrm>
        </p:spPr>
        <p:txBody>
          <a:bodyPr>
            <a:noAutofit/>
          </a:bodyPr>
          <a:lstStyle/>
          <a:p>
            <a:pPr algn="ctr"/>
            <a:r>
              <a:rPr lang="en-US" sz="3600" b="1" dirty="0">
                <a:solidFill>
                  <a:schemeClr val="bg1"/>
                </a:solidFill>
              </a:rPr>
              <a:t>Fabrication of Dye Sensitized Solar Cells</a:t>
            </a:r>
            <a:br>
              <a:rPr lang="en-US" sz="3600" b="1" dirty="0">
                <a:solidFill>
                  <a:schemeClr val="bg1"/>
                </a:solidFill>
              </a:rPr>
            </a:br>
            <a:r>
              <a:rPr lang="en-US" sz="3600" b="1" dirty="0" smtClean="0">
                <a:solidFill>
                  <a:schemeClr val="bg1"/>
                </a:solidFill>
              </a:rPr>
              <a:t>Using Native and Non-Native</a:t>
            </a:r>
            <a:br>
              <a:rPr lang="en-US" sz="3600" b="1" dirty="0" smtClean="0">
                <a:solidFill>
                  <a:schemeClr val="bg1"/>
                </a:solidFill>
              </a:rPr>
            </a:br>
            <a:r>
              <a:rPr lang="en-US" sz="3600" b="1" dirty="0" smtClean="0">
                <a:solidFill>
                  <a:schemeClr val="bg1"/>
                </a:solidFill>
              </a:rPr>
              <a:t> Nanocrystals </a:t>
            </a:r>
            <a:r>
              <a:rPr lang="en-US" sz="3600" b="1" dirty="0">
                <a:solidFill>
                  <a:schemeClr val="bg1"/>
                </a:solidFill>
              </a:rPr>
              <a:t>in </a:t>
            </a:r>
            <a:r>
              <a:rPr lang="en-US" sz="3600" b="1" dirty="0" smtClean="0">
                <a:solidFill>
                  <a:schemeClr val="bg1"/>
                </a:solidFill>
              </a:rPr>
              <a:t>Ferritin </a:t>
            </a:r>
            <a:r>
              <a:rPr lang="en-US" sz="3600" b="1" dirty="0">
                <a:solidFill>
                  <a:schemeClr val="bg1"/>
                </a:solidFill>
              </a:rPr>
              <a:t>as the </a:t>
            </a:r>
            <a:r>
              <a:rPr lang="en-US" sz="3600" b="1" dirty="0" smtClean="0">
                <a:solidFill>
                  <a:schemeClr val="bg1"/>
                </a:solidFill>
              </a:rPr>
              <a:t>Dye</a:t>
            </a:r>
            <a:br>
              <a:rPr lang="en-US" sz="3600" b="1" dirty="0" smtClean="0">
                <a:solidFill>
                  <a:schemeClr val="bg1"/>
                </a:solidFill>
              </a:rPr>
            </a:br>
            <a:endParaRPr lang="en-US" sz="3600" b="1" dirty="0">
              <a:solidFill>
                <a:schemeClr val="bg1"/>
              </a:solidFill>
            </a:endParaRPr>
          </a:p>
        </p:txBody>
      </p:sp>
      <p:sp>
        <p:nvSpPr>
          <p:cNvPr id="3" name="Subtitle 2"/>
          <p:cNvSpPr>
            <a:spLocks noGrp="1"/>
          </p:cNvSpPr>
          <p:nvPr>
            <p:ph type="body" idx="4294967295"/>
          </p:nvPr>
        </p:nvSpPr>
        <p:spPr>
          <a:xfrm>
            <a:off x="0" y="2292341"/>
            <a:ext cx="7795793" cy="4244383"/>
          </a:xfrm>
        </p:spPr>
        <p:txBody>
          <a:bodyPr>
            <a:noAutofit/>
          </a:bodyPr>
          <a:lstStyle/>
          <a:p>
            <a:pPr marL="0" indent="0" algn="l">
              <a:buNone/>
            </a:pPr>
            <a:endParaRPr lang="en-US" sz="2600" b="1" dirty="0" smtClean="0">
              <a:solidFill>
                <a:schemeClr val="bg1"/>
              </a:solidFill>
            </a:endParaRPr>
          </a:p>
          <a:p>
            <a:pPr marL="0" indent="0" algn="l">
              <a:buNone/>
            </a:pPr>
            <a:r>
              <a:rPr lang="en-US" sz="2400" b="1" dirty="0" smtClean="0">
                <a:solidFill>
                  <a:schemeClr val="bg1"/>
                </a:solidFill>
              </a:rPr>
              <a:t>Student</a:t>
            </a:r>
            <a:r>
              <a:rPr lang="en-US" sz="2600" b="1" dirty="0" smtClean="0">
                <a:solidFill>
                  <a:schemeClr val="bg1"/>
                </a:solidFill>
              </a:rPr>
              <a:t> : Alessandro Perego 	</a:t>
            </a:r>
          </a:p>
          <a:p>
            <a:pPr marL="0" indent="0" algn="l">
              <a:buNone/>
            </a:pPr>
            <a:r>
              <a:rPr lang="en-US" sz="2400" b="1" dirty="0" smtClean="0">
                <a:solidFill>
                  <a:schemeClr val="bg1"/>
                </a:solidFill>
              </a:rPr>
              <a:t>Mentors</a:t>
            </a:r>
            <a:r>
              <a:rPr lang="en-US" sz="2600" b="1" dirty="0" smtClean="0">
                <a:solidFill>
                  <a:schemeClr val="bg1"/>
                </a:solidFill>
              </a:rPr>
              <a:t>: Dr. John S. Colton &amp; Dr. Richard K. Watt</a:t>
            </a:r>
          </a:p>
          <a:p>
            <a:pPr marL="0" indent="0">
              <a:buNone/>
            </a:pPr>
            <a:r>
              <a:rPr lang="en-US" sz="2000" b="1" dirty="0" smtClean="0">
                <a:solidFill>
                  <a:schemeClr val="bg1"/>
                </a:solidFill>
              </a:rPr>
              <a:t>Funding : </a:t>
            </a:r>
          </a:p>
          <a:p>
            <a:pPr marL="0" indent="0">
              <a:buNone/>
            </a:pPr>
            <a:r>
              <a:rPr lang="en-US" sz="2000" b="1" dirty="0" smtClean="0">
                <a:solidFill>
                  <a:schemeClr val="bg1"/>
                </a:solidFill>
              </a:rPr>
              <a:t> - BYU department of Chemistry and Biochemistry</a:t>
            </a:r>
            <a:endParaRPr lang="en-US" sz="2000" b="1" dirty="0">
              <a:solidFill>
                <a:schemeClr val="bg1"/>
              </a:solidFill>
            </a:endParaRPr>
          </a:p>
          <a:p>
            <a:pPr marL="0" indent="0">
              <a:buNone/>
            </a:pPr>
            <a:r>
              <a:rPr lang="en-US" sz="2000" b="1" dirty="0" smtClean="0">
                <a:solidFill>
                  <a:schemeClr val="bg1"/>
                </a:solidFill>
              </a:rPr>
              <a:t> - BYU department of Physics and Astronomy</a:t>
            </a:r>
          </a:p>
          <a:p>
            <a:pPr marL="0" indent="0">
              <a:buNone/>
            </a:pPr>
            <a:r>
              <a:rPr lang="en-US" sz="2000" b="1" dirty="0" smtClean="0">
                <a:solidFill>
                  <a:schemeClr val="bg1"/>
                </a:solidFill>
              </a:rPr>
              <a:t> - BYU </a:t>
            </a:r>
            <a:r>
              <a:rPr lang="en-US" sz="2000" b="1" dirty="0">
                <a:solidFill>
                  <a:schemeClr val="bg1"/>
                </a:solidFill>
              </a:rPr>
              <a:t>Office of Research and Creative Activities </a:t>
            </a:r>
            <a:r>
              <a:rPr lang="en-US" sz="2000" b="1" dirty="0" smtClean="0">
                <a:solidFill>
                  <a:schemeClr val="bg1"/>
                </a:solidFill>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66192908"/>
              </p:ext>
            </p:extLst>
          </p:nvPr>
        </p:nvGraphicFramePr>
        <p:xfrm>
          <a:off x="7395882" y="5109882"/>
          <a:ext cx="1748118" cy="1748118"/>
        </p:xfrm>
        <a:graphic>
          <a:graphicData uri="http://schemas.openxmlformats.org/presentationml/2006/ole">
            <mc:AlternateContent xmlns:mc="http://schemas.openxmlformats.org/markup-compatibility/2006">
              <mc:Choice xmlns:v="urn:schemas-microsoft-com:vml" Requires="v">
                <p:oleObj spid="_x0000_s1067" name="Acrobat Document" r:id="rId4" imgW="4800444" imgH="4800600" progId="Acrobat.Document.11">
                  <p:embed/>
                </p:oleObj>
              </mc:Choice>
              <mc:Fallback>
                <p:oleObj name="Acrobat Document" r:id="rId4" imgW="4800444" imgH="4800600" progId="Acrobat.Document.11">
                  <p:embed/>
                  <p:pic>
                    <p:nvPicPr>
                      <p:cNvPr id="0" name=""/>
                      <p:cNvPicPr/>
                      <p:nvPr/>
                    </p:nvPicPr>
                    <p:blipFill>
                      <a:blip r:embed="rId5"/>
                      <a:stretch>
                        <a:fillRect/>
                      </a:stretch>
                    </p:blipFill>
                    <p:spPr>
                      <a:xfrm>
                        <a:off x="7395882" y="5109882"/>
                        <a:ext cx="1748118" cy="1748118"/>
                      </a:xfrm>
                      <a:prstGeom prst="rect">
                        <a:avLst/>
                      </a:prstGeom>
                    </p:spPr>
                  </p:pic>
                </p:oleObj>
              </mc:Fallback>
            </mc:AlternateContent>
          </a:graphicData>
        </a:graphic>
      </p:graphicFrame>
    </p:spTree>
    <p:extLst>
      <p:ext uri="{BB962C8B-B14F-4D97-AF65-F5344CB8AC3E}">
        <p14:creationId xmlns:p14="http://schemas.microsoft.com/office/powerpoint/2010/main" val="384670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9921" y="-303527"/>
            <a:ext cx="7583488" cy="11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r>
              <a:rPr lang="en-US" b="1" dirty="0" smtClean="0"/>
              <a:t>Second  Approach – More time </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1550346052"/>
              </p:ext>
            </p:extLst>
          </p:nvPr>
        </p:nvGraphicFramePr>
        <p:xfrm>
          <a:off x="251476" y="839473"/>
          <a:ext cx="8393398" cy="5770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09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4671" y="-232726"/>
            <a:ext cx="7583488" cy="11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r>
              <a:rPr lang="en-US" b="1" dirty="0" smtClean="0"/>
              <a:t>Objective</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1334254897"/>
              </p:ext>
            </p:extLst>
          </p:nvPr>
        </p:nvGraphicFramePr>
        <p:xfrm>
          <a:off x="203851" y="842963"/>
          <a:ext cx="8606774" cy="5757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041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671" y="-99376"/>
            <a:ext cx="7583488" cy="1143000"/>
          </a:xfrm>
        </p:spPr>
        <p:txBody>
          <a:bodyPr/>
          <a:lstStyle/>
          <a:p>
            <a:r>
              <a:rPr lang="en-US" dirty="0" smtClean="0"/>
              <a:t>Challenges</a:t>
            </a:r>
            <a:endParaRPr lang="en-US" dirty="0"/>
          </a:p>
        </p:txBody>
      </p:sp>
      <p:sp>
        <p:nvSpPr>
          <p:cNvPr id="3" name="Content Placeholder 2"/>
          <p:cNvSpPr>
            <a:spLocks noGrp="1"/>
          </p:cNvSpPr>
          <p:nvPr>
            <p:ph idx="4294967295"/>
          </p:nvPr>
        </p:nvSpPr>
        <p:spPr>
          <a:xfrm>
            <a:off x="198407" y="983535"/>
            <a:ext cx="7583488" cy="3116262"/>
          </a:xfrm>
        </p:spPr>
        <p:txBody>
          <a:bodyPr/>
          <a:lstStyle/>
          <a:p>
            <a:r>
              <a:rPr lang="en-US" dirty="0" smtClean="0"/>
              <a:t>Understanding the chemical and physical  interactions between ferritin and  TiO2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77260"/>
            <a:ext cx="8420099" cy="4299689"/>
          </a:xfrm>
          <a:prstGeom prst="rect">
            <a:avLst/>
          </a:prstGeom>
        </p:spPr>
      </p:pic>
      <p:sp>
        <p:nvSpPr>
          <p:cNvPr id="8" name="Rectangle 7"/>
          <p:cNvSpPr/>
          <p:nvPr/>
        </p:nvSpPr>
        <p:spPr>
          <a:xfrm>
            <a:off x="284671" y="6211409"/>
            <a:ext cx="7744904" cy="307777"/>
          </a:xfrm>
          <a:prstGeom prst="rect">
            <a:avLst/>
          </a:prstGeom>
        </p:spPr>
        <p:txBody>
          <a:bodyPr wrap="square">
            <a:spAutoFit/>
          </a:bodyPr>
          <a:lstStyle/>
          <a:p>
            <a:r>
              <a:rPr lang="en-US" sz="1400" dirty="0"/>
              <a:t>http://pubs.rsc.org/en/content/articlepdf/2012/oc/c2oc90016e</a:t>
            </a:r>
          </a:p>
        </p:txBody>
      </p:sp>
    </p:spTree>
    <p:extLst>
      <p:ext uri="{BB962C8B-B14F-4D97-AF65-F5344CB8AC3E}">
        <p14:creationId xmlns:p14="http://schemas.microsoft.com/office/powerpoint/2010/main" val="621914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815" y="85725"/>
            <a:ext cx="7032812" cy="769441"/>
          </a:xfrm>
          <a:prstGeom prst="rect">
            <a:avLst/>
          </a:prstGeom>
          <a:noFill/>
        </p:spPr>
        <p:txBody>
          <a:bodyPr wrap="square" rtlCol="0">
            <a:spAutoFit/>
          </a:bodyPr>
          <a:lstStyle/>
          <a:p>
            <a:pPr algn="ctr"/>
            <a:r>
              <a:rPr lang="en-US" sz="4400" dirty="0" smtClean="0">
                <a:solidFill>
                  <a:schemeClr val="bg1"/>
                </a:solidFill>
              </a:rPr>
              <a:t>Conclusions &amp; future works: </a:t>
            </a:r>
            <a:endParaRPr lang="en-US" sz="4400" dirty="0">
              <a:solidFill>
                <a:schemeClr val="bg1"/>
              </a:solidFill>
            </a:endParaRPr>
          </a:p>
        </p:txBody>
      </p:sp>
      <p:sp>
        <p:nvSpPr>
          <p:cNvPr id="2" name="TextBox 1"/>
          <p:cNvSpPr txBox="1"/>
          <p:nvPr/>
        </p:nvSpPr>
        <p:spPr>
          <a:xfrm>
            <a:off x="276224" y="967678"/>
            <a:ext cx="8334375" cy="557075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solidFill>
                  <a:schemeClr val="bg1"/>
                </a:solidFill>
              </a:rPr>
              <a:t>Ferritin has been used as an alternative dye for DSSCs</a:t>
            </a:r>
          </a:p>
          <a:p>
            <a:pPr marL="457200" indent="-457200">
              <a:buFont typeface="Arial" panose="020B0604020202020204" pitchFamily="34" charset="0"/>
              <a:buChar char="•"/>
            </a:pPr>
            <a:r>
              <a:rPr lang="en-US" sz="3600" dirty="0" smtClean="0">
                <a:solidFill>
                  <a:schemeClr val="bg1"/>
                </a:solidFill>
              </a:rPr>
              <a:t>Optimization performed in order to increase the efficiency of the DSSCs</a:t>
            </a:r>
          </a:p>
          <a:p>
            <a:pPr marL="457200" indent="-457200">
              <a:buFont typeface="Arial" panose="020B0604020202020204" pitchFamily="34" charset="0"/>
              <a:buChar char="•"/>
            </a:pPr>
            <a:r>
              <a:rPr lang="en-US" sz="3600" dirty="0" smtClean="0">
                <a:solidFill>
                  <a:schemeClr val="bg1"/>
                </a:solidFill>
              </a:rPr>
              <a:t>Need to investigate physical and chemical interactions between ferritin and titanium dioxide </a:t>
            </a:r>
          </a:p>
          <a:p>
            <a:pPr marL="457200" indent="-457200">
              <a:buFont typeface="Arial" panose="020B0604020202020204" pitchFamily="34" charset="0"/>
              <a:buChar char="•"/>
            </a:pPr>
            <a:r>
              <a:rPr lang="en-US" sz="3600" dirty="0">
                <a:solidFill>
                  <a:schemeClr val="bg1"/>
                </a:solidFill>
              </a:rPr>
              <a:t>E</a:t>
            </a:r>
            <a:r>
              <a:rPr lang="en-US" sz="3600" dirty="0" smtClean="0">
                <a:solidFill>
                  <a:schemeClr val="bg1"/>
                </a:solidFill>
              </a:rPr>
              <a:t>ngineering a different ferritin structure </a:t>
            </a:r>
          </a:p>
          <a:p>
            <a:pPr marL="457200" indent="-457200">
              <a:buFont typeface="Arial" panose="020B0604020202020204" pitchFamily="34" charset="0"/>
              <a:buChar char="•"/>
            </a:pPr>
            <a:r>
              <a:rPr lang="en-US" sz="3600" dirty="0" smtClean="0">
                <a:solidFill>
                  <a:schemeClr val="bg1"/>
                </a:solidFill>
              </a:rPr>
              <a:t>Start to develop multilayer DSSCs</a:t>
            </a:r>
          </a:p>
          <a:p>
            <a:endParaRPr lang="en-US" sz="3200" dirty="0"/>
          </a:p>
        </p:txBody>
      </p:sp>
    </p:spTree>
    <p:extLst>
      <p:ext uri="{BB962C8B-B14F-4D97-AF65-F5344CB8AC3E}">
        <p14:creationId xmlns:p14="http://schemas.microsoft.com/office/powerpoint/2010/main" val="402442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65138"/>
            <a:ext cx="7583488" cy="1143000"/>
          </a:xfrm>
        </p:spPr>
        <p:txBody>
          <a:bodyPr>
            <a:normAutofit fontScale="90000"/>
          </a:bodyPr>
          <a:lstStyle/>
          <a:p>
            <a:pPr algn="ctr"/>
            <a:r>
              <a:rPr lang="en-US" sz="4000" dirty="0"/>
              <a:t>Renewable energies in the USA </a:t>
            </a:r>
            <a:r>
              <a:rPr lang="en-US" dirty="0"/>
              <a:t/>
            </a:r>
            <a:br>
              <a:rPr lang="en-US" dirty="0"/>
            </a:br>
            <a:endParaRPr lang="en-US" dirty="0"/>
          </a:p>
        </p:txBody>
      </p:sp>
      <p:pic>
        <p:nvPicPr>
          <p:cNvPr id="2" name="Picture 1"/>
          <p:cNvPicPr>
            <a:picLocks noChangeAspect="1"/>
          </p:cNvPicPr>
          <p:nvPr/>
        </p:nvPicPr>
        <p:blipFill>
          <a:blip r:embed="rId3"/>
          <a:stretch>
            <a:fillRect/>
          </a:stretch>
        </p:blipFill>
        <p:spPr>
          <a:xfrm>
            <a:off x="246490" y="1449238"/>
            <a:ext cx="3521322" cy="3692105"/>
          </a:xfrm>
          <a:prstGeom prst="rect">
            <a:avLst/>
          </a:prstGeom>
        </p:spPr>
      </p:pic>
      <p:sp>
        <p:nvSpPr>
          <p:cNvPr id="3" name="TextBox 2"/>
          <p:cNvSpPr txBox="1"/>
          <p:nvPr/>
        </p:nvSpPr>
        <p:spPr>
          <a:xfrm>
            <a:off x="316052" y="6118277"/>
            <a:ext cx="5967326" cy="369332"/>
          </a:xfrm>
          <a:prstGeom prst="rect">
            <a:avLst/>
          </a:prstGeom>
          <a:noFill/>
        </p:spPr>
        <p:txBody>
          <a:bodyPr wrap="square" rtlCol="0">
            <a:spAutoFit/>
          </a:bodyPr>
          <a:lstStyle/>
          <a:p>
            <a:r>
              <a:rPr lang="en-US" i="1" dirty="0" smtClean="0"/>
              <a:t>Source: U.S Energy Information Administration (EIA)</a:t>
            </a:r>
            <a:endParaRPr lang="en-US"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759" y="1265238"/>
            <a:ext cx="5368328" cy="4511615"/>
          </a:xfrm>
          <a:prstGeom prst="rect">
            <a:avLst/>
          </a:prstGeom>
        </p:spPr>
      </p:pic>
    </p:spTree>
    <p:extLst>
      <p:ext uri="{BB962C8B-B14F-4D97-AF65-F5344CB8AC3E}">
        <p14:creationId xmlns:p14="http://schemas.microsoft.com/office/powerpoint/2010/main" val="152094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90" y="238125"/>
            <a:ext cx="8641986" cy="6067425"/>
          </a:xfrm>
          <a:prstGeom prst="rect">
            <a:avLst/>
          </a:prstGeom>
        </p:spPr>
      </p:pic>
      <p:cxnSp>
        <p:nvCxnSpPr>
          <p:cNvPr id="3" name="Straight Arrow Connector 2"/>
          <p:cNvCxnSpPr/>
          <p:nvPr/>
        </p:nvCxnSpPr>
        <p:spPr>
          <a:xfrm rot="-13980000" flipV="1">
            <a:off x="7746046" y="1855026"/>
            <a:ext cx="0" cy="1920240"/>
          </a:xfrm>
          <a:prstGeom prst="straightConnector1">
            <a:avLst/>
          </a:prstGeom>
          <a:ln w="98425" cmpd="sng">
            <a:solidFill>
              <a:schemeClr val="accent1"/>
            </a:solidFill>
            <a:headEnd type="none" w="lg" len="lg"/>
            <a:tailEnd type="triangle" w="lg" len="lg"/>
          </a:ln>
        </p:spPr>
        <p:style>
          <a:lnRef idx="2">
            <a:schemeClr val="dk1"/>
          </a:lnRef>
          <a:fillRef idx="0">
            <a:schemeClr val="dk1"/>
          </a:fillRef>
          <a:effectRef idx="1">
            <a:schemeClr val="dk1"/>
          </a:effectRef>
          <a:fontRef idx="minor">
            <a:schemeClr val="tx1"/>
          </a:fontRef>
        </p:style>
      </p:cxnSp>
      <p:cxnSp>
        <p:nvCxnSpPr>
          <p:cNvPr id="4" name="Straight Arrow Connector 3"/>
          <p:cNvCxnSpPr/>
          <p:nvPr/>
        </p:nvCxnSpPr>
        <p:spPr>
          <a:xfrm rot="-13980000" flipV="1">
            <a:off x="7746047" y="3311321"/>
            <a:ext cx="0" cy="1920240"/>
          </a:xfrm>
          <a:prstGeom prst="straightConnector1">
            <a:avLst/>
          </a:prstGeom>
          <a:ln w="98425">
            <a:solidFill>
              <a:schemeClr val="bg2"/>
            </a:solidFill>
            <a:headEnd type="none" w="lg" len="lg"/>
            <a:tailEnd type="triangle" w="lg" len="lg"/>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152400" y="6377374"/>
            <a:ext cx="5248275" cy="276999"/>
          </a:xfrm>
          <a:prstGeom prst="rect">
            <a:avLst/>
          </a:prstGeom>
          <a:noFill/>
        </p:spPr>
        <p:txBody>
          <a:bodyPr wrap="square" rtlCol="0">
            <a:spAutoFit/>
          </a:bodyPr>
          <a:lstStyle/>
          <a:p>
            <a:r>
              <a:rPr lang="en-US" sz="1200" i="1" dirty="0"/>
              <a:t>http://www.nrel.gov/ncpv/images/efficiency_chart.jpg</a:t>
            </a:r>
            <a:endParaRPr lang="en-US" sz="1200" dirty="0"/>
          </a:p>
        </p:txBody>
      </p:sp>
    </p:spTree>
    <p:extLst>
      <p:ext uri="{BB962C8B-B14F-4D97-AF65-F5344CB8AC3E}">
        <p14:creationId xmlns:p14="http://schemas.microsoft.com/office/powerpoint/2010/main" val="12956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0700" y="309563"/>
            <a:ext cx="8623300" cy="1143000"/>
          </a:xfrm>
        </p:spPr>
        <p:txBody>
          <a:bodyPr>
            <a:normAutofit fontScale="90000"/>
          </a:bodyPr>
          <a:lstStyle/>
          <a:p>
            <a:r>
              <a:rPr lang="en-US" dirty="0" smtClean="0"/>
              <a:t>Mechanism of Dye Sensitized Solar Cells (DSSCs) </a:t>
            </a:r>
            <a:endParaRPr lang="en-US"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49182" y="1946059"/>
            <a:ext cx="7861535" cy="4206875"/>
          </a:xfr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7363" y="1669060"/>
            <a:ext cx="4790412" cy="4198339"/>
          </a:xfrm>
          <a:prstGeom prst="rect">
            <a:avLst/>
          </a:prstGeom>
        </p:spPr>
      </p:pic>
      <p:sp>
        <p:nvSpPr>
          <p:cNvPr id="5" name="TextBox 4"/>
          <p:cNvSpPr txBox="1"/>
          <p:nvPr/>
        </p:nvSpPr>
        <p:spPr>
          <a:xfrm>
            <a:off x="267363" y="6152934"/>
            <a:ext cx="7553325" cy="276999"/>
          </a:xfrm>
          <a:prstGeom prst="rect">
            <a:avLst/>
          </a:prstGeom>
          <a:noFill/>
        </p:spPr>
        <p:txBody>
          <a:bodyPr wrap="square" rtlCol="0">
            <a:spAutoFit/>
          </a:bodyPr>
          <a:lstStyle/>
          <a:p>
            <a:r>
              <a:rPr lang="en-US" sz="1200" dirty="0"/>
              <a:t>http://www.solaronix.com/documents/dye_solar_cells_for_real.pdf</a:t>
            </a:r>
          </a:p>
        </p:txBody>
      </p:sp>
    </p:spTree>
    <p:extLst>
      <p:ext uri="{BB962C8B-B14F-4D97-AF65-F5344CB8AC3E}">
        <p14:creationId xmlns:p14="http://schemas.microsoft.com/office/powerpoint/2010/main" val="31359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661" y="-244328"/>
            <a:ext cx="7583487" cy="1143000"/>
          </a:xfrm>
        </p:spPr>
        <p:txBody>
          <a:bodyPr/>
          <a:lstStyle/>
          <a:p>
            <a:r>
              <a:rPr lang="en-US" dirty="0" smtClean="0"/>
              <a:t>Why Ferritin?</a:t>
            </a:r>
            <a:endParaRPr lang="en-US" dirty="0"/>
          </a:p>
        </p:txBody>
      </p:sp>
      <p:sp>
        <p:nvSpPr>
          <p:cNvPr id="4" name="Content Placeholder 3"/>
          <p:cNvSpPr>
            <a:spLocks noGrp="1"/>
          </p:cNvSpPr>
          <p:nvPr>
            <p:ph idx="4294967295"/>
          </p:nvPr>
        </p:nvSpPr>
        <p:spPr>
          <a:xfrm>
            <a:off x="0" y="1949450"/>
            <a:ext cx="7583488" cy="4006850"/>
          </a:xfrm>
        </p:spPr>
        <p:txBody>
          <a:bodyPr/>
          <a:lstStyle/>
          <a:p>
            <a:pPr marL="0" indent="0">
              <a:buNone/>
            </a:pPr>
            <a:endParaRPr lang="en-US" dirty="0"/>
          </a:p>
          <a:p>
            <a:endParaRPr lang="en-US" dirty="0"/>
          </a:p>
        </p:txBody>
      </p:sp>
      <p:sp>
        <p:nvSpPr>
          <p:cNvPr id="3" name="TextBox 2"/>
          <p:cNvSpPr txBox="1"/>
          <p:nvPr/>
        </p:nvSpPr>
        <p:spPr>
          <a:xfrm>
            <a:off x="266650" y="908996"/>
            <a:ext cx="8566292" cy="2308324"/>
          </a:xfrm>
          <a:prstGeom prst="rect">
            <a:avLst/>
          </a:prstGeom>
          <a:noFill/>
        </p:spPr>
        <p:txBody>
          <a:bodyPr wrap="square" rtlCol="0">
            <a:spAutoFit/>
          </a:bodyPr>
          <a:lstStyle/>
          <a:p>
            <a:pPr marL="285750" indent="-285750">
              <a:buFont typeface="Arial" panose="020B0604020202020204" pitchFamily="34" charset="0"/>
              <a:buChar char="•"/>
            </a:pPr>
            <a:r>
              <a:rPr lang="en-US" sz="2000" b="1" dirty="0"/>
              <a:t>D</a:t>
            </a:r>
            <a:r>
              <a:rPr lang="en-US" sz="2000" b="1" dirty="0" smtClean="0"/>
              <a:t>ifferent wavelengths </a:t>
            </a:r>
            <a:r>
              <a:rPr lang="en-US" sz="2000" b="1" dirty="0"/>
              <a:t>of light can be </a:t>
            </a:r>
            <a:r>
              <a:rPr lang="en-US" sz="2000" b="1" dirty="0" smtClean="0"/>
              <a:t>absorbed using different nanocrystals</a:t>
            </a:r>
          </a:p>
          <a:p>
            <a:endParaRPr lang="en-US" sz="2000" b="1" dirty="0"/>
          </a:p>
          <a:p>
            <a:pPr marL="285750" indent="-285750">
              <a:buFont typeface="Arial" panose="020B0604020202020204" pitchFamily="34" charset="0"/>
              <a:buChar char="•"/>
            </a:pPr>
            <a:r>
              <a:rPr lang="en-US" sz="2000" b="1" dirty="0"/>
              <a:t>P</a:t>
            </a:r>
            <a:r>
              <a:rPr lang="en-US" sz="2000" b="1" dirty="0" smtClean="0"/>
              <a:t>revent </a:t>
            </a:r>
            <a:r>
              <a:rPr lang="en-US" sz="2000" b="1" dirty="0"/>
              <a:t>photo-corrosion in metal oxide </a:t>
            </a:r>
            <a:r>
              <a:rPr lang="en-US" sz="2000" b="1" dirty="0" smtClean="0"/>
              <a:t>semiconductors</a:t>
            </a: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 </a:t>
            </a:r>
            <a:r>
              <a:rPr lang="en-US" sz="2000" b="1" dirty="0"/>
              <a:t>T</a:t>
            </a:r>
            <a:r>
              <a:rPr lang="en-US" sz="2000" b="1" dirty="0" smtClean="0"/>
              <a:t>hermo-stable </a:t>
            </a:r>
            <a:r>
              <a:rPr lang="en-US" sz="2000" b="1" dirty="0"/>
              <a:t>up to 80ºC. </a:t>
            </a:r>
          </a:p>
          <a:p>
            <a:endParaRPr lang="en-US" sz="1200" dirty="0" smtClean="0"/>
          </a:p>
          <a:p>
            <a:endParaRPr lang="en-US" sz="12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650" y="2918379"/>
            <a:ext cx="3960339" cy="36443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638" y="3057525"/>
            <a:ext cx="4339303" cy="3505200"/>
          </a:xfrm>
          <a:prstGeom prst="rect">
            <a:avLst/>
          </a:prstGeom>
        </p:spPr>
      </p:pic>
    </p:spTree>
    <p:extLst>
      <p:ext uri="{BB962C8B-B14F-4D97-AF65-F5344CB8AC3E}">
        <p14:creationId xmlns:p14="http://schemas.microsoft.com/office/powerpoint/2010/main" val="1887740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5" y="3703255"/>
            <a:ext cx="8460775" cy="2464604"/>
          </a:xfrm>
          <a:prstGeom prst="rect">
            <a:avLst/>
          </a:prstGeom>
        </p:spPr>
      </p:pic>
      <p:sp>
        <p:nvSpPr>
          <p:cNvPr id="4" name="Title 3"/>
          <p:cNvSpPr>
            <a:spLocks noGrp="1"/>
          </p:cNvSpPr>
          <p:nvPr>
            <p:ph type="title" idx="4294967295"/>
          </p:nvPr>
        </p:nvSpPr>
        <p:spPr>
          <a:xfrm>
            <a:off x="377825" y="-285750"/>
            <a:ext cx="8766175" cy="1143000"/>
          </a:xfrm>
        </p:spPr>
        <p:txBody>
          <a:bodyPr>
            <a:normAutofit/>
          </a:bodyPr>
          <a:lstStyle/>
          <a:p>
            <a:pPr algn="ctr"/>
            <a:r>
              <a:rPr lang="en-US" sz="3300" dirty="0" smtClean="0"/>
              <a:t>Theoretical Efficiency of Ferritin Based Solar Cells</a:t>
            </a:r>
            <a:endParaRPr lang="en-US" sz="3300" dirty="0"/>
          </a:p>
        </p:txBody>
      </p:sp>
      <p:sp>
        <p:nvSpPr>
          <p:cNvPr id="6" name="TextBox 5"/>
          <p:cNvSpPr txBox="1"/>
          <p:nvPr/>
        </p:nvSpPr>
        <p:spPr>
          <a:xfrm>
            <a:off x="216730" y="6167859"/>
            <a:ext cx="7840142" cy="461665"/>
          </a:xfrm>
          <a:prstGeom prst="rect">
            <a:avLst/>
          </a:prstGeom>
          <a:noFill/>
        </p:spPr>
        <p:txBody>
          <a:bodyPr wrap="square" rtlCol="0">
            <a:spAutoFit/>
          </a:bodyPr>
          <a:lstStyle/>
          <a:p>
            <a:r>
              <a:rPr lang="en-US" sz="1200" i="1" dirty="0" smtClean="0"/>
              <a:t>Source : </a:t>
            </a:r>
            <a:r>
              <a:rPr lang="en-US" sz="1200" i="1" dirty="0"/>
              <a:t>Erickson, </a:t>
            </a:r>
            <a:r>
              <a:rPr lang="en-US" sz="1200" i="1" dirty="0" smtClean="0"/>
              <a:t>S. </a:t>
            </a:r>
            <a:r>
              <a:rPr lang="en-US" sz="1200" i="1" dirty="0"/>
              <a:t>(2014). </a:t>
            </a:r>
            <a:r>
              <a:rPr lang="en-US" sz="1200" i="1" dirty="0" err="1" smtClean="0"/>
              <a:t>NonnativeCo</a:t>
            </a:r>
            <a:r>
              <a:rPr lang="en-US" sz="1200" i="1" dirty="0" smtClean="0"/>
              <a:t>-</a:t>
            </a:r>
            <a:r>
              <a:rPr lang="en-US" sz="1200" i="1" dirty="0"/>
              <a:t>, </a:t>
            </a:r>
            <a:r>
              <a:rPr lang="en-US" sz="1200" i="1" dirty="0" err="1"/>
              <a:t>Mn</a:t>
            </a:r>
            <a:r>
              <a:rPr lang="en-US" sz="1200" i="1" dirty="0"/>
              <a:t>-, and </a:t>
            </a:r>
            <a:r>
              <a:rPr lang="en-US" sz="1200" i="1" dirty="0" err="1"/>
              <a:t>Ti-oxyhydroxide</a:t>
            </a:r>
            <a:r>
              <a:rPr lang="en-US" sz="1200" i="1" dirty="0"/>
              <a:t> nanocrystals in ferritin for </a:t>
            </a:r>
            <a:r>
              <a:rPr lang="en-US" sz="1200" i="1" dirty="0" smtClean="0"/>
              <a:t>high efficiency </a:t>
            </a:r>
            <a:r>
              <a:rPr lang="en-US" sz="1200" i="1" dirty="0"/>
              <a:t>solar energy conversion. Nanotechnology, 015703-015703</a:t>
            </a:r>
            <a:r>
              <a:rPr lang="en-US" sz="1200" i="1" dirty="0" smtClean="0"/>
              <a:t>.</a:t>
            </a:r>
            <a:endParaRPr lang="en-US" sz="1200" i="1"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6397" y="942975"/>
            <a:ext cx="8627093" cy="2643169"/>
          </a:xfrm>
          <a:prstGeom prst="rect">
            <a:avLst/>
          </a:prstGeom>
        </p:spPr>
      </p:pic>
      <p:grpSp>
        <p:nvGrpSpPr>
          <p:cNvPr id="8" name="Group 7"/>
          <p:cNvGrpSpPr>
            <a:grpSpLocks/>
          </p:cNvGrpSpPr>
          <p:nvPr/>
        </p:nvGrpSpPr>
        <p:grpSpPr bwMode="auto">
          <a:xfrm>
            <a:off x="4547810" y="864411"/>
            <a:ext cx="4290790" cy="2669363"/>
            <a:chOff x="263" y="853"/>
            <a:chExt cx="5349" cy="3485"/>
          </a:xfrm>
        </p:grpSpPr>
        <p:pic>
          <p:nvPicPr>
            <p:cNvPr id="9"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3" y="853"/>
              <a:ext cx="5349" cy="34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l="54739" t="20000" r="20134" b="37303"/>
            <a:stretch>
              <a:fillRect/>
            </a:stretch>
          </p:blipFill>
          <p:spPr bwMode="auto">
            <a:xfrm>
              <a:off x="4064" y="1032"/>
              <a:ext cx="1257"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noChangeAspect="1"/>
          </p:cNvGrpSpPr>
          <p:nvPr/>
        </p:nvGrpSpPr>
        <p:grpSpPr bwMode="auto">
          <a:xfrm>
            <a:off x="367645" y="867978"/>
            <a:ext cx="4105275" cy="2665796"/>
            <a:chOff x="264" y="545"/>
            <a:chExt cx="2586" cy="1629"/>
          </a:xfrm>
        </p:grpSpPr>
        <p:sp>
          <p:nvSpPr>
            <p:cNvPr id="5" name="AutoShape 3"/>
            <p:cNvSpPr>
              <a:spLocks noChangeAspect="1" noChangeArrowheads="1" noTextEdit="1"/>
            </p:cNvSpPr>
            <p:nvPr/>
          </p:nvSpPr>
          <p:spPr bwMode="auto">
            <a:xfrm>
              <a:off x="264" y="545"/>
              <a:ext cx="2586" cy="16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4" y="545"/>
              <a:ext cx="2586" cy="16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4" name="Flowchart: Process 13"/>
          <p:cNvSpPr/>
          <p:nvPr/>
        </p:nvSpPr>
        <p:spPr>
          <a:xfrm>
            <a:off x="377825" y="4109432"/>
            <a:ext cx="7794625" cy="243494"/>
          </a:xfrm>
          <a:prstGeom prst="flowChartProcess">
            <a:avLst/>
          </a:prstGeom>
          <a:noFill/>
          <a:ln w="57150">
            <a:solidFill>
              <a:srgbClr val="FFC000"/>
            </a:solid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9501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762" y="374349"/>
            <a:ext cx="3561837" cy="243419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763" y="3392697"/>
            <a:ext cx="3561837" cy="2575962"/>
          </a:xfrm>
          <a:prstGeom prst="rect">
            <a:avLst/>
          </a:prstGeom>
        </p:spPr>
      </p:pic>
      <p:pic>
        <p:nvPicPr>
          <p:cNvPr id="5" name="Picture 4" descr="Macintosh HD:Users:aperego:Desktop:Reaserch:IMG_4229.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1463" y="3392697"/>
            <a:ext cx="3945057" cy="2575962"/>
          </a:xfrm>
          <a:prstGeom prst="rect">
            <a:avLst/>
          </a:prstGeom>
          <a:noFill/>
          <a:ln>
            <a:noFill/>
          </a:ln>
        </p:spPr>
      </p:pic>
      <p:sp>
        <p:nvSpPr>
          <p:cNvPr id="6" name="Rectangle 5"/>
          <p:cNvSpPr/>
          <p:nvPr/>
        </p:nvSpPr>
        <p:spPr>
          <a:xfrm>
            <a:off x="476762" y="6091144"/>
            <a:ext cx="8267700" cy="461665"/>
          </a:xfrm>
          <a:prstGeom prst="rect">
            <a:avLst/>
          </a:prstGeom>
        </p:spPr>
        <p:txBody>
          <a:bodyPr wrap="square">
            <a:spAutoFit/>
          </a:bodyPr>
          <a:lstStyle/>
          <a:p>
            <a:r>
              <a:rPr lang="en-US" sz="1200" i="1" dirty="0">
                <a:solidFill>
                  <a:srgbClr val="2C3F71"/>
                </a:solidFill>
                <a:latin typeface="Times New Roman" panose="02020603050405020304" pitchFamily="18" charset="0"/>
                <a:cs typeface="Times New Roman" panose="02020603050405020304" pitchFamily="18" charset="0"/>
              </a:rPr>
              <a:t>Right: Assembled anthocyanin (purple) and manganese ferritin ( yellow) dye-sensitized solar cells.</a:t>
            </a:r>
          </a:p>
          <a:p>
            <a:r>
              <a:rPr lang="en-US" sz="1200" i="1" dirty="0" smtClean="0">
                <a:solidFill>
                  <a:srgbClr val="2C3F71"/>
                </a:solidFill>
                <a:latin typeface="Times New Roman" panose="02020603050405020304" pitchFamily="18" charset="0"/>
                <a:cs typeface="Times New Roman" panose="02020603050405020304" pitchFamily="18" charset="0"/>
              </a:rPr>
              <a:t>Left: </a:t>
            </a:r>
            <a:r>
              <a:rPr lang="en-US" sz="1200" i="1" dirty="0">
                <a:solidFill>
                  <a:srgbClr val="2C3F71"/>
                </a:solidFill>
                <a:latin typeface="Times New Roman" panose="02020603050405020304" pitchFamily="18" charset="0"/>
                <a:cs typeface="Times New Roman" panose="02020603050405020304" pitchFamily="18" charset="0"/>
              </a:rPr>
              <a:t>Measurement of the open circuit voltage of the Cobalt based dye-sensitized solar cell. </a:t>
            </a:r>
          </a:p>
        </p:txBody>
      </p:sp>
      <p:sp>
        <p:nvSpPr>
          <p:cNvPr id="7" name="Rectangle 6"/>
          <p:cNvSpPr/>
          <p:nvPr/>
        </p:nvSpPr>
        <p:spPr>
          <a:xfrm>
            <a:off x="400049" y="2850906"/>
            <a:ext cx="8074071" cy="461665"/>
          </a:xfrm>
          <a:prstGeom prst="rect">
            <a:avLst/>
          </a:prstGeom>
        </p:spPr>
        <p:txBody>
          <a:bodyPr wrap="square">
            <a:spAutoFit/>
          </a:bodyPr>
          <a:lstStyle/>
          <a:p>
            <a:r>
              <a:rPr lang="en-US" sz="1200" i="1" dirty="0" smtClean="0">
                <a:solidFill>
                  <a:srgbClr val="2C3F71"/>
                </a:solidFill>
                <a:latin typeface="Times New Roman" panose="02020603050405020304" pitchFamily="18" charset="0"/>
                <a:cs typeface="Times New Roman" panose="02020603050405020304" pitchFamily="18" charset="0"/>
              </a:rPr>
              <a:t>Left</a:t>
            </a:r>
            <a:r>
              <a:rPr lang="en-US" sz="1200" i="1" dirty="0">
                <a:solidFill>
                  <a:srgbClr val="2C3F71"/>
                </a:solidFill>
                <a:latin typeface="Times New Roman" panose="02020603050405020304" pitchFamily="18" charset="0"/>
                <a:cs typeface="Times New Roman" panose="02020603050405020304" pitchFamily="18" charset="0"/>
              </a:rPr>
              <a:t>: Picture of the electrode right after the aneling process</a:t>
            </a:r>
            <a:r>
              <a:rPr lang="en-US" sz="1200" i="1" dirty="0" smtClean="0">
                <a:solidFill>
                  <a:srgbClr val="2C3F71"/>
                </a:solidFill>
                <a:latin typeface="Times New Roman" panose="02020603050405020304" pitchFamily="18" charset="0"/>
                <a:cs typeface="Times New Roman" panose="02020603050405020304" pitchFamily="18" charset="0"/>
              </a:rPr>
              <a:t>. </a:t>
            </a:r>
          </a:p>
          <a:p>
            <a:r>
              <a:rPr lang="en-US" sz="1200" i="1" dirty="0" smtClean="0">
                <a:solidFill>
                  <a:srgbClr val="2C3F71"/>
                </a:solidFill>
                <a:latin typeface="Times New Roman" panose="02020603050405020304" pitchFamily="18" charset="0"/>
                <a:cs typeface="Times New Roman" panose="02020603050405020304" pitchFamily="18" charset="0"/>
              </a:rPr>
              <a:t>Right </a:t>
            </a:r>
            <a:r>
              <a:rPr lang="en-US" sz="1200" i="1" dirty="0">
                <a:solidFill>
                  <a:srgbClr val="2C3F71"/>
                </a:solidFill>
                <a:latin typeface="Times New Roman" panose="02020603050405020304" pitchFamily="18" charset="0"/>
                <a:cs typeface="Times New Roman" panose="02020603050405020304" pitchFamily="18" charset="0"/>
              </a:rPr>
              <a:t>: Scanning electron microscope picture of a </a:t>
            </a:r>
            <a:r>
              <a:rPr lang="en-US" sz="1200" i="1" dirty="0" err="1">
                <a:solidFill>
                  <a:srgbClr val="2C3F71"/>
                </a:solidFill>
                <a:latin typeface="Times New Roman" panose="02020603050405020304" pitchFamily="18" charset="0"/>
                <a:cs typeface="Times New Roman" panose="02020603050405020304" pitchFamily="18" charset="0"/>
              </a:rPr>
              <a:t>nanocrystalline</a:t>
            </a:r>
            <a:r>
              <a:rPr lang="en-US" sz="1200" i="1" dirty="0">
                <a:solidFill>
                  <a:srgbClr val="2C3F71"/>
                </a:solidFill>
                <a:latin typeface="Times New Roman" panose="02020603050405020304" pitchFamily="18" charset="0"/>
                <a:cs typeface="Times New Roman" panose="02020603050405020304" pitchFamily="18" charset="0"/>
              </a:rPr>
              <a:t> TiO</a:t>
            </a:r>
            <a:r>
              <a:rPr lang="en-US" sz="1200" i="1" baseline="-25000" dirty="0">
                <a:solidFill>
                  <a:srgbClr val="2C3F71"/>
                </a:solidFill>
                <a:latin typeface="Times New Roman" panose="02020603050405020304" pitchFamily="18" charset="0"/>
                <a:cs typeface="Times New Roman" panose="02020603050405020304" pitchFamily="18" charset="0"/>
              </a:rPr>
              <a:t>2</a:t>
            </a:r>
            <a:r>
              <a:rPr lang="en-US" sz="1200" i="1" dirty="0">
                <a:solidFill>
                  <a:srgbClr val="2C3F71"/>
                </a:solidFill>
                <a:latin typeface="Times New Roman" panose="02020603050405020304" pitchFamily="18" charset="0"/>
                <a:cs typeface="Times New Roman" panose="02020603050405020304" pitchFamily="18" charset="0"/>
              </a:rPr>
              <a:t> (</a:t>
            </a:r>
            <a:r>
              <a:rPr lang="en-US" sz="1200" i="1" dirty="0" err="1">
                <a:solidFill>
                  <a:srgbClr val="2C3F71"/>
                </a:solidFill>
                <a:latin typeface="Times New Roman" panose="02020603050405020304" pitchFamily="18" charset="0"/>
                <a:cs typeface="Times New Roman" panose="02020603050405020304" pitchFamily="18" charset="0"/>
              </a:rPr>
              <a:t>anatase</a:t>
            </a:r>
            <a:r>
              <a:rPr lang="en-US" sz="1200" i="1" dirty="0">
                <a:solidFill>
                  <a:srgbClr val="2C3F71"/>
                </a:solidFill>
                <a:latin typeface="Times New Roman" panose="02020603050405020304" pitchFamily="18" charset="0"/>
                <a:cs typeface="Times New Roman" panose="02020603050405020304" pitchFamily="18" charset="0"/>
              </a:rPr>
              <a:t>) film used in the dye-sensitized solar cell</a:t>
            </a: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1462" y="398155"/>
            <a:ext cx="3945057" cy="2410391"/>
          </a:xfrm>
          <a:prstGeom prst="rect">
            <a:avLst/>
          </a:prstGeom>
        </p:spPr>
      </p:pic>
    </p:spTree>
    <p:extLst>
      <p:ext uri="{BB962C8B-B14F-4D97-AF65-F5344CB8AC3E}">
        <p14:creationId xmlns:p14="http://schemas.microsoft.com/office/powerpoint/2010/main" val="213152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4671" y="-337501"/>
            <a:ext cx="7583488" cy="11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r>
              <a:rPr lang="en-US" b="1" dirty="0" smtClean="0"/>
              <a:t>First Approach</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1559" y="805499"/>
            <a:ext cx="5889812" cy="80422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970954722"/>
              </p:ext>
            </p:extLst>
          </p:nvPr>
        </p:nvGraphicFramePr>
        <p:xfrm>
          <a:off x="279766" y="1594178"/>
          <a:ext cx="8393398" cy="4978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0663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1346" y="-337501"/>
            <a:ext cx="7583488" cy="11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r>
              <a:rPr lang="en-US" b="1" dirty="0" smtClean="0"/>
              <a:t>Second  Approach</a:t>
            </a:r>
            <a:endParaRPr lang="en-US" b="1" dirty="0"/>
          </a:p>
        </p:txBody>
      </p:sp>
      <p:graphicFrame>
        <p:nvGraphicFramePr>
          <p:cNvPr id="6" name="Chart 5"/>
          <p:cNvGraphicFramePr>
            <a:graphicFrameLocks/>
          </p:cNvGraphicFramePr>
          <p:nvPr>
            <p:extLst>
              <p:ext uri="{D42A27DB-BD31-4B8C-83A1-F6EECF244321}">
                <p14:modId xmlns:p14="http://schemas.microsoft.com/office/powerpoint/2010/main" val="530318422"/>
              </p:ext>
            </p:extLst>
          </p:nvPr>
        </p:nvGraphicFramePr>
        <p:xfrm>
          <a:off x="351346" y="805499"/>
          <a:ext cx="8364029" cy="571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864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2949</TotalTime>
  <Words>399</Words>
  <Application>Microsoft Office PowerPoint</Application>
  <PresentationFormat>On-screen Show (4:3)</PresentationFormat>
  <Paragraphs>80</Paragraphs>
  <Slides>13</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Corbel</vt:lpstr>
      <vt:lpstr>Times New Roman</vt:lpstr>
      <vt:lpstr>Wingdings 2</vt:lpstr>
      <vt:lpstr>Pixel</vt:lpstr>
      <vt:lpstr>Acrobat Document</vt:lpstr>
      <vt:lpstr>Fabrication of Dye Sensitized Solar Cells Using Native and Non-Native  Nanocrystals in Ferritin as the Dye </vt:lpstr>
      <vt:lpstr>Renewable energies in the USA  </vt:lpstr>
      <vt:lpstr>PowerPoint Presentation</vt:lpstr>
      <vt:lpstr>Mechanism of Dye Sensitized Solar Cells (DSSCs) </vt:lpstr>
      <vt:lpstr>Why Ferritin?</vt:lpstr>
      <vt:lpstr>Theoretical Efficiency of Ferritin Based Solar Cells</vt:lpstr>
      <vt:lpstr>PowerPoint Presentation</vt:lpstr>
      <vt:lpstr>PowerPoint Presentation</vt:lpstr>
      <vt:lpstr>PowerPoint Presentation</vt:lpstr>
      <vt:lpstr>PowerPoint Presentation</vt:lpstr>
      <vt:lpstr>PowerPoint Presentation</vt:lpstr>
      <vt:lpstr>Challenges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Perego</dc:creator>
  <cp:lastModifiedBy>Alessandro Perego</cp:lastModifiedBy>
  <cp:revision>119</cp:revision>
  <dcterms:created xsi:type="dcterms:W3CDTF">2015-07-01T17:00:41Z</dcterms:created>
  <dcterms:modified xsi:type="dcterms:W3CDTF">2016-04-02T06:52:20Z</dcterms:modified>
</cp:coreProperties>
</file>