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5143500" cx="9144000"/>
  <p:notesSz cx="6858000" cy="9144000"/>
  <p:embeddedFontLst>
    <p:embeddedFont>
      <p:font typeface="Questrial"/>
      <p:regular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Questrial-regular.fntdata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Hi My name is…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I’d like to thank……For their contribution and consistent help on this project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reason why this is so interesting is because of what is called quantum computing.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Whereas most computers have 1-or-0 state bits…superposition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There’s many ways to achieve a superposition. One popular method one is to use electron spin-states as a quantum material that can be probed and manipulated.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Many of you listened to the guest speaker this morning. He referenced a paper on nitrogen-vacancies in diamond as a possible qubit candidate for quantum computing.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 case you haven’t read this paper, they reported a maximum coherence time of .6 seconds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Now… I’m sure most of you are rolling in diamonds, but for the rest of us, it becomes beseeming to investigate other materials that could be used as qubits.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 this case we suggest 4H-SiC as a candidate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Now, the major culprit to viable qubits is something called...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In order for quantum computing to work it needs a long-lasting spin-state.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Decoherence is caused by many thing and we will consider two here.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98450" lvl="0" marL="457200" marR="0" rtl="0" algn="l">
              <a:spcBef>
                <a:spcPts val="0"/>
              </a:spcBef>
              <a:buSzPct val="100000"/>
              <a:buChar char="●"/>
            </a:pPr>
            <a:r>
              <a:rPr lang="en" sz="1100"/>
              <a:t>This leads me to the question I want to answer which is…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As most physicist do, we will now grossly simplify SiC to something simple.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I’m sure most of you have heard of the Zeeman effect. I’ve diagrammed it here.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In the presence of a magnetic field the energy levels of atoms split.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ODMR shows this transition.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We will focus on the right ODMR line.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Now, how do we measure the quote-unquote “coherence time” of SiC.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As is our purpose, we want to see what affects coherence time of SiC… to do this we need to know how to measure it.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do we need this? - To Get Pi Pulses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Pi Pulses rotate the spins 90 degrees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Every Temperature!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Experimental Set-up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Red = Laser Pulsed with a dielectric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Ti:Sapph pumped 5 W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Aligns spins in our experiment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Blue = Microwave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Constant Magnetic Field at resonance.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is theoretically what it should look like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y-Axes arbitrary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Precession causes damping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State Oscillates between “up” and “down”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84583" y="339538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Questrial"/>
              <a:buNone/>
              <a:defRPr b="0" i="0" sz="32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7800" lvl="0" marL="2540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5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52400" lvl="1" marL="5588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4300" lvl="2" marL="8636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▶"/>
              <a:defRPr b="0" i="0" sz="1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27000" lvl="3" marL="12065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▶"/>
              <a:defRPr b="0" i="0" sz="11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27000" lvl="4" marL="15494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▶"/>
              <a:defRPr b="0" i="0" sz="11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7000" lvl="5" marL="18923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▶"/>
              <a:defRPr b="0" i="0" sz="11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27000" lvl="6" marL="22352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▶"/>
              <a:defRPr b="0" i="0" sz="11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7000" lvl="7" marL="25781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▶"/>
              <a:defRPr b="0" i="0" sz="11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27000" lvl="8" marL="29210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▶"/>
              <a:defRPr b="0" i="0" sz="11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 rot="5400000">
            <a:off x="7616803" y="1342950"/>
            <a:ext cx="7427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 rot="5400000">
            <a:off x="6713753" y="2418900"/>
            <a:ext cx="28947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7764404" y="221796"/>
            <a:ext cx="628500" cy="575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21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jpg"/><Relationship Id="rId4" Type="http://schemas.openxmlformats.org/officeDocument/2006/relationships/image" Target="../media/image08.jpg"/><Relationship Id="rId5" Type="http://schemas.openxmlformats.org/officeDocument/2006/relationships/image" Target="../media/image06.jpg"/><Relationship Id="rId6" Type="http://schemas.openxmlformats.org/officeDocument/2006/relationships/image" Target="../media/image07.jpg"/><Relationship Id="rId7" Type="http://schemas.openxmlformats.org/officeDocument/2006/relationships/image" Target="../media/image05.jpg"/><Relationship Id="rId8" Type="http://schemas.openxmlformats.org/officeDocument/2006/relationships/image" Target="../media/image0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8.jpg"/><Relationship Id="rId4" Type="http://schemas.openxmlformats.org/officeDocument/2006/relationships/image" Target="../media/image1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7.jpg"/><Relationship Id="rId4" Type="http://schemas.openxmlformats.org/officeDocument/2006/relationships/image" Target="../media/image1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Relationship Id="rId4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jpg"/><Relationship Id="rId4" Type="http://schemas.openxmlformats.org/officeDocument/2006/relationships/image" Target="../media/image0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311708" y="480550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Electron Spin Coherence in Silicon Carbide</a:t>
            </a:r>
          </a:p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311700" y="26316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Scott Leland Crossen</a:t>
            </a:r>
          </a:p>
        </p:txBody>
      </p:sp>
      <p:pic>
        <p:nvPicPr>
          <p:cNvPr descr="byu.png"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2899" y="3522699"/>
            <a:ext cx="1479400" cy="14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>
            <p:ph idx="4294967295" type="body"/>
          </p:nvPr>
        </p:nvSpPr>
        <p:spPr>
          <a:xfrm>
            <a:off x="518475" y="3558150"/>
            <a:ext cx="4861200" cy="127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Acknowledgments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Dr. John Colton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The College of Physical and Mathematical Sciences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Jacob Embley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39669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Rabi Oscillations</a:t>
            </a:r>
          </a:p>
        </p:txBody>
      </p:sp>
      <p:pic>
        <p:nvPicPr>
          <p:cNvPr descr="scott_4corners_rabi.png"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2700" y="385574"/>
            <a:ext cx="4078599" cy="3508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154900" y="2102700"/>
            <a:ext cx="9223200" cy="93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000"/>
              <a:t>Step 2 - Observe Decoherence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1489500" y="4187725"/>
            <a:ext cx="6165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lv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Time delay -&gt; Spins precess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1568100" y="4187725"/>
            <a:ext cx="6007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lv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Pi/2 microwave pulse -&gt; 90 degree rotation (spin up)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568100" y="4187725"/>
            <a:ext cx="6007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lv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Laser  pulse -&gt; Spins align (spin up)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801450" y="4187725"/>
            <a:ext cx="7541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lv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Pi/2 microwave  pulse -&gt; 90 degree rotation (superposition of states)</a:t>
            </a:r>
          </a:p>
        </p:txBody>
      </p:sp>
      <p:pic>
        <p:nvPicPr>
          <p:cNvPr id="150" name="Shape 1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64668" y="1366357"/>
            <a:ext cx="2412900" cy="241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65237" y="1364170"/>
            <a:ext cx="2414100" cy="241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65237" y="1364170"/>
            <a:ext cx="2414100" cy="241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365237" y="1364170"/>
            <a:ext cx="2414100" cy="241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365201" y="1363053"/>
            <a:ext cx="2414100" cy="241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65201" y="1366357"/>
            <a:ext cx="2414100" cy="241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/>
          <p:nvPr/>
        </p:nvSpPr>
        <p:spPr>
          <a:xfrm>
            <a:off x="1568100" y="4187723"/>
            <a:ext cx="6007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lv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Pi microwave pulse -&gt; 180 degree rotation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1568100" y="4187725"/>
            <a:ext cx="6007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lv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Time delay -&gt; Spins realign (still superposition of states)</a:t>
            </a: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365201" y="1366256"/>
            <a:ext cx="2414100" cy="241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 txBox="1"/>
          <p:nvPr>
            <p:ph type="title"/>
          </p:nvPr>
        </p:nvSpPr>
        <p:spPr>
          <a:xfrm>
            <a:off x="311700" y="522850"/>
            <a:ext cx="56211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Spin Echo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63696" y="1363459"/>
            <a:ext cx="2414100" cy="241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 txBox="1"/>
          <p:nvPr/>
        </p:nvSpPr>
        <p:spPr>
          <a:xfrm>
            <a:off x="1613900" y="4277875"/>
            <a:ext cx="59187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lv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Spins fail to realign</a:t>
            </a: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66209" y="1365954"/>
            <a:ext cx="2414100" cy="241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>
            <p:ph type="title"/>
          </p:nvPr>
        </p:nvSpPr>
        <p:spPr>
          <a:xfrm>
            <a:off x="311700" y="5228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Spin Echo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311700" y="5228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Spin Echo</a:t>
            </a:r>
          </a:p>
        </p:txBody>
      </p:sp>
      <p:pic>
        <p:nvPicPr>
          <p:cNvPr descr="scott_crossen_src_2016_pic_13.jpg"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7649" y="1289874"/>
            <a:ext cx="5488700" cy="3481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Shape 175"/>
          <p:cNvSpPr txBox="1"/>
          <p:nvPr/>
        </p:nvSpPr>
        <p:spPr>
          <a:xfrm rot="-5400000">
            <a:off x="829825" y="2856525"/>
            <a:ext cx="1939200" cy="34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Lock-in Signal (Arb.)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4214250" y="4475375"/>
            <a:ext cx="715500" cy="29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𝜏 (𝜇s)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2580000" y="1095550"/>
            <a:ext cx="3984000" cy="372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Spin Echo: Percent Change: 11.44% ± .41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cho.png"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0325" y="1594999"/>
            <a:ext cx="4713100" cy="354849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/>
          <p:nvPr/>
        </p:nvSpPr>
        <p:spPr>
          <a:xfrm>
            <a:off x="4026500" y="1797375"/>
            <a:ext cx="422100" cy="4161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ODMR_4C_Presentation.png" id="184" name="Shape 1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0925" y="896575"/>
            <a:ext cx="3623600" cy="2676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5" name="Shape 185"/>
          <p:cNvCxnSpPr>
            <a:stCxn id="183" idx="4"/>
          </p:cNvCxnSpPr>
          <p:nvPr/>
        </p:nvCxnSpPr>
        <p:spPr>
          <a:xfrm>
            <a:off x="4237550" y="2213475"/>
            <a:ext cx="138420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6" name="Shape 186"/>
          <p:cNvCxnSpPr>
            <a:stCxn id="183" idx="0"/>
          </p:cNvCxnSpPr>
          <p:nvPr/>
        </p:nvCxnSpPr>
        <p:spPr>
          <a:xfrm flipH="1" rot="10800000">
            <a:off x="4237550" y="1212975"/>
            <a:ext cx="1221000" cy="58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87" name="Shape 187"/>
          <p:cNvSpPr/>
          <p:nvPr/>
        </p:nvSpPr>
        <p:spPr>
          <a:xfrm>
            <a:off x="7511150" y="1516225"/>
            <a:ext cx="244800" cy="807300"/>
          </a:xfrm>
          <a:prstGeom prst="rightBrace">
            <a:avLst>
              <a:gd fmla="val 8333" name="adj1"/>
              <a:gd fmla="val 50566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 txBox="1"/>
          <p:nvPr/>
        </p:nvSpPr>
        <p:spPr>
          <a:xfrm>
            <a:off x="7709275" y="1740025"/>
            <a:ext cx="8163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~10%</a:t>
            </a:r>
          </a:p>
        </p:txBody>
      </p:sp>
      <p:sp>
        <p:nvSpPr>
          <p:cNvPr id="189" name="Shape 189"/>
          <p:cNvSpPr txBox="1"/>
          <p:nvPr>
            <p:ph type="title"/>
          </p:nvPr>
        </p:nvSpPr>
        <p:spPr>
          <a:xfrm>
            <a:off x="311700" y="5228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Spin Echo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311700" y="2102700"/>
            <a:ext cx="8107200" cy="93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000"/>
              <a:t>Step 3 - Measure “Lifetime”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ott_crossen_src_2016_pic_16.jpg"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8350" y="270949"/>
            <a:ext cx="5567300" cy="3800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/>
          <p:nvPr>
            <p:ph type="title"/>
          </p:nvPr>
        </p:nvSpPr>
        <p:spPr>
          <a:xfrm>
            <a:off x="253300" y="41226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Spin Lifetime</a:t>
            </a:r>
          </a:p>
        </p:txBody>
      </p:sp>
      <p:pic>
        <p:nvPicPr>
          <p:cNvPr id="201" name="Shape 2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27600" y="4080361"/>
            <a:ext cx="2174399" cy="65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311700" y="1757325"/>
            <a:ext cx="8832300" cy="244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Step 4 - Repeat for different </a:t>
            </a:r>
          </a:p>
          <a:p>
            <a:pPr indent="457200" lvl="0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 Temperatures and</a:t>
            </a:r>
          </a:p>
          <a:p>
            <a:pPr indent="457200" lvl="0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 Irradiation Fluences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311700" y="5228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Temperature Dependence</a:t>
            </a:r>
          </a:p>
        </p:txBody>
      </p:sp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000" y="1626325"/>
            <a:ext cx="3950694" cy="271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3409" y="1637164"/>
            <a:ext cx="3884015" cy="2688915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 txBox="1"/>
          <p:nvPr/>
        </p:nvSpPr>
        <p:spPr>
          <a:xfrm>
            <a:off x="832100" y="4389825"/>
            <a:ext cx="34245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10^13 Proton Irradiated Sample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4993162" y="4389825"/>
            <a:ext cx="34245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10^14 Proton Irradiated Sample</a:t>
            </a:r>
          </a:p>
        </p:txBody>
      </p:sp>
      <p:cxnSp>
        <p:nvCxnSpPr>
          <p:cNvPr id="216" name="Shape 216"/>
          <p:cNvCxnSpPr/>
          <p:nvPr/>
        </p:nvCxnSpPr>
        <p:spPr>
          <a:xfrm flipH="1">
            <a:off x="3120650" y="1455475"/>
            <a:ext cx="1825500" cy="1406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7" name="Shape 217"/>
          <p:cNvCxnSpPr/>
          <p:nvPr/>
        </p:nvCxnSpPr>
        <p:spPr>
          <a:xfrm>
            <a:off x="6475625" y="1640500"/>
            <a:ext cx="160500" cy="1011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18" name="Shape 218"/>
          <p:cNvSpPr txBox="1"/>
          <p:nvPr/>
        </p:nvSpPr>
        <p:spPr>
          <a:xfrm>
            <a:off x="4993175" y="774875"/>
            <a:ext cx="2175000" cy="79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Jahn Teller Effect -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Dynamic reorientation of the vacancy structure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 txBox="1"/>
          <p:nvPr/>
        </p:nvSpPr>
        <p:spPr>
          <a:xfrm>
            <a:off x="1487900" y="4587475"/>
            <a:ext cx="2112900" cy="3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(Less Defects)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5648962" y="4587475"/>
            <a:ext cx="2112900" cy="3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(More Defects)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311700" y="478650"/>
            <a:ext cx="8529000" cy="3659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Quantum Computing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311700" y="2102700"/>
            <a:ext cx="6720600" cy="93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000"/>
              <a:t>Conclusion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4452775" y="579725"/>
            <a:ext cx="4304700" cy="431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</a:pPr>
            <a:r>
              <a:rPr lang="en" sz="1800">
                <a:solidFill>
                  <a:schemeClr val="dk2"/>
                </a:solidFill>
              </a:rPr>
              <a:t>Coherence Times on the order of 100 𝜇s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</a:pPr>
            <a:r>
              <a:rPr lang="en" sz="1800">
                <a:solidFill>
                  <a:schemeClr val="dk2"/>
                </a:solidFill>
              </a:rPr>
              <a:t>An overall decrease in temperature dependence but with an unexpected rise from 50-160K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</a:pPr>
            <a:r>
              <a:rPr lang="en" sz="1800">
                <a:solidFill>
                  <a:schemeClr val="dk2"/>
                </a:solidFill>
              </a:rPr>
              <a:t>Longer spin coherence with less defects (spin-spin interactions)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311700" y="2102700"/>
            <a:ext cx="8408700" cy="93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5000"/>
              <a:t>Thank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2102700"/>
            <a:ext cx="8073300" cy="93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000"/>
              <a:t>Electron Spin Decoherence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ctrTitle"/>
          </p:nvPr>
        </p:nvSpPr>
        <p:spPr>
          <a:xfrm>
            <a:off x="269350" y="831425"/>
            <a:ext cx="6527100" cy="3925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is electron</a:t>
            </a:r>
            <a:r>
              <a:rPr lang="en" sz="5000"/>
              <a:t>-</a:t>
            </a:r>
            <a:r>
              <a:rPr b="0" i="0" lang="en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spin </a:t>
            </a:r>
            <a:r>
              <a:rPr lang="en" sz="5000"/>
              <a:t>coherence </a:t>
            </a:r>
            <a:r>
              <a:rPr b="0" i="0" lang="en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dependent on lattice </a:t>
            </a:r>
            <a:r>
              <a:rPr lang="en" sz="5000"/>
              <a:t>defects and </a:t>
            </a:r>
            <a:r>
              <a:rPr b="0" i="0" lang="en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temperature?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zeeman.png"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4475" y="2393874"/>
            <a:ext cx="4081849" cy="24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210525"/>
            <a:ext cx="3647700" cy="40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ODMR (Optically Detected Magnetic Resonance)</a:t>
            </a:r>
          </a:p>
        </p:txBody>
      </p:sp>
      <p:pic>
        <p:nvPicPr>
          <p:cNvPr descr="ODMR.png"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2849" y="860949"/>
            <a:ext cx="4685799" cy="373734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5329475" y="1364800"/>
            <a:ext cx="1316700" cy="4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B=370.78 mT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Irradiated 4H-SiC Defects</a:t>
            </a:r>
          </a:p>
        </p:txBody>
      </p:sp>
      <p:sp>
        <p:nvSpPr>
          <p:cNvPr id="88" name="Shape 88"/>
          <p:cNvSpPr/>
          <p:nvPr/>
        </p:nvSpPr>
        <p:spPr>
          <a:xfrm>
            <a:off x="234350" y="3268625"/>
            <a:ext cx="135600" cy="296100"/>
          </a:xfrm>
          <a:prstGeom prst="up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 rot="5400000">
            <a:off x="2014900" y="4518050"/>
            <a:ext cx="135600" cy="296100"/>
          </a:xfrm>
          <a:prstGeom prst="up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61675" y="478650"/>
            <a:ext cx="8778900" cy="3659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5000"/>
              <a:t>Measuring the</a:t>
            </a:r>
          </a:p>
          <a:p>
            <a:pPr lvl="0" rtl="0" algn="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5000"/>
              <a:t>Coherence Time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2102700"/>
            <a:ext cx="7147200" cy="93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000"/>
              <a:t>Step 1 - Offset the Spin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39669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Rabi Oscillations</a:t>
            </a:r>
          </a:p>
        </p:txBody>
      </p:sp>
      <p:pic>
        <p:nvPicPr>
          <p:cNvPr descr="scott_crossen_src_2016_rabi_1.jpg"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850" y="1427998"/>
            <a:ext cx="3000327" cy="18585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ott_crossen_src_2016_rabi_2.jpg"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4022" y="1428010"/>
            <a:ext cx="3000327" cy="1858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/>
          <p:nvPr/>
        </p:nvSpPr>
        <p:spPr>
          <a:xfrm>
            <a:off x="4190050" y="2231225"/>
            <a:ext cx="1123800" cy="5190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1336312" y="3221675"/>
            <a:ext cx="1943399" cy="2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200"/>
              <a:t>One Sample Period</a:t>
            </a:r>
          </a:p>
        </p:txBody>
      </p:sp>
      <p:sp>
        <p:nvSpPr>
          <p:cNvPr id="109" name="Shape 109"/>
          <p:cNvSpPr txBox="1"/>
          <p:nvPr/>
        </p:nvSpPr>
        <p:spPr>
          <a:xfrm rot="-2700000">
            <a:off x="793499" y="1128527"/>
            <a:ext cx="849800" cy="3114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Laser</a:t>
            </a:r>
          </a:p>
        </p:txBody>
      </p:sp>
      <p:sp>
        <p:nvSpPr>
          <p:cNvPr id="110" name="Shape 110"/>
          <p:cNvSpPr txBox="1"/>
          <p:nvPr/>
        </p:nvSpPr>
        <p:spPr>
          <a:xfrm rot="-2700000">
            <a:off x="1336180" y="1019006"/>
            <a:ext cx="1206182" cy="246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Microwave</a:t>
            </a:r>
          </a:p>
        </p:txBody>
      </p:sp>
      <p:sp>
        <p:nvSpPr>
          <p:cNvPr id="111" name="Shape 111"/>
          <p:cNvSpPr txBox="1"/>
          <p:nvPr/>
        </p:nvSpPr>
        <p:spPr>
          <a:xfrm rot="-2700000">
            <a:off x="5715624" y="1109065"/>
            <a:ext cx="849800" cy="3114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Laser</a:t>
            </a:r>
          </a:p>
        </p:txBody>
      </p:sp>
      <p:sp>
        <p:nvSpPr>
          <p:cNvPr id="112" name="Shape 112"/>
          <p:cNvSpPr txBox="1"/>
          <p:nvPr/>
        </p:nvSpPr>
        <p:spPr>
          <a:xfrm rot="-2700000">
            <a:off x="6258305" y="999543"/>
            <a:ext cx="1206182" cy="246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Microwave</a:t>
            </a:r>
          </a:p>
        </p:txBody>
      </p:sp>
      <p:sp>
        <p:nvSpPr>
          <p:cNvPr id="113" name="Shape 113"/>
          <p:cNvSpPr txBox="1"/>
          <p:nvPr/>
        </p:nvSpPr>
        <p:spPr>
          <a:xfrm rot="-2700000">
            <a:off x="3354599" y="1128527"/>
            <a:ext cx="849800" cy="3114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Laser</a:t>
            </a:r>
          </a:p>
        </p:txBody>
      </p:sp>
      <p:sp>
        <p:nvSpPr>
          <p:cNvPr id="114" name="Shape 114"/>
          <p:cNvSpPr txBox="1"/>
          <p:nvPr/>
        </p:nvSpPr>
        <p:spPr>
          <a:xfrm rot="-2700000">
            <a:off x="8258974" y="1109065"/>
            <a:ext cx="849800" cy="3114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Laser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6232499" y="3221675"/>
            <a:ext cx="1943400" cy="2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One Sample Period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5514437" y="4704425"/>
            <a:ext cx="3379500" cy="2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(Plot-amplitude is meaningless)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39669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Rabi Oscillations</a:t>
            </a:r>
          </a:p>
        </p:txBody>
      </p:sp>
      <p:pic>
        <p:nvPicPr>
          <p:cNvPr descr="scott_crossen_src_2016_pic_11.jpg"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6287" y="1303775"/>
            <a:ext cx="3429000" cy="23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5655291" y="1139425"/>
            <a:ext cx="3177000" cy="7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Spin aligns antiparallel to magnetic field (Pi Length)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311700" y="2099350"/>
            <a:ext cx="2488200" cy="7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Pi/2 Length: Spin aligns perpendicular to magnetic Field (Pi/2 Length)</a:t>
            </a:r>
          </a:p>
        </p:txBody>
      </p:sp>
      <p:cxnSp>
        <p:nvCxnSpPr>
          <p:cNvPr id="125" name="Shape 125"/>
          <p:cNvCxnSpPr/>
          <p:nvPr/>
        </p:nvCxnSpPr>
        <p:spPr>
          <a:xfrm flipH="1" rot="10800000">
            <a:off x="2582587" y="2084750"/>
            <a:ext cx="1219200" cy="233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6" name="Shape 126"/>
          <p:cNvCxnSpPr/>
          <p:nvPr/>
        </p:nvCxnSpPr>
        <p:spPr>
          <a:xfrm flipH="1" rot="10800000">
            <a:off x="4156962" y="1398850"/>
            <a:ext cx="1459500" cy="376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27" name="Shape 127"/>
          <p:cNvSpPr txBox="1"/>
          <p:nvPr/>
        </p:nvSpPr>
        <p:spPr>
          <a:xfrm>
            <a:off x="4380037" y="3543075"/>
            <a:ext cx="1381500" cy="2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Pulse length</a:t>
            </a:r>
          </a:p>
        </p:txBody>
      </p:sp>
      <p:sp>
        <p:nvSpPr>
          <p:cNvPr id="128" name="Shape 128"/>
          <p:cNvSpPr txBox="1"/>
          <p:nvPr/>
        </p:nvSpPr>
        <p:spPr>
          <a:xfrm rot="-5400000">
            <a:off x="2484162" y="2486850"/>
            <a:ext cx="1381500" cy="2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Response</a:t>
            </a:r>
          </a:p>
        </p:txBody>
      </p:sp>
      <p:cxnSp>
        <p:nvCxnSpPr>
          <p:cNvPr id="129" name="Shape 129"/>
          <p:cNvCxnSpPr/>
          <p:nvPr/>
        </p:nvCxnSpPr>
        <p:spPr>
          <a:xfrm>
            <a:off x="3884500" y="2070150"/>
            <a:ext cx="282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