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3" r:id="rId1"/>
  </p:sldMasterIdLst>
  <p:notesMasterIdLst>
    <p:notesMasterId r:id="rId16"/>
  </p:notesMasterIdLst>
  <p:sldIdLst>
    <p:sldId id="256" r:id="rId2"/>
    <p:sldId id="264" r:id="rId3"/>
    <p:sldId id="265" r:id="rId4"/>
    <p:sldId id="272" r:id="rId5"/>
    <p:sldId id="273" r:id="rId6"/>
    <p:sldId id="268" r:id="rId7"/>
    <p:sldId id="271" r:id="rId8"/>
    <p:sldId id="276" r:id="rId9"/>
    <p:sldId id="259" r:id="rId10"/>
    <p:sldId id="279" r:id="rId11"/>
    <p:sldId id="277" r:id="rId12"/>
    <p:sldId id="278" r:id="rId13"/>
    <p:sldId id="280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8B302-1D43-450A-8CD5-26F637ED6893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F766F-6270-4E0B-B232-0A6A8F8B4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</a:t>
            </a:r>
            <a:r>
              <a:rPr lang="en-US" baseline="0" dirty="0" smtClean="0"/>
              <a:t> yourself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F766F-6270-4E0B-B232-0A6A8F8B47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29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Shorten these bullets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F766F-6270-4E0B-B232-0A6A8F8B47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3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F766F-6270-4E0B-B232-0A6A8F8B47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67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Enlarge the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F766F-6270-4E0B-B232-0A6A8F8B47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74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Try to show</a:t>
            </a:r>
            <a:r>
              <a:rPr lang="en-US" baseline="0" dirty="0" smtClean="0"/>
              <a:t> some real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F766F-6270-4E0B-B232-0A6A8F8B47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2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3CB2FDD-931E-440B-BCB1-D14F4763952E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CD27878-A528-45C1-B0C3-63BE49F8B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70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2FDD-931E-440B-BCB1-D14F4763952E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7878-A528-45C1-B0C3-63BE49F8B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51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3CB2FDD-931E-440B-BCB1-D14F4763952E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D27878-A528-45C1-B0C3-63BE49F8B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72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3CB2FDD-931E-440B-BCB1-D14F4763952E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D27878-A528-45C1-B0C3-63BE49F8BD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2147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3CB2FDD-931E-440B-BCB1-D14F4763952E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D27878-A528-45C1-B0C3-63BE49F8B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41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2FDD-931E-440B-BCB1-D14F4763952E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7878-A528-45C1-B0C3-63BE49F8B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95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2FDD-931E-440B-BCB1-D14F4763952E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7878-A528-45C1-B0C3-63BE49F8B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97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2FDD-931E-440B-BCB1-D14F4763952E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7878-A528-45C1-B0C3-63BE49F8B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712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3CB2FDD-931E-440B-BCB1-D14F4763952E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D27878-A528-45C1-B0C3-63BE49F8B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72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2FDD-931E-440B-BCB1-D14F4763952E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7878-A528-45C1-B0C3-63BE49F8B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679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3CB2FDD-931E-440B-BCB1-D14F4763952E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D27878-A528-45C1-B0C3-63BE49F8B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217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2FDD-931E-440B-BCB1-D14F4763952E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7878-A528-45C1-B0C3-63BE49F8B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46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2FDD-931E-440B-BCB1-D14F4763952E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7878-A528-45C1-B0C3-63BE49F8B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15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2FDD-931E-440B-BCB1-D14F4763952E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7878-A528-45C1-B0C3-63BE49F8B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136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2FDD-931E-440B-BCB1-D14F4763952E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7878-A528-45C1-B0C3-63BE49F8B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286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2FDD-931E-440B-BCB1-D14F4763952E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7878-A528-45C1-B0C3-63BE49F8B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925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2FDD-931E-440B-BCB1-D14F4763952E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7878-A528-45C1-B0C3-63BE49F8B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688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B2FDD-931E-440B-BCB1-D14F4763952E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27878-A528-45C1-B0C3-63BE49F8B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39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  <p:sldLayoutId id="2147484225" r:id="rId12"/>
    <p:sldLayoutId id="2147484226" r:id="rId13"/>
    <p:sldLayoutId id="2147484227" r:id="rId14"/>
    <p:sldLayoutId id="2147484228" r:id="rId15"/>
    <p:sldLayoutId id="2147484229" r:id="rId16"/>
    <p:sldLayoutId id="2147484230" r:id="rId1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567356"/>
            <a:ext cx="10058400" cy="3339323"/>
          </a:xfrm>
        </p:spPr>
        <p:txBody>
          <a:bodyPr>
            <a:noAutofit/>
          </a:bodyPr>
          <a:lstStyle/>
          <a:p>
            <a:r>
              <a:rPr lang="en-US" b="1" dirty="0"/>
              <a:t>Oxidation-Reduction Potential of Iron Encapsulated by Ferritin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4034241"/>
            <a:ext cx="8676222" cy="139990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Jacob Embley</a:t>
            </a:r>
          </a:p>
          <a:p>
            <a:r>
              <a:rPr lang="en-US" sz="2000" dirty="0" smtClean="0"/>
              <a:t>Dr. John Colton,</a:t>
            </a:r>
            <a:r>
              <a:rPr lang="en-US" sz="2000" dirty="0"/>
              <a:t> </a:t>
            </a:r>
            <a:r>
              <a:rPr lang="en-US" sz="2000" dirty="0" smtClean="0"/>
              <a:t>Dr. Richard Watt, Trevor Smith, </a:t>
            </a:r>
            <a:r>
              <a:rPr lang="en-US" sz="2000" dirty="0"/>
              <a:t>Cameron Olsen, Kevin </a:t>
            </a:r>
            <a:r>
              <a:rPr lang="en-US" sz="2000" dirty="0" err="1" smtClean="0"/>
              <a:t>Zenner</a:t>
            </a:r>
            <a:r>
              <a:rPr lang="en-US" sz="2000" dirty="0" smtClean="0"/>
              <a:t>, and Stephen Erickson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982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Results from </a:t>
            </a:r>
            <a:r>
              <a:rPr lang="en-US" dirty="0" err="1" smtClean="0"/>
              <a:t>potentiostatic</a:t>
            </a:r>
            <a:r>
              <a:rPr lang="en-US" dirty="0" smtClean="0"/>
              <a:t> </a:t>
            </a:r>
            <a:r>
              <a:rPr lang="en-US" dirty="0" err="1" smtClean="0"/>
              <a:t>coulometry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7" y="2193925"/>
            <a:ext cx="10035525" cy="4024313"/>
          </a:xfrm>
        </p:spPr>
      </p:pic>
    </p:spTree>
    <p:extLst>
      <p:ext uri="{BB962C8B-B14F-4D97-AF65-F5344CB8AC3E}">
        <p14:creationId xmlns:p14="http://schemas.microsoft.com/office/powerpoint/2010/main" val="25358486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Cyclic voltammetry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766560" y="2388834"/>
            <a:ext cx="4515721" cy="3656381"/>
            <a:chOff x="6657703" y="1995775"/>
            <a:chExt cx="4509407" cy="3795425"/>
          </a:xfrm>
        </p:grpSpPr>
        <p:pic>
          <p:nvPicPr>
            <p:cNvPr id="9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7703" y="1995775"/>
              <a:ext cx="4509407" cy="379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7842068" y="2666999"/>
              <a:ext cx="574028" cy="853423"/>
              <a:chOff x="10707188" y="3552614"/>
              <a:chExt cx="574028" cy="853423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0707188" y="3613577"/>
                <a:ext cx="557350" cy="487672"/>
                <a:chOff x="10972799" y="3056709"/>
                <a:chExt cx="557350" cy="487672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0981509" y="3056709"/>
                  <a:ext cx="548640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0972799" y="3544381"/>
                  <a:ext cx="548640" cy="0"/>
                </a:xfrm>
                <a:prstGeom prst="line">
                  <a:avLst/>
                </a:prstGeom>
                <a:ln/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/>
              <p:cNvSpPr txBox="1"/>
              <p:nvPr/>
            </p:nvSpPr>
            <p:spPr>
              <a:xfrm>
                <a:off x="10785567" y="3552614"/>
                <a:ext cx="4956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Cl-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774454" y="4036705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>
                    <a:solidFill>
                      <a:schemeClr val="bg1"/>
                    </a:solidFill>
                  </a:rPr>
                  <a:t>Br-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17" name="Picture 16" descr="C:\Users\Kevin\Downloads\Photo0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1413" y="2388834"/>
            <a:ext cx="4875174" cy="3656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292247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0473" y="375451"/>
            <a:ext cx="9905998" cy="1905000"/>
          </a:xfrm>
        </p:spPr>
        <p:txBody>
          <a:bodyPr/>
          <a:lstStyle/>
          <a:p>
            <a:r>
              <a:rPr lang="en-US" dirty="0" smtClean="0"/>
              <a:t>Results from cyclic voltammetry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" t="35661" r="5059" b="11534"/>
          <a:stretch/>
        </p:blipFill>
        <p:spPr>
          <a:xfrm>
            <a:off x="1500787" y="4197535"/>
            <a:ext cx="9100457" cy="2107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t="33501" r="4271" b="11443"/>
          <a:stretch/>
        </p:blipFill>
        <p:spPr>
          <a:xfrm>
            <a:off x="1500787" y="1905003"/>
            <a:ext cx="9100457" cy="221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165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Ongoing and Future studies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141413" y="2609636"/>
            <a:ext cx="9892583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Testing the battery performance of the ferritin cores:</a:t>
            </a:r>
          </a:p>
          <a:p>
            <a:pPr marL="2286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Rate of charge and discharge</a:t>
            </a:r>
          </a:p>
          <a:p>
            <a:pPr marL="2286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Life cycle tests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Reduction Potential of non-iron metal oxide cores in Ferritin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844000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Conclusion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7851" y="2501536"/>
            <a:ext cx="4913811" cy="31242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reduction potential of the iron mineral nanoparticle encapsulated by ferritin is significantly altered by the addition of various salt anions </a:t>
            </a:r>
          </a:p>
          <a:p>
            <a:endParaRPr lang="en-US" sz="28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166522"/>
              </p:ext>
            </p:extLst>
          </p:nvPr>
        </p:nvGraphicFramePr>
        <p:xfrm>
          <a:off x="635725" y="2764966"/>
          <a:ext cx="5829301" cy="29043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8106"/>
                <a:gridCol w="1576637"/>
                <a:gridCol w="1518199"/>
                <a:gridCol w="1306359"/>
              </a:tblGrid>
              <a:tr h="9509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Anion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Coulometery Reduction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CV Reduction (mV)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CV Oxidation (mV)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55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</a:t>
                      </a:r>
                      <a:r>
                        <a:rPr lang="en-US" sz="1600" baseline="300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500.7 ± 8.35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108 ± 52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286 ± 40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55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Br</a:t>
                      </a:r>
                      <a:r>
                        <a:rPr lang="en-US" sz="1600" baseline="300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436.3 ± 10.8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-74.0 ± 31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110 ± 26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55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VO</a:t>
                      </a:r>
                      <a:r>
                        <a:rPr lang="en-US" sz="1600" baseline="-25000">
                          <a:effectLst/>
                        </a:rPr>
                        <a:t>3</a:t>
                      </a:r>
                      <a:r>
                        <a:rPr lang="en-US" sz="1600" baseline="30000">
                          <a:effectLst/>
                        </a:rPr>
                        <a:t>3-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---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353 ± 74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476 ± 80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55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</a:t>
                      </a:r>
                      <a:r>
                        <a:rPr lang="en-US" sz="1600" baseline="-25000" dirty="0">
                          <a:effectLst/>
                        </a:rPr>
                        <a:t>4</a:t>
                      </a:r>
                      <a:r>
                        <a:rPr lang="en-US" sz="1600" baseline="30000" dirty="0">
                          <a:effectLst/>
                        </a:rPr>
                        <a:t>3-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463.5 ± 12.4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133 ± 35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285 ± 19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55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MoO</a:t>
                      </a:r>
                      <a:r>
                        <a:rPr lang="en-US" sz="1600" strike="sngStrike" baseline="-25000" dirty="0">
                          <a:effectLst/>
                        </a:rPr>
                        <a:t>4</a:t>
                      </a:r>
                      <a:r>
                        <a:rPr lang="en-US" sz="1600" baseline="30000" dirty="0">
                          <a:effectLst/>
                        </a:rPr>
                        <a:t>2-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445.6 ± 11.8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42.0 ± 52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240 ± 22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55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WO</a:t>
                      </a:r>
                      <a:r>
                        <a:rPr lang="en-US" sz="1600" baseline="-25000">
                          <a:effectLst/>
                        </a:rPr>
                        <a:t>4</a:t>
                      </a:r>
                      <a:r>
                        <a:rPr lang="en-US" sz="1600" baseline="30000">
                          <a:effectLst/>
                        </a:rPr>
                        <a:t>2-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411.0 ± 12.4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73.0 ± 61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291 ± 31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48805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smtClean="0"/>
              <a:t>What is ferritin?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0468" y="2193925"/>
            <a:ext cx="3724663" cy="4024313"/>
          </a:xfrm>
          <a:prstGeom prst="roundRect">
            <a:avLst>
              <a:gd name="adj" fmla="val 21943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14300" stA="13000" endPos="65000" dist="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Spherical protein complex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/>
              <a:t>Nano</a:t>
            </a:r>
            <a:r>
              <a:rPr lang="en-US" sz="2400" dirty="0" smtClean="0"/>
              <a:t>-cage composed of 24 sub-units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Approximately 12 nm in diameter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Intracellular complex found in nearly all organisms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Organisms use ferritin to store and regulate iron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558097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Ferritin further explained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Hollow 8 nm diameter interior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Natively encapsulates </a:t>
            </a:r>
            <a:r>
              <a:rPr lang="en-US" sz="2800" dirty="0" err="1" smtClean="0"/>
              <a:t>ferrihydrite</a:t>
            </a:r>
            <a:r>
              <a:rPr lang="en-US" sz="2800" dirty="0" smtClean="0"/>
              <a:t> nanoparticle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U</a:t>
            </a:r>
            <a:r>
              <a:rPr lang="en-US" sz="2800" dirty="0" smtClean="0"/>
              <a:t>p to 4500 Fe atoms per ferritin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Ions enter through 3-fold channels</a:t>
            </a:r>
          </a:p>
          <a:p>
            <a:endParaRPr lang="en-US" sz="1600" dirty="0"/>
          </a:p>
        </p:txBody>
      </p:sp>
      <p:pic>
        <p:nvPicPr>
          <p:cNvPr id="5" name="Content Placeholder 5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592390" y="2340158"/>
            <a:ext cx="4157038" cy="3878526"/>
          </a:xfrm>
          <a:prstGeom prst="roundRect">
            <a:avLst>
              <a:gd name="adj" fmla="val 21631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14300" stA="13000" endPos="65000" dist="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714153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Why is ferritin interesting?</a:t>
            </a:r>
            <a:endParaRPr lang="en-US" sz="4400" dirty="0"/>
          </a:p>
        </p:txBody>
      </p:sp>
      <p:pic>
        <p:nvPicPr>
          <p:cNvPr id="142" name="Picture 1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456" y="2429690"/>
            <a:ext cx="4521383" cy="3257005"/>
          </a:xfrm>
          <a:prstGeom prst="roundRect">
            <a:avLst>
              <a:gd name="adj" fmla="val 1260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2" name="Rectangle 41"/>
          <p:cNvSpPr/>
          <p:nvPr/>
        </p:nvSpPr>
        <p:spPr>
          <a:xfrm>
            <a:off x="513807" y="3148540"/>
            <a:ext cx="4868090" cy="1716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600" dirty="0" smtClean="0"/>
              <a:t>Photovoltaic device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600" dirty="0" err="1" smtClean="0"/>
              <a:t>Nanobattery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26150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7004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sz="6000" dirty="0" smtClean="0"/>
              <a:t>Batteries 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057401"/>
            <a:ext cx="4989422" cy="443048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Two half-cells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Current flows </a:t>
            </a:r>
            <a:r>
              <a:rPr lang="en-US" sz="2400" dirty="0" smtClean="0"/>
              <a:t>across the potential difference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Reduction and oxidation occur at the electrodes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Common issue:</a:t>
            </a:r>
          </a:p>
          <a:p>
            <a:pPr lvl="1"/>
            <a:r>
              <a:rPr lang="en-US" sz="2000" dirty="0" smtClean="0"/>
              <a:t>Battery performance deteriorates after repeated charge and discharge cycles</a:t>
            </a:r>
          </a:p>
          <a:p>
            <a:pPr lvl="1"/>
            <a:endParaRPr lang="en-US" sz="1400" dirty="0" smtClean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796" y="2427356"/>
            <a:ext cx="4705745" cy="35293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blurRad="38100" stA="97000" endPos="48000" dist="508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71611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use of ferritin in a battery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Electrodes composed of Ferritin cores of varying reduction potentials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Advantage of this type of battery:</a:t>
            </a:r>
          </a:p>
          <a:p>
            <a:pPr lvl="1"/>
            <a:r>
              <a:rPr lang="en-US" sz="2800" dirty="0" smtClean="0"/>
              <a:t>Ferritin protects and maintains the metal core</a:t>
            </a:r>
          </a:p>
          <a:p>
            <a:pPr lvl="1"/>
            <a:endParaRPr lang="en-US" sz="2800" dirty="0" smtClean="0"/>
          </a:p>
          <a:p>
            <a:pPr marL="201168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65396"/>
            <a:ext cx="5334000" cy="3681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47435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Effects of salt anions on reduction potential</a:t>
            </a:r>
            <a:endParaRPr lang="en-US" sz="4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02" t="2517" r="12122" b="4244"/>
          <a:stretch/>
        </p:blipFill>
        <p:spPr>
          <a:xfrm>
            <a:off x="2969623" y="2057401"/>
            <a:ext cx="6487887" cy="4561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34159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Determining the Reduction Potential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dirty="0" err="1" smtClean="0"/>
              <a:t>Potentiostatic</a:t>
            </a:r>
            <a:r>
              <a:rPr lang="en-US" sz="3600" dirty="0" smtClean="0"/>
              <a:t> </a:t>
            </a:r>
            <a:r>
              <a:rPr lang="en-US" sz="3600" dirty="0" err="1" smtClean="0"/>
              <a:t>coulometry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Cyclic Voltammetry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0" r="29918" b="833"/>
          <a:stretch/>
        </p:blipFill>
        <p:spPr>
          <a:xfrm>
            <a:off x="6609769" y="2383604"/>
            <a:ext cx="3859598" cy="3869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12990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Potentiostatic coulometry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31510" y="2307777"/>
            <a:ext cx="5182979" cy="3571889"/>
            <a:chOff x="836015" y="2159726"/>
            <a:chExt cx="5182979" cy="3571889"/>
          </a:xfrm>
        </p:grpSpPr>
        <p:sp>
          <p:nvSpPr>
            <p:cNvPr id="21" name="TextBox 20"/>
            <p:cNvSpPr txBox="1"/>
            <p:nvPr/>
          </p:nvSpPr>
          <p:spPr>
            <a:xfrm>
              <a:off x="5424054" y="5357767"/>
              <a:ext cx="594940" cy="373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Time</a:t>
              </a:r>
              <a:endParaRPr lang="en-US" sz="2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36015" y="2159726"/>
              <a:ext cx="839786" cy="373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Current</a:t>
              </a:r>
              <a:endParaRPr lang="en-US" sz="2400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523" y="2524865"/>
              <a:ext cx="5078471" cy="2832903"/>
            </a:xfrm>
            <a:prstGeom prst="rect">
              <a:avLst/>
            </a:prstGeom>
          </p:spPr>
        </p:pic>
      </p:grpSp>
      <p:pic>
        <p:nvPicPr>
          <p:cNvPr id="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131" y="1994263"/>
            <a:ext cx="5154098" cy="417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65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4818</TotalTime>
  <Words>328</Words>
  <Application>Microsoft Office PowerPoint</Application>
  <PresentationFormat>Widescreen</PresentationFormat>
  <Paragraphs>87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Vapor Trail</vt:lpstr>
      <vt:lpstr>Oxidation-Reduction Potential of Iron Encapsulated by Ferritin</vt:lpstr>
      <vt:lpstr>What is ferritin?</vt:lpstr>
      <vt:lpstr>Ferritin further explained</vt:lpstr>
      <vt:lpstr>Why is ferritin interesting?</vt:lpstr>
      <vt:lpstr>Batteries  </vt:lpstr>
      <vt:lpstr>Potential use of ferritin in a battery</vt:lpstr>
      <vt:lpstr>Effects of salt anions on reduction potential</vt:lpstr>
      <vt:lpstr>Determining the Reduction Potential</vt:lpstr>
      <vt:lpstr>Potentiostatic coulometry</vt:lpstr>
      <vt:lpstr>Results from potentiostatic coulometry</vt:lpstr>
      <vt:lpstr>Cyclic voltammetry</vt:lpstr>
      <vt:lpstr>Results from cyclic voltammetry</vt:lpstr>
      <vt:lpstr>Ongoing and Future studies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Embley</dc:creator>
  <cp:lastModifiedBy>Jacob Embley</cp:lastModifiedBy>
  <cp:revision>91</cp:revision>
  <dcterms:created xsi:type="dcterms:W3CDTF">2014-03-06T02:24:41Z</dcterms:created>
  <dcterms:modified xsi:type="dcterms:W3CDTF">2014-10-17T13:12:46Z</dcterms:modified>
</cp:coreProperties>
</file>