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1"/>
  </p:notesMasterIdLst>
  <p:sldIdLst>
    <p:sldId id="256" r:id="rId3"/>
    <p:sldId id="520" r:id="rId4"/>
    <p:sldId id="532" r:id="rId5"/>
    <p:sldId id="534" r:id="rId6"/>
    <p:sldId id="535" r:id="rId7"/>
    <p:sldId id="537" r:id="rId8"/>
    <p:sldId id="536" r:id="rId9"/>
    <p:sldId id="543" r:id="rId10"/>
    <p:sldId id="538" r:id="rId11"/>
    <p:sldId id="497" r:id="rId12"/>
    <p:sldId id="547" r:id="rId13"/>
    <p:sldId id="500" r:id="rId14"/>
    <p:sldId id="540" r:id="rId15"/>
    <p:sldId id="542" r:id="rId16"/>
    <p:sldId id="553" r:id="rId17"/>
    <p:sldId id="541" r:id="rId18"/>
    <p:sldId id="545" r:id="rId19"/>
    <p:sldId id="546" r:id="rId20"/>
    <p:sldId id="501" r:id="rId21"/>
    <p:sldId id="544" r:id="rId22"/>
    <p:sldId id="503" r:id="rId23"/>
    <p:sldId id="518" r:id="rId24"/>
    <p:sldId id="522" r:id="rId25"/>
    <p:sldId id="554" r:id="rId26"/>
    <p:sldId id="516" r:id="rId27"/>
    <p:sldId id="505" r:id="rId28"/>
    <p:sldId id="506" r:id="rId29"/>
    <p:sldId id="524" r:id="rId30"/>
    <p:sldId id="525" r:id="rId31"/>
    <p:sldId id="548" r:id="rId32"/>
    <p:sldId id="549" r:id="rId33"/>
    <p:sldId id="556" r:id="rId34"/>
    <p:sldId id="530" r:id="rId35"/>
    <p:sldId id="523" r:id="rId36"/>
    <p:sldId id="551" r:id="rId37"/>
    <p:sldId id="552" r:id="rId38"/>
    <p:sldId id="550" r:id="rId39"/>
    <p:sldId id="513" r:id="rId4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FF99"/>
    <a:srgbClr val="0066FF"/>
    <a:srgbClr val="FF0000"/>
    <a:srgbClr val="00FF00"/>
    <a:srgbClr val="FFFF00"/>
    <a:srgbClr val="FF9900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57" autoAdjust="0"/>
    <p:restoredTop sz="92779" autoAdjust="0"/>
  </p:normalViewPr>
  <p:slideViewPr>
    <p:cSldViewPr>
      <p:cViewPr varScale="1">
        <p:scale>
          <a:sx n="124" d="100"/>
          <a:sy n="124" d="100"/>
        </p:scale>
        <p:origin x="55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image" Target="../media/image3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5.emf"/><Relationship Id="rId1" Type="http://schemas.openxmlformats.org/officeDocument/2006/relationships/image" Target="../media/image3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6AAA7BB-82BC-4BAB-B594-0FCE77CEB2F8}" type="datetimeFigureOut">
              <a:rPr lang="en-US"/>
              <a:pPr>
                <a:defRPr/>
              </a:pPr>
              <a:t>1/13/2016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B9154C8-B2C9-4B24-8DF0-550643B7E4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6836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F0288DF-75D3-49B6-B0BA-02A34BD3592A}" type="slidenum">
              <a:rPr lang="en-US" altLang="en-US" sz="1200" smtClean="0"/>
              <a:pPr/>
              <a:t>1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1253423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dirty="0" smtClean="0"/>
              <a:t>Iron(II) (for </a:t>
            </a:r>
            <a:r>
              <a:rPr lang="en-US" altLang="en-US" dirty="0" err="1" smtClean="0"/>
              <a:t>ferrihydrite</a:t>
            </a:r>
            <a:r>
              <a:rPr lang="en-US" altLang="en-US" dirty="0" smtClean="0"/>
              <a:t> mineral) and manganese (II) both use oxygen to load into ferritin. This is because the </a:t>
            </a:r>
            <a:r>
              <a:rPr lang="en-US" altLang="en-US" dirty="0" err="1" smtClean="0"/>
              <a:t>feroxidase</a:t>
            </a:r>
            <a:r>
              <a:rPr lang="en-US" altLang="en-US" dirty="0" smtClean="0"/>
              <a:t> center in ferritin (which is responsible for oxidizing metals) is able to oxidize the metal ions to a 3+ state. (Fe(II) Oxidation 0.77 V) Manganese has similar chemistry to Fe.</a:t>
            </a:r>
          </a:p>
          <a:p>
            <a:pPr>
              <a:spcBef>
                <a:spcPct val="0"/>
              </a:spcBef>
            </a:pPr>
            <a:endParaRPr lang="en-US" altLang="en-US" dirty="0" smtClean="0"/>
          </a:p>
          <a:p>
            <a:pPr>
              <a:spcBef>
                <a:spcPct val="0"/>
              </a:spcBef>
            </a:pPr>
            <a:r>
              <a:rPr lang="en-US" altLang="en-US" dirty="0" smtClean="0"/>
              <a:t>Cobalt is more difficult to oxidize (has a higher oxidation potential 1.7 V) and requires peroxide to increase the rate of cobalt loading into ferritin. (Peroxide -1.77 V)</a:t>
            </a:r>
          </a:p>
          <a:p>
            <a:pPr>
              <a:spcBef>
                <a:spcPct val="0"/>
              </a:spcBef>
            </a:pPr>
            <a:endParaRPr lang="en-US" altLang="en-US" dirty="0" smtClean="0"/>
          </a:p>
          <a:p>
            <a:pPr>
              <a:spcBef>
                <a:spcPct val="0"/>
              </a:spcBef>
            </a:pPr>
            <a:r>
              <a:rPr lang="en-US" altLang="en-US" dirty="0" smtClean="0"/>
              <a:t>Each metal oxide is unique, with its own photochemical and electrochemical properties. </a:t>
            </a:r>
          </a:p>
        </p:txBody>
      </p:sp>
      <p:sp>
        <p:nvSpPr>
          <p:cNvPr id="2253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C92D50F-5E93-4015-85E3-5943CAF7F9C1}" type="slidenum">
              <a:rPr lang="en-US" altLang="en-US" sz="1200">
                <a:latin typeface="Calibri" panose="020F0502020204030204" pitchFamily="34" charset="0"/>
                <a:cs typeface="Arial" panose="020B0604020202020204" pitchFamily="34" charset="0"/>
              </a:rPr>
              <a:pPr algn="r" eaLnBrk="1" hangingPunct="1"/>
              <a:t>18</a:t>
            </a:fld>
            <a:endParaRPr lang="en-US" altLang="en-US" sz="12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538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/>
              <a:t>Metal oxide reaction with light to form Au NP.</a:t>
            </a:r>
          </a:p>
          <a:p>
            <a:pPr>
              <a:spcBef>
                <a:spcPct val="0"/>
              </a:spcBef>
            </a:pPr>
            <a:endParaRPr lang="en-US" altLang="en-US" smtClean="0"/>
          </a:p>
          <a:p>
            <a:pPr>
              <a:spcBef>
                <a:spcPct val="0"/>
              </a:spcBef>
            </a:pPr>
            <a:r>
              <a:rPr lang="en-US" altLang="en-US" smtClean="0"/>
              <a:t>Note that the ferritin is colored based on the hydrophilic (blue) and hydrophobic (red) residues on the protein. </a:t>
            </a:r>
          </a:p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373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A5C83D3-00E7-4597-A855-12804D706244}" type="slidenum">
              <a:rPr lang="en-US" altLang="en-US" sz="1200">
                <a:latin typeface="Calibri" panose="020F0502020204030204" pitchFamily="34" charset="0"/>
                <a:cs typeface="Arial" panose="020B0604020202020204" pitchFamily="34" charset="0"/>
              </a:rPr>
              <a:pPr algn="r" eaLnBrk="1" hangingPunct="1"/>
              <a:t>28</a:t>
            </a:fld>
            <a:endParaRPr lang="en-US" altLang="en-US" sz="12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514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Figs: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 Scheme using the reaction given in Eqn. 1.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(II) binds at the ferroxidase center (FC) and is oxidized to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(III) by permanganate. After oxidation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(III) ions migrate to the ferritin interior and become mineralized as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(III) compound such as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(O)OH.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(V) is either recycled or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disproportionates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forms MnO</a:t>
            </a:r>
            <a:r>
              <a:rPr lang="en-US" sz="120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(b) Scheme for the reactions given in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 and 3. Manganese and permanganate first enter ferritin and then undergo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comproportionation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reaction to form either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(IV) or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(III) mineral.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9154C8-B2C9-4B24-8DF0-550643B7E457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778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168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582CB63B-32C0-499E-A23C-BB3A8F801700}" type="slidenum">
              <a:rPr lang="en-US" altLang="en-US" sz="1200"/>
              <a:pPr algn="r" eaLnBrk="1" hangingPunct="1"/>
              <a:t>34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503187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A135F-8507-45DD-996D-89EE385C131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248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BA216-002D-4E00-AEFA-EDC32ACBC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279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BF63B-D934-406E-B758-B1E869264C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093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00"/>
            <a:ext cx="2057400" cy="5364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00"/>
            <a:ext cx="6019800" cy="5364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0049E-3D57-456E-8AB1-E12C9F2655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274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380EF98-0161-412A-85D3-EBE1DA2764AD}" type="datetimeFigureOut">
              <a:rPr lang="en-US"/>
              <a:pPr>
                <a:defRPr/>
              </a:pPr>
              <a:t>1/13/2016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A8CB275-9797-48F5-8296-BF3F279B0B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4204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837119F-2FC7-4E4C-B4AA-A038422FBF79}" type="datetimeFigureOut">
              <a:rPr lang="en-US"/>
              <a:pPr>
                <a:defRPr/>
              </a:pPr>
              <a:t>1/13/2016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3AA13FD-3D31-4640-B572-D26AFED454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972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F615014-8F5A-4A07-85CB-102E9A325902}" type="datetimeFigureOut">
              <a:rPr lang="en-US"/>
              <a:pPr>
                <a:defRPr/>
              </a:pPr>
              <a:t>1/13/2016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08EE99A-4E8D-416E-8228-9B7F6220A4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2819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DBF27EA-7AC0-48F6-813C-F855E830DB30}" type="datetimeFigureOut">
              <a:rPr lang="en-US"/>
              <a:pPr>
                <a:defRPr/>
              </a:pPr>
              <a:t>1/13/2016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6AF3949-FF16-4810-9FC0-67586707E3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978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A159CF1-D295-460C-B327-5C05C8ACB11F}" type="datetimeFigureOut">
              <a:rPr lang="en-US"/>
              <a:pPr>
                <a:defRPr/>
              </a:pPr>
              <a:t>1/13/2016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43CA2DB-24CD-42FD-BE95-8ACECA3ACB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0969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E902A93-07BE-4548-8A95-FFB3FD5030F7}" type="datetimeFigureOut">
              <a:rPr lang="en-US"/>
              <a:pPr>
                <a:defRPr/>
              </a:pPr>
              <a:t>1/13/2016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7781CA1-4638-4E10-8C87-F0D79A609A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71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D8E615A-564B-42D3-B58D-E0D801690A9A}" type="datetimeFigureOut">
              <a:rPr lang="en-US"/>
              <a:pPr>
                <a:defRPr/>
              </a:pPr>
              <a:t>1/13/2016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D977D0A-31DE-4A2D-A91E-72D704CC5A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703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AD34809-4649-48F3-B3A4-0FE693972CF1}" type="datetimeFigureOut">
              <a:rPr lang="en-US"/>
              <a:pPr>
                <a:defRPr/>
              </a:pPr>
              <a:t>1/13/2016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1339690-41E3-4330-8CA8-1F17D13665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082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3B0666-BCE0-45FF-9519-D1454F6644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6685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074EA69-5058-4A1F-BC12-018864A86E28}" type="datetimeFigureOut">
              <a:rPr lang="en-US"/>
              <a:pPr>
                <a:defRPr/>
              </a:pPr>
              <a:t>1/13/2016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BDA2BB2-2A8C-4747-B405-1DD031D6F3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5900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74E5201-D85D-42AE-814A-9DD4ECE3DD23}" type="datetimeFigureOut">
              <a:rPr lang="en-US"/>
              <a:pPr>
                <a:defRPr/>
              </a:pPr>
              <a:t>1/13/2016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60A6886-7170-47BC-86E9-EBB8CF7842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735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30A9A9-5A67-49A8-9765-FB4FAB0C55B8}" type="datetimeFigureOut">
              <a:rPr lang="en-US"/>
              <a:pPr>
                <a:defRPr/>
              </a:pPr>
              <a:t>1/13/2016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CC71321-CBCD-41BB-81DB-BA047D2980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037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D4176-C0B3-4543-890B-68691CE270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461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90C18-525F-4C39-A0C6-0F524FDDC7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99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076EBA-59E6-4BBE-AF56-FAF02061B4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922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D8663D-1FC7-4A1E-80B6-B82F338C65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672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5EB1F-333E-463F-800E-5322B18987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1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AEEEF4-5F1E-4DA4-9D12-551C21766B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269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B5A81-2F07-4EFB-822C-DF6E5AF96D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290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rgbClr val="00006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788A88C3-BAD8-4A31-A093-FB9B3DB52E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66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/>
          </a:p>
        </p:txBody>
      </p:sp>
      <p:sp>
        <p:nvSpPr>
          <p:cNvPr id="1031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762000"/>
            <a:ext cx="7239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2" name="Text Box 12"/>
          <p:cNvSpPr txBox="1">
            <a:spLocks noChangeArrowheads="1"/>
          </p:cNvSpPr>
          <p:nvPr/>
        </p:nvSpPr>
        <p:spPr bwMode="auto">
          <a:xfrm>
            <a:off x="914400" y="30163"/>
            <a:ext cx="82296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i="1"/>
              <a:t>J.S. Colton, Ferritin nanocrystals for solar energy harvesting</a:t>
            </a:r>
            <a:endParaRPr lang="en-US" altLang="en-US"/>
          </a:p>
        </p:txBody>
      </p:sp>
      <p:pic>
        <p:nvPicPr>
          <p:cNvPr id="1033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39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1" r:id="rId2"/>
    <p:sldLayoutId id="2147483790" r:id="rId3"/>
    <p:sldLayoutId id="2147483789" r:id="rId4"/>
    <p:sldLayoutId id="2147483788" r:id="rId5"/>
    <p:sldLayoutId id="2147483787" r:id="rId6"/>
    <p:sldLayoutId id="2147483786" r:id="rId7"/>
    <p:sldLayoutId id="2147483785" r:id="rId8"/>
    <p:sldLayoutId id="2147483784" r:id="rId9"/>
    <p:sldLayoutId id="2147483783" r:id="rId10"/>
    <p:sldLayoutId id="2147483782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CF4036EB-90EC-402E-8274-EF2113B31094}" type="datetimeFigureOut">
              <a:rPr lang="en-US"/>
              <a:pPr>
                <a:defRPr/>
              </a:pPr>
              <a:t>1/13/2016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ADA2C9D9-3E91-457C-9ACF-C4A4824E1E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2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5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3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ocf.berkeley.edu/~jordank/Jordan_Katz/Research.html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9.png"/><Relationship Id="rId4" Type="http://schemas.openxmlformats.org/officeDocument/2006/relationships/image" Target="../media/image32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2"/>
          <p:cNvSpPr>
            <a:spLocks noGrp="1" noChangeArrowheads="1"/>
          </p:cNvSpPr>
          <p:nvPr>
            <p:ph type="ctrTitle"/>
          </p:nvPr>
        </p:nvSpPr>
        <p:spPr>
          <a:xfrm>
            <a:off x="0" y="762000"/>
            <a:ext cx="9067800" cy="1143000"/>
          </a:xfrm>
        </p:spPr>
        <p:txBody>
          <a:bodyPr anchor="ctr"/>
          <a:lstStyle/>
          <a:p>
            <a:pPr eaLnBrk="1" hangingPunct="1"/>
            <a:r>
              <a:rPr lang="en-US" altLang="en-US" sz="3200" dirty="0" smtClean="0"/>
              <a:t>Ferritin-based semiconductor nanocrystals </a:t>
            </a:r>
            <a:br>
              <a:rPr lang="en-US" altLang="en-US" sz="3200" dirty="0" smtClean="0"/>
            </a:br>
            <a:r>
              <a:rPr lang="en-US" altLang="en-US" sz="3200" dirty="0" smtClean="0"/>
              <a:t>for solar energy harvesting</a:t>
            </a:r>
            <a:endParaRPr lang="en-US" altLang="en-US" sz="2800" dirty="0" smtClean="0"/>
          </a:p>
        </p:txBody>
      </p:sp>
      <p:sp>
        <p:nvSpPr>
          <p:cNvPr id="15363" name="Text Box 29"/>
          <p:cNvSpPr txBox="1">
            <a:spLocks noChangeArrowheads="1"/>
          </p:cNvSpPr>
          <p:nvPr/>
        </p:nvSpPr>
        <p:spPr bwMode="auto">
          <a:xfrm>
            <a:off x="5943600" y="6508894"/>
            <a:ext cx="3162300" cy="338554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smtClean="0">
                <a:solidFill>
                  <a:schemeClr val="tx1"/>
                </a:solidFill>
              </a:rPr>
              <a:t>U of U seminar, Jan 13, 2016</a:t>
            </a:r>
            <a:endParaRPr lang="en-US" altLang="en-US" sz="1600" dirty="0">
              <a:solidFill>
                <a:schemeClr val="tx1"/>
              </a:solidFill>
            </a:endParaRPr>
          </a:p>
        </p:txBody>
      </p:sp>
      <p:sp>
        <p:nvSpPr>
          <p:cNvPr id="15364" name="Text Box 30"/>
          <p:cNvSpPr txBox="1">
            <a:spLocks noChangeArrowheads="1"/>
          </p:cNvSpPr>
          <p:nvPr/>
        </p:nvSpPr>
        <p:spPr bwMode="auto">
          <a:xfrm>
            <a:off x="609600" y="1981200"/>
            <a:ext cx="8001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/>
              <a:t>Dr. John S. </a:t>
            </a:r>
            <a:r>
              <a:rPr lang="en-US" altLang="en-US" sz="2400" b="1" dirty="0" smtClean="0"/>
              <a:t>Colton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400" dirty="0" smtClean="0"/>
              <a:t>Physics Department, Brigham Young University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/>
              <a:t>Undergrad students: Stephen </a:t>
            </a:r>
            <a:r>
              <a:rPr lang="en-US" altLang="en-US" sz="2400" dirty="0"/>
              <a:t>Erickson, Cameron </a:t>
            </a:r>
            <a:r>
              <a:rPr lang="en-US" altLang="en-US" sz="2400" dirty="0" smtClean="0"/>
              <a:t>Olsen</a:t>
            </a:r>
            <a:r>
              <a:rPr lang="en-US" altLang="en-US" sz="2400" dirty="0"/>
              <a:t>, Jacob </a:t>
            </a:r>
            <a:r>
              <a:rPr lang="en-US" altLang="en-US" sz="2400" dirty="0" err="1" smtClean="0"/>
              <a:t>Embley</a:t>
            </a:r>
            <a:r>
              <a:rPr lang="en-US" altLang="en-US" sz="2400" dirty="0" smtClean="0"/>
              <a:t>, Jake Maxfield, Alessandro Perego, et al.</a:t>
            </a:r>
            <a:endParaRPr lang="en-US" altLang="en-US" sz="2400" dirty="0"/>
          </a:p>
        </p:txBody>
      </p:sp>
      <p:sp>
        <p:nvSpPr>
          <p:cNvPr id="15365" name="Text Box 43"/>
          <p:cNvSpPr txBox="1">
            <a:spLocks noChangeArrowheads="1"/>
          </p:cNvSpPr>
          <p:nvPr/>
        </p:nvSpPr>
        <p:spPr bwMode="auto">
          <a:xfrm>
            <a:off x="266700" y="4114800"/>
            <a:ext cx="85344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/>
              <a:t>Dr. Richard Watt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/>
              <a:t>Ph.D. Student: Trevor </a:t>
            </a:r>
            <a:r>
              <a:rPr lang="en-US" altLang="en-US" sz="2400" dirty="0"/>
              <a:t>Smith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Chemistry Department, Brigham Young University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1143000" y="5638800"/>
            <a:ext cx="74676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dirty="0">
                <a:solidFill>
                  <a:schemeClr val="bg1"/>
                </a:solidFill>
              </a:rPr>
              <a:t>Funding: Utah Office of Energy Dev., BYU Physics </a:t>
            </a:r>
            <a:r>
              <a:rPr lang="en-US" altLang="en-US" dirty="0" err="1" smtClean="0">
                <a:solidFill>
                  <a:schemeClr val="bg1"/>
                </a:solidFill>
              </a:rPr>
              <a:t>Dept</a:t>
            </a:r>
            <a:r>
              <a:rPr lang="en-US" altLang="en-US" dirty="0" smtClean="0">
                <a:solidFill>
                  <a:schemeClr val="bg1"/>
                </a:solidFill>
              </a:rPr>
              <a:t>,  BYU Chemistry </a:t>
            </a:r>
            <a:r>
              <a:rPr lang="en-US" altLang="en-US" dirty="0" err="1" smtClean="0">
                <a:solidFill>
                  <a:schemeClr val="bg1"/>
                </a:solidFill>
              </a:rPr>
              <a:t>Dept</a:t>
            </a:r>
            <a:endParaRPr lang="en-US" altLang="en-US" dirty="0">
              <a:solidFill>
                <a:schemeClr val="bg1"/>
              </a:solidFill>
            </a:endParaRPr>
          </a:p>
          <a:p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628650" y="192088"/>
            <a:ext cx="7886700" cy="1325562"/>
          </a:xfrm>
        </p:spPr>
        <p:txBody>
          <a:bodyPr/>
          <a:lstStyle/>
          <a:p>
            <a:pPr algn="ctr" eaLnBrk="1" hangingPunct="1"/>
            <a:r>
              <a:rPr lang="en-US" altLang="en-US" dirty="0" smtClean="0"/>
              <a:t>Bandgaps via optical absorption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800" y="3200400"/>
            <a:ext cx="685800" cy="6096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Can 4"/>
          <p:cNvSpPr/>
          <p:nvPr/>
        </p:nvSpPr>
        <p:spPr>
          <a:xfrm rot="5400000">
            <a:off x="914400" y="3390900"/>
            <a:ext cx="381000" cy="228600"/>
          </a:xfrm>
          <a:prstGeom prst="can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76400" y="2209800"/>
            <a:ext cx="990600" cy="2667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Flowchart: Terminator 6"/>
          <p:cNvSpPr/>
          <p:nvPr/>
        </p:nvSpPr>
        <p:spPr>
          <a:xfrm>
            <a:off x="3124200" y="3048000"/>
            <a:ext cx="228600" cy="99060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Flowchart: Terminator 7"/>
          <p:cNvSpPr/>
          <p:nvPr/>
        </p:nvSpPr>
        <p:spPr>
          <a:xfrm>
            <a:off x="2809875" y="3267075"/>
            <a:ext cx="152400" cy="495300"/>
          </a:xfrm>
          <a:prstGeom prst="flowChartTermina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Flowchart: Summing Junction 11"/>
          <p:cNvSpPr/>
          <p:nvPr/>
        </p:nvSpPr>
        <p:spPr>
          <a:xfrm>
            <a:off x="4730750" y="3143250"/>
            <a:ext cx="152400" cy="800100"/>
          </a:xfrm>
          <a:prstGeom prst="flowChartSummingJuncti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3" name="Can 12"/>
          <p:cNvSpPr/>
          <p:nvPr/>
        </p:nvSpPr>
        <p:spPr>
          <a:xfrm rot="16200000">
            <a:off x="6709569" y="3183732"/>
            <a:ext cx="609600" cy="633412"/>
          </a:xfrm>
          <a:prstGeom prst="can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64263" y="5257800"/>
            <a:ext cx="2551112" cy="106680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78500" y="2806700"/>
            <a:ext cx="152400" cy="11239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3564" name="TextBox 15"/>
          <p:cNvSpPr txBox="1">
            <a:spLocks noChangeArrowheads="1"/>
          </p:cNvSpPr>
          <p:nvPr/>
        </p:nvSpPr>
        <p:spPr bwMode="auto">
          <a:xfrm>
            <a:off x="34925" y="1985963"/>
            <a:ext cx="1371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Xenon Arc Lamp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698500" y="2763838"/>
            <a:ext cx="44450" cy="3444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6" name="TextBox 18"/>
          <p:cNvSpPr txBox="1">
            <a:spLocks noChangeArrowheads="1"/>
          </p:cNvSpPr>
          <p:nvPr/>
        </p:nvSpPr>
        <p:spPr bwMode="auto">
          <a:xfrm>
            <a:off x="1524000" y="1447800"/>
            <a:ext cx="1981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Spectrometer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2286000" y="1817688"/>
            <a:ext cx="0" cy="3159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8" name="TextBox 23"/>
          <p:cNvSpPr txBox="1">
            <a:spLocks noChangeArrowheads="1"/>
          </p:cNvSpPr>
          <p:nvPr/>
        </p:nvSpPr>
        <p:spPr bwMode="auto">
          <a:xfrm>
            <a:off x="2794000" y="2390775"/>
            <a:ext cx="762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Iris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2895600" y="2790825"/>
            <a:ext cx="76200" cy="4492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70" name="TextBox 26"/>
          <p:cNvSpPr txBox="1">
            <a:spLocks noChangeArrowheads="1"/>
          </p:cNvSpPr>
          <p:nvPr/>
        </p:nvSpPr>
        <p:spPr bwMode="auto">
          <a:xfrm>
            <a:off x="3613150" y="2208213"/>
            <a:ext cx="749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Lens</a:t>
            </a:r>
          </a:p>
        </p:txBody>
      </p:sp>
      <p:sp>
        <p:nvSpPr>
          <p:cNvPr id="23571" name="TextBox 35"/>
          <p:cNvSpPr txBox="1">
            <a:spLocks noChangeArrowheads="1"/>
          </p:cNvSpPr>
          <p:nvPr/>
        </p:nvSpPr>
        <p:spPr bwMode="auto">
          <a:xfrm>
            <a:off x="3336925" y="4373563"/>
            <a:ext cx="1246188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Chopper</a:t>
            </a:r>
          </a:p>
        </p:txBody>
      </p:sp>
      <p:cxnSp>
        <p:nvCxnSpPr>
          <p:cNvPr id="38" name="Straight Connector 37"/>
          <p:cNvCxnSpPr/>
          <p:nvPr/>
        </p:nvCxnSpPr>
        <p:spPr>
          <a:xfrm flipV="1">
            <a:off x="3883025" y="3895725"/>
            <a:ext cx="785813" cy="5286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73" name="TextBox 38"/>
          <p:cNvSpPr txBox="1">
            <a:spLocks noChangeArrowheads="1"/>
          </p:cNvSpPr>
          <p:nvPr/>
        </p:nvSpPr>
        <p:spPr bwMode="auto">
          <a:xfrm>
            <a:off x="4867328" y="1625359"/>
            <a:ext cx="27305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rgbClr val="000000"/>
                </a:solidFill>
              </a:rPr>
              <a:t>Sample (compare sample to blank)</a:t>
            </a:r>
            <a:endParaRPr lang="en-US" altLang="en-US" sz="2400" dirty="0">
              <a:solidFill>
                <a:srgbClr val="000000"/>
              </a:solidFill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5581650" y="2422525"/>
            <a:ext cx="228600" cy="304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75" name="TextBox 41"/>
          <p:cNvSpPr txBox="1">
            <a:spLocks noChangeArrowheads="1"/>
          </p:cNvSpPr>
          <p:nvPr/>
        </p:nvSpPr>
        <p:spPr bwMode="auto">
          <a:xfrm>
            <a:off x="6602413" y="2332038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Photodiode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6926263" y="2789238"/>
            <a:ext cx="0" cy="3286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77" name="TextBox 44"/>
          <p:cNvSpPr txBox="1">
            <a:spLocks noChangeArrowheads="1"/>
          </p:cNvSpPr>
          <p:nvPr/>
        </p:nvSpPr>
        <p:spPr bwMode="auto">
          <a:xfrm>
            <a:off x="6350000" y="5257800"/>
            <a:ext cx="790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Ref</a:t>
            </a:r>
          </a:p>
        </p:txBody>
      </p:sp>
      <p:sp>
        <p:nvSpPr>
          <p:cNvPr id="23578" name="TextBox 46"/>
          <p:cNvSpPr txBox="1">
            <a:spLocks noChangeArrowheads="1"/>
          </p:cNvSpPr>
          <p:nvPr/>
        </p:nvSpPr>
        <p:spPr bwMode="auto">
          <a:xfrm>
            <a:off x="7648575" y="5257800"/>
            <a:ext cx="11160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Signal</a:t>
            </a:r>
          </a:p>
        </p:txBody>
      </p:sp>
      <p:sp>
        <p:nvSpPr>
          <p:cNvPr id="23579" name="TextBox 47"/>
          <p:cNvSpPr txBox="1">
            <a:spLocks noChangeArrowheads="1"/>
          </p:cNvSpPr>
          <p:nvPr/>
        </p:nvSpPr>
        <p:spPr bwMode="auto">
          <a:xfrm>
            <a:off x="6291263" y="5791200"/>
            <a:ext cx="2362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Lock-in Amplifier</a:t>
            </a:r>
          </a:p>
        </p:txBody>
      </p:sp>
      <p:sp>
        <p:nvSpPr>
          <p:cNvPr id="49" name="Rectangle 48"/>
          <p:cNvSpPr/>
          <p:nvPr/>
        </p:nvSpPr>
        <p:spPr>
          <a:xfrm>
            <a:off x="538163" y="5257800"/>
            <a:ext cx="4510087" cy="1371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3581" name="TextBox 49"/>
          <p:cNvSpPr txBox="1">
            <a:spLocks noChangeArrowheads="1"/>
          </p:cNvSpPr>
          <p:nvPr/>
        </p:nvSpPr>
        <p:spPr bwMode="auto">
          <a:xfrm>
            <a:off x="914400" y="5334000"/>
            <a:ext cx="4038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Computer steps through wavelength of spectrometer and records data from lock-in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630363" y="3108325"/>
            <a:ext cx="46037" cy="7794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667000" y="3108325"/>
            <a:ext cx="46038" cy="7794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 flipV="1">
            <a:off x="1285875" y="3181350"/>
            <a:ext cx="296863" cy="17145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1344613" y="3497263"/>
            <a:ext cx="2286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1309688" y="3613150"/>
            <a:ext cx="263525" cy="103188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 flipH="1">
            <a:off x="3352800" y="2620963"/>
            <a:ext cx="381000" cy="393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419475" y="3124200"/>
            <a:ext cx="3233738" cy="414338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3419475" y="3586163"/>
            <a:ext cx="3233738" cy="300037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 1"/>
          <p:cNvSpPr/>
          <p:nvPr/>
        </p:nvSpPr>
        <p:spPr>
          <a:xfrm>
            <a:off x="1727200" y="4833938"/>
            <a:ext cx="261938" cy="420687"/>
          </a:xfrm>
          <a:custGeom>
            <a:avLst/>
            <a:gdLst>
              <a:gd name="connsiteX0" fmla="*/ 0 w 261312"/>
              <a:gd name="connsiteY0" fmla="*/ 420914 h 420914"/>
              <a:gd name="connsiteX1" fmla="*/ 116114 w 261312"/>
              <a:gd name="connsiteY1" fmla="*/ 348343 h 420914"/>
              <a:gd name="connsiteX2" fmla="*/ 101600 w 261312"/>
              <a:gd name="connsiteY2" fmla="*/ 217714 h 420914"/>
              <a:gd name="connsiteX3" fmla="*/ 116114 w 261312"/>
              <a:gd name="connsiteY3" fmla="*/ 174172 h 420914"/>
              <a:gd name="connsiteX4" fmla="*/ 203200 w 261312"/>
              <a:gd name="connsiteY4" fmla="*/ 116114 h 420914"/>
              <a:gd name="connsiteX5" fmla="*/ 217714 w 261312"/>
              <a:gd name="connsiteY5" fmla="*/ 58057 h 420914"/>
              <a:gd name="connsiteX6" fmla="*/ 261257 w 261312"/>
              <a:gd name="connsiteY6" fmla="*/ 0 h 420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312" h="420914">
                <a:moveTo>
                  <a:pt x="0" y="420914"/>
                </a:moveTo>
                <a:cubicBezTo>
                  <a:pt x="21404" y="412352"/>
                  <a:pt x="109475" y="388178"/>
                  <a:pt x="116114" y="348343"/>
                </a:cubicBezTo>
                <a:cubicBezTo>
                  <a:pt x="123317" y="305128"/>
                  <a:pt x="106438" y="261257"/>
                  <a:pt x="101600" y="217714"/>
                </a:cubicBezTo>
                <a:cubicBezTo>
                  <a:pt x="106438" y="203200"/>
                  <a:pt x="105296" y="184990"/>
                  <a:pt x="116114" y="174172"/>
                </a:cubicBezTo>
                <a:cubicBezTo>
                  <a:pt x="140784" y="149502"/>
                  <a:pt x="203200" y="116114"/>
                  <a:pt x="203200" y="116114"/>
                </a:cubicBezTo>
                <a:cubicBezTo>
                  <a:pt x="208038" y="96762"/>
                  <a:pt x="207817" y="75377"/>
                  <a:pt x="217714" y="58057"/>
                </a:cubicBezTo>
                <a:cubicBezTo>
                  <a:pt x="264678" y="-24130"/>
                  <a:pt x="261257" y="43342"/>
                  <a:pt x="261257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7140575" y="3846513"/>
            <a:ext cx="900113" cy="1377950"/>
          </a:xfrm>
          <a:custGeom>
            <a:avLst/>
            <a:gdLst>
              <a:gd name="connsiteX0" fmla="*/ 0 w 899885"/>
              <a:gd name="connsiteY0" fmla="*/ 14517 h 1378860"/>
              <a:gd name="connsiteX1" fmla="*/ 116114 w 899885"/>
              <a:gd name="connsiteY1" fmla="*/ 14517 h 1378860"/>
              <a:gd name="connsiteX2" fmla="*/ 159657 w 899885"/>
              <a:gd name="connsiteY2" fmla="*/ 72574 h 1378860"/>
              <a:gd name="connsiteX3" fmla="*/ 203200 w 899885"/>
              <a:gd name="connsiteY3" fmla="*/ 101603 h 1378860"/>
              <a:gd name="connsiteX4" fmla="*/ 319314 w 899885"/>
              <a:gd name="connsiteY4" fmla="*/ 217717 h 1378860"/>
              <a:gd name="connsiteX5" fmla="*/ 377371 w 899885"/>
              <a:gd name="connsiteY5" fmla="*/ 319317 h 1378860"/>
              <a:gd name="connsiteX6" fmla="*/ 406400 w 899885"/>
              <a:gd name="connsiteY6" fmla="*/ 362860 h 1378860"/>
              <a:gd name="connsiteX7" fmla="*/ 435428 w 899885"/>
              <a:gd name="connsiteY7" fmla="*/ 420917 h 1378860"/>
              <a:gd name="connsiteX8" fmla="*/ 449942 w 899885"/>
              <a:gd name="connsiteY8" fmla="*/ 464460 h 1378860"/>
              <a:gd name="connsiteX9" fmla="*/ 493485 w 899885"/>
              <a:gd name="connsiteY9" fmla="*/ 508003 h 1378860"/>
              <a:gd name="connsiteX10" fmla="*/ 508000 w 899885"/>
              <a:gd name="connsiteY10" fmla="*/ 551546 h 1378860"/>
              <a:gd name="connsiteX11" fmla="*/ 566057 w 899885"/>
              <a:gd name="connsiteY11" fmla="*/ 638631 h 1378860"/>
              <a:gd name="connsiteX12" fmla="*/ 653142 w 899885"/>
              <a:gd name="connsiteY12" fmla="*/ 725717 h 1378860"/>
              <a:gd name="connsiteX13" fmla="*/ 667657 w 899885"/>
              <a:gd name="connsiteY13" fmla="*/ 798288 h 1378860"/>
              <a:gd name="connsiteX14" fmla="*/ 696685 w 899885"/>
              <a:gd name="connsiteY14" fmla="*/ 841831 h 1378860"/>
              <a:gd name="connsiteX15" fmla="*/ 711200 w 899885"/>
              <a:gd name="connsiteY15" fmla="*/ 885374 h 1378860"/>
              <a:gd name="connsiteX16" fmla="*/ 740228 w 899885"/>
              <a:gd name="connsiteY16" fmla="*/ 943431 h 1378860"/>
              <a:gd name="connsiteX17" fmla="*/ 769257 w 899885"/>
              <a:gd name="connsiteY17" fmla="*/ 1030517 h 1378860"/>
              <a:gd name="connsiteX18" fmla="*/ 798285 w 899885"/>
              <a:gd name="connsiteY18" fmla="*/ 1074060 h 1378860"/>
              <a:gd name="connsiteX19" fmla="*/ 827314 w 899885"/>
              <a:gd name="connsiteY19" fmla="*/ 1161146 h 1378860"/>
              <a:gd name="connsiteX20" fmla="*/ 856342 w 899885"/>
              <a:gd name="connsiteY20" fmla="*/ 1248231 h 1378860"/>
              <a:gd name="connsiteX21" fmla="*/ 870857 w 899885"/>
              <a:gd name="connsiteY21" fmla="*/ 1291774 h 1378860"/>
              <a:gd name="connsiteX22" fmla="*/ 899885 w 899885"/>
              <a:gd name="connsiteY22" fmla="*/ 1378860 h 1378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99885" h="1378860">
                <a:moveTo>
                  <a:pt x="0" y="14517"/>
                </a:moveTo>
                <a:cubicBezTo>
                  <a:pt x="35340" y="7449"/>
                  <a:pt x="81561" y="-14277"/>
                  <a:pt x="116114" y="14517"/>
                </a:cubicBezTo>
                <a:cubicBezTo>
                  <a:pt x="134698" y="30003"/>
                  <a:pt x="142552" y="55469"/>
                  <a:pt x="159657" y="72574"/>
                </a:cubicBezTo>
                <a:cubicBezTo>
                  <a:pt x="171992" y="84909"/>
                  <a:pt x="190292" y="89869"/>
                  <a:pt x="203200" y="101603"/>
                </a:cubicBezTo>
                <a:cubicBezTo>
                  <a:pt x="243702" y="138423"/>
                  <a:pt x="288952" y="172173"/>
                  <a:pt x="319314" y="217717"/>
                </a:cubicBezTo>
                <a:cubicBezTo>
                  <a:pt x="390043" y="323813"/>
                  <a:pt x="303703" y="190400"/>
                  <a:pt x="377371" y="319317"/>
                </a:cubicBezTo>
                <a:cubicBezTo>
                  <a:pt x="386026" y="334463"/>
                  <a:pt x="397745" y="347714"/>
                  <a:pt x="406400" y="362860"/>
                </a:cubicBezTo>
                <a:cubicBezTo>
                  <a:pt x="417135" y="381646"/>
                  <a:pt x="426905" y="401030"/>
                  <a:pt x="435428" y="420917"/>
                </a:cubicBezTo>
                <a:cubicBezTo>
                  <a:pt x="441455" y="434979"/>
                  <a:pt x="441455" y="451730"/>
                  <a:pt x="449942" y="464460"/>
                </a:cubicBezTo>
                <a:cubicBezTo>
                  <a:pt x="461328" y="481539"/>
                  <a:pt x="478971" y="493489"/>
                  <a:pt x="493485" y="508003"/>
                </a:cubicBezTo>
                <a:cubicBezTo>
                  <a:pt x="498323" y="522517"/>
                  <a:pt x="500570" y="538172"/>
                  <a:pt x="508000" y="551546"/>
                </a:cubicBezTo>
                <a:cubicBezTo>
                  <a:pt x="524943" y="582043"/>
                  <a:pt x="566057" y="638631"/>
                  <a:pt x="566057" y="638631"/>
                </a:cubicBezTo>
                <a:cubicBezTo>
                  <a:pt x="609938" y="770278"/>
                  <a:pt x="529751" y="561196"/>
                  <a:pt x="653142" y="725717"/>
                </a:cubicBezTo>
                <a:cubicBezTo>
                  <a:pt x="667944" y="745453"/>
                  <a:pt x="658995" y="775189"/>
                  <a:pt x="667657" y="798288"/>
                </a:cubicBezTo>
                <a:cubicBezTo>
                  <a:pt x="673782" y="814621"/>
                  <a:pt x="688884" y="826229"/>
                  <a:pt x="696685" y="841831"/>
                </a:cubicBezTo>
                <a:cubicBezTo>
                  <a:pt x="703527" y="855515"/>
                  <a:pt x="705173" y="871312"/>
                  <a:pt x="711200" y="885374"/>
                </a:cubicBezTo>
                <a:cubicBezTo>
                  <a:pt x="719723" y="905261"/>
                  <a:pt x="732192" y="923342"/>
                  <a:pt x="740228" y="943431"/>
                </a:cubicBezTo>
                <a:cubicBezTo>
                  <a:pt x="751592" y="971841"/>
                  <a:pt x="752284" y="1005057"/>
                  <a:pt x="769257" y="1030517"/>
                </a:cubicBezTo>
                <a:cubicBezTo>
                  <a:pt x="778933" y="1045031"/>
                  <a:pt x="791200" y="1058120"/>
                  <a:pt x="798285" y="1074060"/>
                </a:cubicBezTo>
                <a:cubicBezTo>
                  <a:pt x="810712" y="1102022"/>
                  <a:pt x="817638" y="1132117"/>
                  <a:pt x="827314" y="1161146"/>
                </a:cubicBezTo>
                <a:lnTo>
                  <a:pt x="856342" y="1248231"/>
                </a:lnTo>
                <a:cubicBezTo>
                  <a:pt x="861180" y="1262745"/>
                  <a:pt x="867146" y="1276931"/>
                  <a:pt x="870857" y="1291774"/>
                </a:cubicBezTo>
                <a:cubicBezTo>
                  <a:pt x="887995" y="1360326"/>
                  <a:pt x="876450" y="1331989"/>
                  <a:pt x="899885" y="137886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4557713" y="4659313"/>
            <a:ext cx="1843087" cy="595312"/>
          </a:xfrm>
          <a:custGeom>
            <a:avLst/>
            <a:gdLst>
              <a:gd name="connsiteX0" fmla="*/ 0 w 1843926"/>
              <a:gd name="connsiteY0" fmla="*/ 0 h 595086"/>
              <a:gd name="connsiteX1" fmla="*/ 145143 w 1843926"/>
              <a:gd name="connsiteY1" fmla="*/ 14515 h 595086"/>
              <a:gd name="connsiteX2" fmla="*/ 478971 w 1843926"/>
              <a:gd name="connsiteY2" fmla="*/ 43543 h 595086"/>
              <a:gd name="connsiteX3" fmla="*/ 551543 w 1843926"/>
              <a:gd name="connsiteY3" fmla="*/ 58057 h 595086"/>
              <a:gd name="connsiteX4" fmla="*/ 725714 w 1843926"/>
              <a:gd name="connsiteY4" fmla="*/ 101600 h 595086"/>
              <a:gd name="connsiteX5" fmla="*/ 798286 w 1843926"/>
              <a:gd name="connsiteY5" fmla="*/ 116115 h 595086"/>
              <a:gd name="connsiteX6" fmla="*/ 841829 w 1843926"/>
              <a:gd name="connsiteY6" fmla="*/ 130629 h 595086"/>
              <a:gd name="connsiteX7" fmla="*/ 928914 w 1843926"/>
              <a:gd name="connsiteY7" fmla="*/ 145143 h 595086"/>
              <a:gd name="connsiteX8" fmla="*/ 1030514 w 1843926"/>
              <a:gd name="connsiteY8" fmla="*/ 188686 h 595086"/>
              <a:gd name="connsiteX9" fmla="*/ 1088571 w 1843926"/>
              <a:gd name="connsiteY9" fmla="*/ 203200 h 595086"/>
              <a:gd name="connsiteX10" fmla="*/ 1248229 w 1843926"/>
              <a:gd name="connsiteY10" fmla="*/ 290286 h 595086"/>
              <a:gd name="connsiteX11" fmla="*/ 1349829 w 1843926"/>
              <a:gd name="connsiteY11" fmla="*/ 304800 h 595086"/>
              <a:gd name="connsiteX12" fmla="*/ 1567543 w 1843926"/>
              <a:gd name="connsiteY12" fmla="*/ 377372 h 595086"/>
              <a:gd name="connsiteX13" fmla="*/ 1611086 w 1843926"/>
              <a:gd name="connsiteY13" fmla="*/ 391886 h 595086"/>
              <a:gd name="connsiteX14" fmla="*/ 1654629 w 1843926"/>
              <a:gd name="connsiteY14" fmla="*/ 406400 h 595086"/>
              <a:gd name="connsiteX15" fmla="*/ 1698171 w 1843926"/>
              <a:gd name="connsiteY15" fmla="*/ 449943 h 595086"/>
              <a:gd name="connsiteX16" fmla="*/ 1727200 w 1843926"/>
              <a:gd name="connsiteY16" fmla="*/ 493486 h 595086"/>
              <a:gd name="connsiteX17" fmla="*/ 1770743 w 1843926"/>
              <a:gd name="connsiteY17" fmla="*/ 508000 h 595086"/>
              <a:gd name="connsiteX18" fmla="*/ 1799771 w 1843926"/>
              <a:gd name="connsiteY18" fmla="*/ 551543 h 595086"/>
              <a:gd name="connsiteX19" fmla="*/ 1843314 w 1843926"/>
              <a:gd name="connsiteY19" fmla="*/ 595086 h 595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43926" h="595086">
                <a:moveTo>
                  <a:pt x="0" y="0"/>
                </a:moveTo>
                <a:lnTo>
                  <a:pt x="145143" y="14515"/>
                </a:lnTo>
                <a:cubicBezTo>
                  <a:pt x="239752" y="22742"/>
                  <a:pt x="380940" y="30472"/>
                  <a:pt x="478971" y="43543"/>
                </a:cubicBezTo>
                <a:cubicBezTo>
                  <a:pt x="503424" y="46803"/>
                  <a:pt x="527352" y="53219"/>
                  <a:pt x="551543" y="58057"/>
                </a:cubicBezTo>
                <a:cubicBezTo>
                  <a:pt x="665779" y="103752"/>
                  <a:pt x="585321" y="78201"/>
                  <a:pt x="725714" y="101600"/>
                </a:cubicBezTo>
                <a:cubicBezTo>
                  <a:pt x="750048" y="105656"/>
                  <a:pt x="774353" y="110132"/>
                  <a:pt x="798286" y="116115"/>
                </a:cubicBezTo>
                <a:cubicBezTo>
                  <a:pt x="813129" y="119826"/>
                  <a:pt x="826894" y="127310"/>
                  <a:pt x="841829" y="130629"/>
                </a:cubicBezTo>
                <a:cubicBezTo>
                  <a:pt x="870557" y="137013"/>
                  <a:pt x="900186" y="138759"/>
                  <a:pt x="928914" y="145143"/>
                </a:cubicBezTo>
                <a:cubicBezTo>
                  <a:pt x="987897" y="158250"/>
                  <a:pt x="965966" y="164480"/>
                  <a:pt x="1030514" y="188686"/>
                </a:cubicBezTo>
                <a:cubicBezTo>
                  <a:pt x="1049192" y="195690"/>
                  <a:pt x="1069219" y="198362"/>
                  <a:pt x="1088571" y="203200"/>
                </a:cubicBezTo>
                <a:cubicBezTo>
                  <a:pt x="1146735" y="241976"/>
                  <a:pt x="1181053" y="273492"/>
                  <a:pt x="1248229" y="290286"/>
                </a:cubicBezTo>
                <a:cubicBezTo>
                  <a:pt x="1281418" y="298583"/>
                  <a:pt x="1315962" y="299962"/>
                  <a:pt x="1349829" y="304800"/>
                </a:cubicBezTo>
                <a:lnTo>
                  <a:pt x="1567543" y="377372"/>
                </a:lnTo>
                <a:lnTo>
                  <a:pt x="1611086" y="391886"/>
                </a:lnTo>
                <a:lnTo>
                  <a:pt x="1654629" y="406400"/>
                </a:lnTo>
                <a:cubicBezTo>
                  <a:pt x="1669143" y="420914"/>
                  <a:pt x="1685031" y="434174"/>
                  <a:pt x="1698171" y="449943"/>
                </a:cubicBezTo>
                <a:cubicBezTo>
                  <a:pt x="1709338" y="463344"/>
                  <a:pt x="1713578" y="482589"/>
                  <a:pt x="1727200" y="493486"/>
                </a:cubicBezTo>
                <a:cubicBezTo>
                  <a:pt x="1739147" y="503043"/>
                  <a:pt x="1756229" y="503162"/>
                  <a:pt x="1770743" y="508000"/>
                </a:cubicBezTo>
                <a:cubicBezTo>
                  <a:pt x="1780419" y="522514"/>
                  <a:pt x="1786150" y="540646"/>
                  <a:pt x="1799771" y="551543"/>
                </a:cubicBezTo>
                <a:cubicBezTo>
                  <a:pt x="1852494" y="593721"/>
                  <a:pt x="1843314" y="535196"/>
                  <a:pt x="1843314" y="595086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530226"/>
            <a:ext cx="7239000" cy="533400"/>
          </a:xfrm>
        </p:spPr>
        <p:txBody>
          <a:bodyPr/>
          <a:lstStyle/>
          <a:p>
            <a:r>
              <a:rPr lang="en-US" dirty="0" smtClean="0"/>
              <a:t>Typical Raw Data</a:t>
            </a:r>
            <a:endParaRPr lang="en-US" dirty="0"/>
          </a:p>
        </p:txBody>
      </p:sp>
      <p:pic>
        <p:nvPicPr>
          <p:cNvPr id="8" name="Picture 4" descr="te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133104"/>
            <a:ext cx="5867400" cy="5125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4343400" y="2074863"/>
            <a:ext cx="228600" cy="685800"/>
          </a:xfrm>
          <a:prstGeom prst="downArrow">
            <a:avLst>
              <a:gd name="adj1" fmla="val 50000"/>
              <a:gd name="adj2" fmla="val 7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2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4343400" y="3352800"/>
            <a:ext cx="228600" cy="685800"/>
          </a:xfrm>
          <a:prstGeom prst="upArrow">
            <a:avLst>
              <a:gd name="adj1" fmla="val 50000"/>
              <a:gd name="adj2" fmla="val 7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3733800" y="4114800"/>
            <a:ext cx="1725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EA6312"/>
                </a:solidFill>
                <a:cs typeface="Arial" panose="020B0604020202020204" pitchFamily="34" charset="0"/>
              </a:rPr>
              <a:t>With ferritin</a:t>
            </a: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3209925" y="1262063"/>
            <a:ext cx="27717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Blank, solution with no ferritin</a:t>
            </a:r>
          </a:p>
        </p:txBody>
      </p:sp>
    </p:spTree>
    <p:extLst>
      <p:ext uri="{BB962C8B-B14F-4D97-AF65-F5344CB8AC3E}">
        <p14:creationId xmlns:p14="http://schemas.microsoft.com/office/powerpoint/2010/main" val="223639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19313"/>
            <a:ext cx="4495800" cy="368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1306513" y="1447800"/>
            <a:ext cx="23098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Century Gothic" panose="020B0502020202020204" pitchFamily="34" charset="0"/>
              </a:rPr>
              <a:t>Indirect gap</a:t>
            </a: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5418138" y="1447800"/>
            <a:ext cx="28479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Century Gothic" panose="020B0502020202020204" pitchFamily="34" charset="0"/>
              </a:rPr>
              <a:t>Direct transition</a:t>
            </a:r>
          </a:p>
        </p:txBody>
      </p:sp>
      <p:pic>
        <p:nvPicPr>
          <p:cNvPr id="25606" name="Picture 8" descr="indirectfit4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" t="8244" r="5402" b="5196"/>
          <a:stretch>
            <a:fillRect/>
          </a:stretch>
        </p:blipFill>
        <p:spPr bwMode="auto">
          <a:xfrm>
            <a:off x="0" y="2119313"/>
            <a:ext cx="4572000" cy="369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/>
          <p:cNvSpPr>
            <a:spLocks noChangeArrowheads="1"/>
          </p:cNvSpPr>
          <p:nvPr/>
        </p:nvSpPr>
        <p:spPr bwMode="auto">
          <a:xfrm rot="5400000">
            <a:off x="1323182" y="4394994"/>
            <a:ext cx="571500" cy="2111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D2D8A"/>
          </a:solidFill>
          <a:ln w="12700" algn="ctr">
            <a:solidFill>
              <a:srgbClr val="2D2D8A"/>
            </a:solidFill>
            <a:miter lim="800000"/>
            <a:headEnd/>
            <a:tailEnd/>
          </a:ln>
        </p:spPr>
        <p:txBody>
          <a:bodyPr rot="10800000" vert="eaVert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1638300" y="4972050"/>
            <a:ext cx="479425" cy="347663"/>
          </a:xfrm>
          <a:prstGeom prst="ellipse">
            <a:avLst/>
          </a:prstGeom>
          <a:noFill/>
          <a:ln w="317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6299200" y="5002213"/>
            <a:ext cx="479425" cy="347662"/>
          </a:xfrm>
          <a:prstGeom prst="ellipse">
            <a:avLst/>
          </a:prstGeom>
          <a:noFill/>
          <a:ln w="317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sp>
        <p:nvSpPr>
          <p:cNvPr id="25611" name="TextBox 1"/>
          <p:cNvSpPr txBox="1">
            <a:spLocks noChangeArrowheads="1"/>
          </p:cNvSpPr>
          <p:nvPr/>
        </p:nvSpPr>
        <p:spPr bwMode="auto">
          <a:xfrm>
            <a:off x="838200" y="3744913"/>
            <a:ext cx="17526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chemeClr val="tx1"/>
                </a:solidFill>
              </a:rPr>
              <a:t>Defect State</a:t>
            </a:r>
          </a:p>
        </p:txBody>
      </p:sp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2032000" y="4756150"/>
            <a:ext cx="14605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</a:rPr>
              <a:t>Band gap</a:t>
            </a:r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6908800" y="4443413"/>
            <a:ext cx="14605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</a:rPr>
              <a:t>Higher </a:t>
            </a:r>
          </a:p>
          <a:p>
            <a:r>
              <a:rPr lang="en-US" altLang="en-US" b="1">
                <a:solidFill>
                  <a:srgbClr val="FF0000"/>
                </a:solidFill>
              </a:rPr>
              <a:t>transition</a:t>
            </a:r>
          </a:p>
        </p:txBody>
      </p:sp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431800" y="6019800"/>
            <a:ext cx="3759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chemeClr val="bg1"/>
                </a:solidFill>
              </a:rPr>
              <a:t>E</a:t>
            </a:r>
            <a:r>
              <a:rPr lang="en-US" altLang="en-US" baseline="-25000">
                <a:solidFill>
                  <a:schemeClr val="bg1"/>
                </a:solidFill>
              </a:rPr>
              <a:t>g</a:t>
            </a:r>
            <a:r>
              <a:rPr lang="en-US" altLang="en-US">
                <a:solidFill>
                  <a:schemeClr val="bg1"/>
                </a:solidFill>
              </a:rPr>
              <a:t> = 1.92 – 2.24 eV,</a:t>
            </a:r>
          </a:p>
          <a:p>
            <a:r>
              <a:rPr lang="en-US" altLang="en-US">
                <a:solidFill>
                  <a:schemeClr val="bg1"/>
                </a:solidFill>
              </a:rPr>
              <a:t>depending on size</a:t>
            </a:r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5638800" y="6019800"/>
            <a:ext cx="3352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chemeClr val="bg1"/>
                </a:solidFill>
              </a:rPr>
              <a:t>direct = 2.92 – 3.12 eV,</a:t>
            </a:r>
          </a:p>
          <a:p>
            <a:r>
              <a:rPr lang="en-US" altLang="en-US">
                <a:solidFill>
                  <a:schemeClr val="bg1"/>
                </a:solidFill>
              </a:rPr>
              <a:t>depending on size</a:t>
            </a:r>
          </a:p>
        </p:txBody>
      </p:sp>
      <p:sp>
        <p:nvSpPr>
          <p:cNvPr id="25617" name="Rectangle 2"/>
          <p:cNvSpPr>
            <a:spLocks noChangeArrowheads="1"/>
          </p:cNvSpPr>
          <p:nvPr/>
        </p:nvSpPr>
        <p:spPr bwMode="auto">
          <a:xfrm>
            <a:off x="1143000" y="685800"/>
            <a:ext cx="7239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algn="ctr"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ctr"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ctr"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ctr"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dirty="0" err="1" smtClean="0"/>
              <a:t>Ferrihydrite</a:t>
            </a:r>
            <a:r>
              <a:rPr lang="en-US" altLang="en-US" sz="3000" dirty="0"/>
              <a:t>, Fe(O)OH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5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5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56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9" grpId="0"/>
      <p:bldP spid="10" grpId="0" animBg="1"/>
      <p:bldP spid="256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762000"/>
            <a:ext cx="7924800" cy="533400"/>
          </a:xfrm>
        </p:spPr>
        <p:txBody>
          <a:bodyPr/>
          <a:lstStyle/>
          <a:p>
            <a:r>
              <a:rPr lang="en-US" altLang="en-US" sz="3000" dirty="0"/>
              <a:t>Band structure of </a:t>
            </a:r>
            <a:r>
              <a:rPr lang="en-US" altLang="en-US" sz="3000" dirty="0" err="1"/>
              <a:t>ferrihydrite</a:t>
            </a:r>
            <a:r>
              <a:rPr lang="en-US" altLang="en-US" sz="3000" dirty="0"/>
              <a:t> in native ferritin</a:t>
            </a:r>
          </a:p>
        </p:txBody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5867400"/>
            <a:ext cx="7162800" cy="99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000" dirty="0"/>
              <a:t>Figure from Colton et al, Nanotechnology (2014)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Compare table value: 2.5-3.5 </a:t>
            </a:r>
            <a:r>
              <a:rPr lang="en-US" altLang="en-US" sz="2000" dirty="0" smtClean="0"/>
              <a:t>eV</a:t>
            </a:r>
          </a:p>
          <a:p>
            <a:pPr>
              <a:lnSpc>
                <a:spcPct val="80000"/>
              </a:lnSpc>
            </a:pPr>
            <a:r>
              <a:rPr lang="en-US" altLang="en-US" sz="2000" dirty="0" smtClean="0"/>
              <a:t>~1100 </a:t>
            </a:r>
            <a:r>
              <a:rPr lang="en-US" altLang="en-US" sz="2000" dirty="0"/>
              <a:t>iron atoms per ferritin</a:t>
            </a:r>
          </a:p>
        </p:txBody>
      </p:sp>
      <p:pic>
        <p:nvPicPr>
          <p:cNvPr id="384012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24000"/>
            <a:ext cx="6086475" cy="414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4013" name="Oval 13"/>
          <p:cNvSpPr>
            <a:spLocks noChangeArrowheads="1"/>
          </p:cNvSpPr>
          <p:nvPr/>
        </p:nvSpPr>
        <p:spPr bwMode="auto">
          <a:xfrm>
            <a:off x="1828800" y="2819400"/>
            <a:ext cx="1219200" cy="914400"/>
          </a:xfrm>
          <a:prstGeom prst="ellipse">
            <a:avLst/>
          </a:prstGeom>
          <a:noFill/>
          <a:ln w="317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4014" name="Oval 14"/>
          <p:cNvSpPr>
            <a:spLocks noChangeArrowheads="1"/>
          </p:cNvSpPr>
          <p:nvPr/>
        </p:nvSpPr>
        <p:spPr bwMode="auto">
          <a:xfrm>
            <a:off x="3276600" y="3200400"/>
            <a:ext cx="1219200" cy="914400"/>
          </a:xfrm>
          <a:prstGeom prst="ellipse">
            <a:avLst/>
          </a:prstGeom>
          <a:noFill/>
          <a:ln w="317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57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Band gap results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33" y="1524000"/>
            <a:ext cx="4246167" cy="3505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873" y="1524000"/>
            <a:ext cx="4394927" cy="3540249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 bwMode="auto">
          <a:xfrm>
            <a:off x="160733" y="5148323"/>
            <a:ext cx="3877867" cy="846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2800" dirty="0" smtClean="0"/>
              <a:t>Size dependence:</a:t>
            </a:r>
          </a:p>
          <a:p>
            <a:pPr algn="l"/>
            <a:r>
              <a:rPr lang="en-US" altLang="en-US" sz="2800" dirty="0" smtClean="0"/>
              <a:t>quantum confinement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5027040" y="5105400"/>
            <a:ext cx="3877867" cy="893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 smtClean="0"/>
              <a:t>Anion dependence</a:t>
            </a:r>
          </a:p>
          <a:p>
            <a:r>
              <a:rPr lang="en-US" altLang="en-US" sz="2800" dirty="0" smtClean="0"/>
              <a:t>(bonded to surface)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1371600" y="6477000"/>
            <a:ext cx="7162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altLang="en-US" sz="2000" dirty="0" smtClean="0"/>
              <a:t>Figures from Colton et al, Nanotechnology (2014)</a:t>
            </a:r>
          </a:p>
        </p:txBody>
      </p:sp>
    </p:spTree>
    <p:extLst>
      <p:ext uri="{BB962C8B-B14F-4D97-AF65-F5344CB8AC3E}">
        <p14:creationId xmlns:p14="http://schemas.microsoft.com/office/powerpoint/2010/main" val="327179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239000" cy="533400"/>
          </a:xfrm>
        </p:spPr>
        <p:txBody>
          <a:bodyPr/>
          <a:lstStyle/>
          <a:p>
            <a:r>
              <a:rPr lang="en-US" dirty="0" smtClean="0"/>
              <a:t>Incorporating anions into the core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66" y="1295400"/>
            <a:ext cx="3071234" cy="26051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566" y="3927532"/>
            <a:ext cx="3071234" cy="2549468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371600" y="6553200"/>
            <a:ext cx="4419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altLang="en-US" sz="1600" dirty="0" smtClean="0"/>
              <a:t>From Smith et al, J. Mater. </a:t>
            </a:r>
            <a:r>
              <a:rPr lang="en-US" altLang="en-US" sz="1600" dirty="0" err="1" smtClean="0"/>
              <a:t>Chem</a:t>
            </a:r>
            <a:r>
              <a:rPr lang="en-US" altLang="en-US" sz="1600" dirty="0" smtClean="0"/>
              <a:t> A (2015)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1814546"/>
            <a:ext cx="3252788" cy="4171951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auto">
          <a:xfrm>
            <a:off x="4091940" y="4268946"/>
            <a:ext cx="3200400" cy="318294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091940" y="5356860"/>
            <a:ext cx="3200400" cy="318294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2918460" y="5659914"/>
            <a:ext cx="228600" cy="268446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2926080" y="4667120"/>
            <a:ext cx="228600" cy="268446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352800" y="6066507"/>
            <a:ext cx="2567566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altLang="en-US" sz="1600" dirty="0" smtClean="0">
                <a:solidFill>
                  <a:srgbClr val="FF0000"/>
                </a:solidFill>
              </a:rPr>
              <a:t>despite very small cores!</a:t>
            </a:r>
          </a:p>
        </p:txBody>
      </p:sp>
    </p:spTree>
    <p:extLst>
      <p:ext uri="{BB962C8B-B14F-4D97-AF65-F5344CB8AC3E}">
        <p14:creationId xmlns:p14="http://schemas.microsoft.com/office/powerpoint/2010/main" val="65179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/>
              <a:t>Nanocrystals grown with ferritin</a:t>
            </a:r>
          </a:p>
        </p:txBody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6096000"/>
            <a:ext cx="8458200" cy="609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/>
              <a:t>From Watt, Petrucci, and Smith, Catl. Sci. Technol. 2013</a:t>
            </a:r>
          </a:p>
        </p:txBody>
      </p:sp>
      <p:pic>
        <p:nvPicPr>
          <p:cNvPr id="385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59"/>
          <a:stretch>
            <a:fillRect/>
          </a:stretch>
        </p:blipFill>
        <p:spPr bwMode="auto">
          <a:xfrm>
            <a:off x="76200" y="1371600"/>
            <a:ext cx="4267200" cy="282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5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77"/>
          <a:stretch>
            <a:fillRect/>
          </a:stretch>
        </p:blipFill>
        <p:spPr bwMode="auto">
          <a:xfrm>
            <a:off x="4495800" y="1371600"/>
            <a:ext cx="4495800" cy="432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5030" name="Oval 6"/>
          <p:cNvSpPr>
            <a:spLocks noChangeArrowheads="1"/>
          </p:cNvSpPr>
          <p:nvPr/>
        </p:nvSpPr>
        <p:spPr bwMode="auto">
          <a:xfrm>
            <a:off x="4383088" y="1997075"/>
            <a:ext cx="914400" cy="53340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5031" name="Oval 7"/>
          <p:cNvSpPr>
            <a:spLocks noChangeArrowheads="1"/>
          </p:cNvSpPr>
          <p:nvPr/>
        </p:nvSpPr>
        <p:spPr bwMode="auto">
          <a:xfrm>
            <a:off x="8137525" y="2049463"/>
            <a:ext cx="914400" cy="53340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12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FFC000">
                <a:tint val="45000"/>
                <a:satMod val="400000"/>
              </a:srgbClr>
            </a:duotone>
            <a:extLst/>
          </a:blip>
          <a:srcRect/>
          <a:stretch>
            <a:fillRect/>
          </a:stretch>
        </p:blipFill>
        <p:spPr bwMode="auto">
          <a:xfrm>
            <a:off x="3249984" y="5238437"/>
            <a:ext cx="2457446" cy="127079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 prstMaterial="matte"/>
          <a:extLst/>
        </p:spPr>
      </p:pic>
      <p:grpSp>
        <p:nvGrpSpPr>
          <p:cNvPr id="20483" name="Group 4"/>
          <p:cNvGrpSpPr>
            <a:grpSpLocks/>
          </p:cNvGrpSpPr>
          <p:nvPr/>
        </p:nvGrpSpPr>
        <p:grpSpPr bwMode="auto">
          <a:xfrm>
            <a:off x="2971800" y="3886200"/>
            <a:ext cx="3065463" cy="2667000"/>
            <a:chOff x="2968870" y="2971799"/>
            <a:chExt cx="3065585" cy="2666999"/>
          </a:xfrm>
        </p:grpSpPr>
        <p:grpSp>
          <p:nvGrpSpPr>
            <p:cNvPr id="6" name="Group 5"/>
            <p:cNvGrpSpPr/>
            <p:nvPr/>
          </p:nvGrpSpPr>
          <p:grpSpPr>
            <a:xfrm rot="5400000">
              <a:off x="3169628" y="2839427"/>
              <a:ext cx="2666999" cy="2931743"/>
              <a:chOff x="1447800" y="914400"/>
              <a:chExt cx="2590800" cy="2847980"/>
            </a:xfrm>
            <a:solidFill>
              <a:srgbClr val="00B0F0"/>
            </a:solidFill>
          </p:grpSpPr>
          <p:sp>
            <p:nvSpPr>
              <p:cNvPr id="9" name="Block Arc 8"/>
              <p:cNvSpPr/>
              <p:nvPr/>
            </p:nvSpPr>
            <p:spPr>
              <a:xfrm>
                <a:off x="1447800" y="914400"/>
                <a:ext cx="2590800" cy="2590800"/>
              </a:xfrm>
              <a:prstGeom prst="blockArc">
                <a:avLst>
                  <a:gd name="adj1" fmla="val 10800000"/>
                  <a:gd name="adj2" fmla="val 148088"/>
                  <a:gd name="adj3" fmla="val 7313"/>
                </a:avLst>
              </a:prstGeom>
              <a:grpFill/>
              <a:ln>
                <a:solidFill>
                  <a:srgbClr val="00B0F0">
                    <a:alpha val="7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Block Arc 9"/>
              <p:cNvSpPr/>
              <p:nvPr/>
            </p:nvSpPr>
            <p:spPr>
              <a:xfrm rot="10800000">
                <a:off x="1447800" y="1171580"/>
                <a:ext cx="2590800" cy="2590800"/>
              </a:xfrm>
              <a:prstGeom prst="blockArc">
                <a:avLst>
                  <a:gd name="adj1" fmla="val 10800000"/>
                  <a:gd name="adj2" fmla="val 148088"/>
                  <a:gd name="adj3" fmla="val 7313"/>
                </a:avLst>
              </a:prstGeom>
              <a:grpFill/>
              <a:ln>
                <a:solidFill>
                  <a:srgbClr val="00B0F0">
                    <a:alpha val="7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5704242" y="4152899"/>
              <a:ext cx="330213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968870" y="4152899"/>
              <a:ext cx="330213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992563" y="5689600"/>
            <a:ext cx="987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Fe(O)OH</a:t>
            </a:r>
          </a:p>
        </p:txBody>
      </p:sp>
      <p:pic>
        <p:nvPicPr>
          <p:cNvPr id="1026" name="Picture 2" descr="Thioglycolic aci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514600"/>
            <a:ext cx="1298575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Thioglycolic aci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1447800"/>
            <a:ext cx="1298575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/>
          <p:nvPr/>
        </p:nvSpPr>
        <p:spPr>
          <a:xfrm>
            <a:off x="3632200" y="5518150"/>
            <a:ext cx="457200" cy="471488"/>
          </a:xfrm>
          <a:prstGeom prst="ellipse">
            <a:avLst/>
          </a:prstGeom>
          <a:solidFill>
            <a:schemeClr val="accent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/>
              <a:t>Fe</a:t>
            </a:r>
          </a:p>
        </p:txBody>
      </p:sp>
      <p:sp>
        <p:nvSpPr>
          <p:cNvPr id="16" name="Oval 15"/>
          <p:cNvSpPr/>
          <p:nvPr/>
        </p:nvSpPr>
        <p:spPr>
          <a:xfrm>
            <a:off x="4478338" y="5224463"/>
            <a:ext cx="457200" cy="473075"/>
          </a:xfrm>
          <a:prstGeom prst="ellipse">
            <a:avLst/>
          </a:prstGeom>
          <a:solidFill>
            <a:schemeClr val="accent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/>
              <a:t>Fe</a:t>
            </a:r>
          </a:p>
        </p:txBody>
      </p:sp>
      <p:sp>
        <p:nvSpPr>
          <p:cNvPr id="20489" name="Rectangle 2"/>
          <p:cNvSpPr>
            <a:spLocks noChangeArrowheads="1"/>
          </p:cNvSpPr>
          <p:nvPr/>
        </p:nvSpPr>
        <p:spPr bwMode="auto">
          <a:xfrm>
            <a:off x="152400" y="762000"/>
            <a:ext cx="8763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000"/>
              <a:t>Nanocrystal synthesis: Fe-, Co-, Mn- and Ti(O)OH</a:t>
            </a:r>
          </a:p>
        </p:txBody>
      </p:sp>
    </p:spTree>
    <p:extLst>
      <p:ext uri="{BB962C8B-B14F-4D97-AF65-F5344CB8AC3E}">
        <p14:creationId xmlns:p14="http://schemas.microsoft.com/office/powerpoint/2010/main" val="315697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0.05157 C 0.0052 0.05458 -0.0007 0.05018 0.00312 0.05966 C 0.0059 0.0666 0.01232 0.08025 0.01232 0.08025 C 0.01336 0.09042 0.01562 0.09898 0.01684 0.10892 C 0.01857 0.12211 0.0177 0.13205 0.02621 0.13968 C 0.03055 0.15865 0.02222 0.18154 0.02916 0.19912 C 0.03229 0.20698 0.04253 0.20027 0.04913 0.20097 C 0.05069 0.20374 0.05364 0.20583 0.05382 0.20929 C 0.05468 0.23103 0.05225 0.253 0.05225 0.27474 C 0.05225 0.30435 0.07378 0.29209 0.09375 0.29324 C 0.09895 0.30249 0.10139 0.31267 0.10312 0.324 C 0.10364 0.32817 0.10156 0.33533 0.10451 0.33626 C 0.11892 0.34089 0.1342 0.33765 0.14913 0.33834 C 0.1533 0.34967 0.15364 0.36193 0.16145 0.3691 C 0.17187 0.36771 0.17812 0.36609 0.18767 0.36309 C 0.19357 0.36378 0.20538 0.36077 0.21076 0.3691 C 0.21441 0.37465 0.21823 0.38066 0.21996 0.3876 C 0.221 0.39176 0.22205 0.3957 0.22309 0.39986 C 0.22361 0.40194 0.22465 0.4061 0.22465 0.4061 C 0.22361 0.40818 0.22291 0.41073 0.22152 0.41212 C 0.22031 0.4135 0.21823 0.41327 0.21684 0.4142 C 0.21614 0.41466 0.21597 0.41558 0.21545 0.41628 " pathEditMode="relative" ptsTypes="fffffffffffffffffffff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C -0.00694 0.01227 -0.01145 0.02616 -0.01788 0.03866 C -0.01979 0.05394 -0.02222 0.06343 -0.01944 0.07963 C -0.0177 0.08913 -0.01111 0.0963 -0.00659 0.10325 C -0.00156 0.11112 0.00087 0.11945 0.00643 0.12686 C 0.00539 0.13264 0.00469 0.13843 0.00313 0.14399 C 0.00035 0.15417 -0.0085 0.16019 -0.01458 0.16551 C -0.02725 0.17663 -0.03836 0.18426 -0.05329 0.18913 C -0.06145 0.19468 -0.06857 0.20024 -0.07743 0.20417 C -0.07899 0.20556 -0.08055 0.20741 -0.08229 0.20857 C -0.08385 0.2095 -0.08576 0.2095 -0.08715 0.21065 C -0.0993 0.2213 -0.08524 0.21436 -0.09687 0.21922 C -0.10173 0.2257 -0.10434 0.2301 -0.10659 0.23866 C -0.10711 0.24445 -0.10642 0.25047 -0.10816 0.25579 C -0.1092 0.25903 -0.1125 0.25996 -0.11458 0.26227 C -0.12013 0.26852 -0.12378 0.27223 -0.13073 0.27524 C -0.13628 0.28079 -0.146 0.29375 -0.15329 0.29676 C -0.15486 0.29977 -0.15833 0.30556 -0.15816 0.30973 C -0.15729 0.32477 -0.15312 0.34561 -0.14687 0.35903 C -0.14461 0.36389 -0.14114 0.36737 -0.13871 0.372 C -0.13611 0.38264 -0.1309 0.39121 -0.12586 0.4 C -0.12534 0.40209 -0.12517 0.4044 -0.1243 0.40649 C -0.12239 0.41088 -0.11788 0.41922 -0.11788 0.41922 C -0.11562 0.43033 -0.11423 0.43311 -0.11788 0.44723 C -0.11927 0.45255 -0.12413 0.4551 -0.12586 0.46019 C -0.12882 0.46829 -0.13177 0.47755 -0.13402 0.48588 C -0.1335 0.49237 -0.1342 0.49931 -0.13229 0.50533 C -0.13159 0.50741 -0.12882 0.50602 -0.12743 0.50741 C -0.12586 0.50903 -0.12534 0.51181 -0.1243 0.51389 C -0.12257 0.5301 -0.12534 0.52547 -0.121 0.53125 " pathEditMode="relative" ptsTypes="fffffffffffffffffffffffffffff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545 0.41667 C 0.21076 0.41875 0.20538 0.41852 0.20156 0.42269 C 0.19497 0.42987 0.19028 0.43195 0.18316 0.43704 C 0.16493 0.45047 0.17691 0.44491 0.16632 0.44931 C 0.1592 0.44653 0.15729 0.4375 0.14931 0.43496 C 0.14687 0.43426 0.1441 0.43403 0.14167 0.43311 C 0.13854 0.43195 0.13247 0.42894 0.13247 0.42917 C 0.12569 0.4294 0.11059 0.42755 0.10156 0.43311 C 0.0974 0.43565 0.09323 0.43797 0.08941 0.44121 C 0.08628 0.44399 0.08003 0.44931 0.08003 0.44954 C 0.075 0.44862 0.06979 0.44885 0.06476 0.44746 C 0.05712 0.44537 0.0467 0.42315 0.0401 0.41875 C 0.03229 0.41343 0.02708 0.40417 0.01875 0.40024 C 0.01406 0.39815 0.00955 0.39769 0.00486 0.39607 C -0.01111 0.39815 -0.02622 0.39931 -0.04132 0.4044 C -0.05851 0.40301 -0.0651 0.40672 -0.07656 0.39607 C -0.0849 0.3801 -0.09184 0.37176 -0.10451 0.3632 C -0.10712 0.36135 -0.1092 0.35834 -0.11215 0.35718 C -0.11337 0.35649 -0.13472 0.35301 -0.13507 0.35301 C -0.14688 0.35602 -0.15104 0.36482 -0.16146 0.36945 C -0.17101 0.3669 -0.17066 0.36389 -0.1783 0.35718 C -0.19444 0.35857 -0.21632 0.35463 -0.23038 0.36737 C -0.2342 0.37477 -0.23854 0.37709 -0.24306 0.3838 C -0.24427 0.38565 -0.24479 0.3882 -0.24583 0.38982 C -0.24965 0.39468 -0.2599 0.39815 -0.2599 0.39838 C -0.27708 0.39584 -0.29323 0.3926 -0.30608 0.37547 " pathEditMode="relative" rAng="0" ptsTypes="fffffffffffffffffffffffffA">
                                      <p:cBhvr>
                                        <p:cTn id="2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7600" y="-1505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91 -0.0081 C 0.00122 -0.00602 -0.00416 -0.00625 -0.00798 -0.00208 C -0.01458 0.00509 -0.01927 0.00718 -0.02639 0.01227 C -0.04461 0.02569 -0.03264 0.02014 -0.04323 0.02454 C -0.05034 0.02176 -0.05225 0.01273 -0.06024 0.01019 C -0.06267 0.00949 -0.06545 0.00926 -0.06788 0.00833 C -0.071 0.00718 -0.07708 0.00417 -0.07708 0.0044 C -0.08385 0.00463 -0.09895 0.00278 -0.10798 0.00833 C -0.11215 0.01088 -0.11632 0.01319 -0.12014 0.01644 C -0.12326 0.01921 -0.12951 0.02454 -0.12951 0.02477 C -0.13454 0.02384 -0.13975 0.02407 -0.14479 0.02269 C -0.15243 0.0206 -0.16284 -0.00162 -0.16944 -0.00602 C -0.17725 -0.01134 -0.18246 -0.0206 -0.19097 -0.02454 C -0.19548 -0.02662 -0.20017 -0.02708 -0.20486 -0.0287 C -0.22083 -0.02662 -0.23576 -0.02546 -0.25104 -0.02037 C -0.26805 -0.02176 -0.27465 -0.01806 -0.28628 -0.0287 C -0.29444 -0.04468 -0.30139 -0.05301 -0.31406 -0.06157 C -0.31666 -0.06343 -0.31892 -0.06644 -0.3217 -0.06759 C -0.32309 -0.06829 -0.34427 -0.07176 -0.34479 -0.07176 C -0.35642 -0.06875 -0.36076 -0.05995 -0.371 -0.05532 C -0.38055 -0.05787 -0.3802 -0.06088 -0.38784 -0.06759 C -0.40399 -0.0662 -0.42586 -0.07014 -0.43993 -0.05741 C -0.44375 -0.05 -0.44809 -0.04769 -0.4526 -0.04097 C -0.45382 -0.03912 -0.45434 -0.03657 -0.45538 -0.03495 C -0.4592 -0.03009 -0.46944 -0.02662 -0.46944 -0.02639 C -0.48663 -0.02894 -0.50277 -0.03218 -0.51562 -0.04931 " pathEditMode="relative" rAng="0" ptsTypes="fffffffffffffffffffffffff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7600" y="-1505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101 0.53125 C -0.10885 0.52616 -0.10121 0.51898 -0.08871 0.51621 C -0.08073 0.50903 -0.07604 0.50741 -0.06615 0.50533 C -0.05434 0.50023 -0.04792 0.50162 -0.03542 0.50764 C -0.03246 0.51158 -0.03038 0.51644 -0.02743 0.52037 C -0.02552 0.52292 -0.02292 0.52431 -0.02101 0.52685 C -0.01962 0.52871 -0.01927 0.53195 -0.01771 0.53334 C -0.0158 0.53496 -0.01337 0.53472 -0.01128 0.53542 C 0.01007 0.53195 0.02413 0.51806 0.04358 0.50972 C 0.05052 0.50347 0.05799 0.50324 0.06615 0.50116 C 0.07865 0.50394 0.08524 0.50718 0.09201 0.52269 C 0.09444 0.52824 0.09583 0.53449 0.09844 0.53982 C 0.10052 0.54421 0.10486 0.55278 0.10486 0.55301 C 0.10694 0.56158 0.10972 0.56273 0.11615 0.56551 C 0.12257 0.56482 0.12917 0.56505 0.13542 0.56343 C 0.13733 0.56296 0.13854 0.56042 0.14028 0.55926 C 0.14913 0.55324 0.1592 0.54908 0.16771 0.5419 C 0.175 0.53565 0.16997 0.53912 0.17899 0.53542 C 0.18229 0.53403 0.18872 0.53125 0.18872 0.53148 C 0.23472 0.53681 0.21007 0.53171 0.23542 0.54421 C 0.23611 0.5456 0.24201 0.55741 0.24358 0.55695 C 0.24566 0.55625 0.24462 0.55116 0.24514 0.54838 C 0.24844 0.55116 0.25156 0.55417 0.25486 0.55695 C 0.25642 0.55834 0.25972 0.56134 0.25972 0.56158 C 0.2599 0.56134 0.28941 0.56158 0.29844 0.55695 C 0.30851 0.55185 0.31823 0.54514 0.32899 0.5419 C 0.33941 0.54283 0.35451 0.53889 0.36458 0.54838 C 0.36649 0.55023 0.36754 0.55324 0.36944 0.55486 C 0.3724 0.55718 0.37899 0.55926 0.37899 0.55949 C 0.38767 0.55764 0.39635 0.55579 0.40486 0.55278 C 0.40816 0.55162 0.41129 0.54977 0.41458 0.54838 C 0.41615 0.54769 0.41944 0.5463 0.41944 0.54653 C 0.4224 0.54676 0.44514 0.54908 0.45 0.55046 C 0.4533 0.55139 0.45972 0.55486 0.45972 0.55509 C 0.47344 0.56736 0.48802 0.58033 0.5033 0.58935 C 0.51233 0.59468 0.52274 0.59792 0.53229 0.60209 C 0.53455 0.60185 0.56215 0.60347 0.57101 0.59352 C 0.57413 0.58982 0.57622 0.58496 0.57899 0.58079 C 0.58021 0.57871 0.58229 0.57431 0.58229 0.57454 " pathEditMode="relative" rAng="0" ptsTypes="ffffffffffffffffffffffffffffffffffffffA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5600" y="2060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15 -0.00509 0.01979 -0.01227 0.03229 -0.01504 C 0.04028 -0.02222 0.04496 -0.02384 0.05486 -0.02592 C 0.06666 -0.03102 0.07309 -0.02963 0.08559 -0.02361 C 0.08854 -0.01967 0.09062 -0.01481 0.09357 -0.01088 C 0.09548 -0.00833 0.09809 -0.00694 0.1 -0.0044 C 0.10139 -0.00254 0.10173 0.0007 0.1033 0.00209 C 0.10521 0.00371 0.10764 0.00347 0.10972 0.00417 C 0.13107 0.0007 0.14514 -0.01319 0.16458 -0.02153 C 0.17153 -0.02778 0.17899 -0.02801 0.18715 -0.03009 C 0.19965 -0.02731 0.20625 -0.02407 0.21302 -0.00856 C 0.21545 -0.00301 0.21684 0.00324 0.21944 0.00857 C 0.22153 0.01296 0.22587 0.02153 0.22587 0.02153 C 0.22795 0.03033 0.23073 0.03148 0.23715 0.03426 C 0.24357 0.03357 0.25017 0.0338 0.25642 0.03218 C 0.25833 0.03171 0.25955 0.02917 0.26128 0.02801 C 0.27014 0.02199 0.28021 0.01783 0.28871 0.01065 C 0.296 0.0044 0.29097 0.00787 0.3 0.00417 C 0.3033 0.00278 0.30972 0 0.30972 0 C 0.35573 0.00556 0.33107 0.00046 0.35642 0.01296 C 0.35712 0.01435 0.36302 0.02616 0.36458 0.0257 C 0.36666 0.025 0.36562 0.01991 0.36614 0.01713 C 0.36944 0.01991 0.37257 0.02292 0.37587 0.0257 C 0.37743 0.02709 0.38073 0.03009 0.38073 0.03009 C 0.3809 0.03009 0.41041 0.03033 0.41944 0.0257 C 0.42951 0.0206 0.43923 0.01389 0.45 0.01065 C 0.46041 0.01158 0.47552 0.00764 0.48559 0.01713 C 0.4875 0.01898 0.48854 0.02199 0.49045 0.02361 C 0.4934 0.02593 0.5 0.02801 0.5 0.02801 C 0.50868 0.02639 0.51736 0.02454 0.52587 0.02153 C 0.52916 0.02037 0.53229 0.01852 0.53559 0.01713 C 0.53715 0.01644 0.54045 0.01505 0.54045 0.01505 C 0.5434 0.01551 0.56614 0.01783 0.571 0.01921 C 0.5743 0.02014 0.58073 0.02361 0.58073 0.02361 C 0.59444 0.03611 0.60903 0.04908 0.6243 0.0581 C 0.63333 0.06343 0.64375 0.06667 0.6533 0.07084 C 0.65555 0.0706 0.68316 0.07222 0.69201 0.06227 C 0.69514 0.05857 0.69722 0.05371 0.7 0.04954 C 0.70121 0.04746 0.7033 0.04306 0.7033 0.04306 " pathEditMode="relative" ptsTypes="ffffffffffffffffffffffffffffffffffffffA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2" grpId="1" animBg="1"/>
      <p:bldP spid="16" grpId="0" animBg="1"/>
      <p:bldP spid="1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C000">
                <a:tint val="45000"/>
                <a:satMod val="400000"/>
              </a:srgbClr>
            </a:duotone>
            <a:extLst/>
          </a:blip>
          <a:srcRect/>
          <a:stretch>
            <a:fillRect/>
          </a:stretch>
        </p:blipFill>
        <p:spPr bwMode="auto">
          <a:xfrm>
            <a:off x="3246809" y="5238437"/>
            <a:ext cx="2457446" cy="127079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 prstMaterial="matte"/>
          <a:extLst/>
        </p:spPr>
      </p:pic>
      <p:grpSp>
        <p:nvGrpSpPr>
          <p:cNvPr id="21507" name="Group 12"/>
          <p:cNvGrpSpPr>
            <a:grpSpLocks/>
          </p:cNvGrpSpPr>
          <p:nvPr/>
        </p:nvGrpSpPr>
        <p:grpSpPr bwMode="auto">
          <a:xfrm>
            <a:off x="2968625" y="3886200"/>
            <a:ext cx="3065463" cy="2667000"/>
            <a:chOff x="2968870" y="2971799"/>
            <a:chExt cx="3065585" cy="2666999"/>
          </a:xfrm>
        </p:grpSpPr>
        <p:grpSp>
          <p:nvGrpSpPr>
            <p:cNvPr id="4" name="Group 3"/>
            <p:cNvGrpSpPr/>
            <p:nvPr/>
          </p:nvGrpSpPr>
          <p:grpSpPr>
            <a:xfrm rot="5400000">
              <a:off x="3169628" y="2839427"/>
              <a:ext cx="2666999" cy="2931743"/>
              <a:chOff x="1447800" y="914400"/>
              <a:chExt cx="2590800" cy="2847980"/>
            </a:xfrm>
            <a:solidFill>
              <a:srgbClr val="00B0F0"/>
            </a:solidFill>
          </p:grpSpPr>
          <p:sp>
            <p:nvSpPr>
              <p:cNvPr id="5" name="Block Arc 4"/>
              <p:cNvSpPr/>
              <p:nvPr/>
            </p:nvSpPr>
            <p:spPr>
              <a:xfrm>
                <a:off x="1447800" y="914400"/>
                <a:ext cx="2590800" cy="2590800"/>
              </a:xfrm>
              <a:prstGeom prst="blockArc">
                <a:avLst>
                  <a:gd name="adj1" fmla="val 10800000"/>
                  <a:gd name="adj2" fmla="val 148088"/>
                  <a:gd name="adj3" fmla="val 7313"/>
                </a:avLst>
              </a:prstGeom>
              <a:grpFill/>
              <a:ln>
                <a:solidFill>
                  <a:srgbClr val="00B0F0">
                    <a:alpha val="7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Block Arc 5"/>
              <p:cNvSpPr/>
              <p:nvPr/>
            </p:nvSpPr>
            <p:spPr>
              <a:xfrm rot="10800000">
                <a:off x="1447800" y="1171580"/>
                <a:ext cx="2590800" cy="2590800"/>
              </a:xfrm>
              <a:prstGeom prst="blockArc">
                <a:avLst>
                  <a:gd name="adj1" fmla="val 10800000"/>
                  <a:gd name="adj2" fmla="val 148088"/>
                  <a:gd name="adj3" fmla="val 7313"/>
                </a:avLst>
              </a:prstGeom>
              <a:grpFill/>
              <a:ln>
                <a:solidFill>
                  <a:srgbClr val="00B0F0">
                    <a:alpha val="7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5704242" y="4152899"/>
              <a:ext cx="330213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68870" y="4152899"/>
              <a:ext cx="330213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</p:grpSp>
      <p:sp>
        <p:nvSpPr>
          <p:cNvPr id="21508" name="TextBox 13"/>
          <p:cNvSpPr txBox="1">
            <a:spLocks noChangeArrowheads="1"/>
          </p:cNvSpPr>
          <p:nvPr/>
        </p:nvSpPr>
        <p:spPr bwMode="auto">
          <a:xfrm>
            <a:off x="3989388" y="5689600"/>
            <a:ext cx="14790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Metal</a:t>
            </a:r>
            <a:r>
              <a:rPr lang="en-US" altLang="en-US" sz="1800" baseline="300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3+</a:t>
            </a:r>
            <a:r>
              <a:rPr lang="en-US" altLang="en-US" sz="18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(O)OH</a:t>
            </a:r>
            <a:endParaRPr lang="en-US" altLang="en-US" sz="1800" dirty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467600" y="1447800"/>
            <a:ext cx="1231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</a:t>
            </a:r>
            <a:r>
              <a:rPr lang="en-US" altLang="en-US" sz="1800" baseline="30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2+ </a:t>
            </a:r>
            <a:r>
              <a:rPr lang="en-US" altLang="en-US" sz="1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+ H</a:t>
            </a:r>
            <a:r>
              <a:rPr lang="en-US" altLang="en-US" sz="1800" baseline="-25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altLang="en-US" sz="1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lang="en-US" altLang="en-US" sz="1800" baseline="-25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960813" y="1631950"/>
            <a:ext cx="987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Fe</a:t>
            </a:r>
            <a:r>
              <a:rPr lang="en-US" altLang="en-US" sz="1800" baseline="30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2+ </a:t>
            </a:r>
            <a:r>
              <a:rPr lang="en-US" altLang="en-US" sz="1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+ O</a:t>
            </a:r>
            <a:r>
              <a:rPr lang="en-US" altLang="en-US" sz="1800" baseline="-25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09600" y="1631950"/>
            <a:ext cx="1101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Mn</a:t>
            </a:r>
            <a:r>
              <a:rPr lang="en-US" altLang="en-US" sz="1800" baseline="30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2+</a:t>
            </a:r>
            <a:r>
              <a:rPr lang="en-US" altLang="en-US" sz="1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+ O</a:t>
            </a:r>
            <a:r>
              <a:rPr lang="en-US" altLang="en-US" sz="1800" baseline="-25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21512" name="Curved Connector 20"/>
          <p:cNvCxnSpPr>
            <a:cxnSpLocks noChangeShapeType="1"/>
            <a:stCxn id="15" idx="2"/>
            <a:endCxn id="7" idx="3"/>
          </p:cNvCxnSpPr>
          <p:nvPr/>
        </p:nvCxnSpPr>
        <p:spPr bwMode="auto">
          <a:xfrm rot="5400000">
            <a:off x="5362575" y="2498726"/>
            <a:ext cx="3405187" cy="2036762"/>
          </a:xfrm>
          <a:prstGeom prst="curvedConnector2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Curved Connector 22"/>
          <p:cNvCxnSpPr>
            <a:stCxn id="17" idx="2"/>
            <a:endCxn id="12" idx="1"/>
          </p:cNvCxnSpPr>
          <p:nvPr/>
        </p:nvCxnSpPr>
        <p:spPr>
          <a:xfrm rot="16200000" flipH="1">
            <a:off x="435768" y="2688432"/>
            <a:ext cx="3217863" cy="180340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6" idx="2"/>
          </p:cNvCxnSpPr>
          <p:nvPr/>
        </p:nvCxnSpPr>
        <p:spPr>
          <a:xfrm>
            <a:off x="4454525" y="1998663"/>
            <a:ext cx="76200" cy="18843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515" name="Rectangle 2"/>
          <p:cNvSpPr>
            <a:spLocks noChangeArrowheads="1"/>
          </p:cNvSpPr>
          <p:nvPr/>
        </p:nvSpPr>
        <p:spPr bwMode="auto">
          <a:xfrm>
            <a:off x="152400" y="762000"/>
            <a:ext cx="8763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000" dirty="0"/>
              <a:t>Nanocrystal synthesis: Fe-, Co-, </a:t>
            </a:r>
            <a:r>
              <a:rPr lang="en-US" altLang="en-US" sz="3000" dirty="0" err="1"/>
              <a:t>Mn</a:t>
            </a:r>
            <a:r>
              <a:rPr lang="en-US" altLang="en-US" sz="3000" dirty="0"/>
              <a:t>- and </a:t>
            </a:r>
            <a:r>
              <a:rPr lang="en-US" altLang="en-US" sz="3000" dirty="0" err="1"/>
              <a:t>Ti</a:t>
            </a:r>
            <a:r>
              <a:rPr lang="en-US" altLang="en-US" sz="3000" dirty="0"/>
              <a:t>(O)OH</a:t>
            </a: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7197360" y="4191000"/>
            <a:ext cx="187166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 dirty="0" smtClean="0"/>
              <a:t>(Cobalt with added peroxide)</a:t>
            </a:r>
            <a:endParaRPr lang="en-US" altLang="en-US" sz="1600" dirty="0"/>
          </a:p>
        </p:txBody>
      </p:sp>
      <p:sp>
        <p:nvSpPr>
          <p:cNvPr id="2" name="Right Arrow 1"/>
          <p:cNvSpPr/>
          <p:nvPr/>
        </p:nvSpPr>
        <p:spPr bwMode="auto">
          <a:xfrm rot="20188462">
            <a:off x="2039511" y="5517846"/>
            <a:ext cx="762001" cy="152400"/>
          </a:xfrm>
          <a:prstGeom prst="rightArrow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1023937" y="5791200"/>
            <a:ext cx="2042349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 dirty="0" smtClean="0"/>
              <a:t>Loading through ferroxidase centers</a:t>
            </a:r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78721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300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C 0.00017 0.00139 0.00243 0.01458 0.00365 0.01667 C 0.0066 0.02153 0.01094 0.02408 0.01424 0.02847 C 0.01181 0.03866 0.00799 0.04653 0.00538 0.05695 C 0.00486 0.05926 0.00365 0.06412 0.00365 0.06412 C 0.00295 0.07847 0.00399 0.09306 0.00174 0.10695 C 0.00087 0.1125 -0.00538 0.1213 -0.00538 0.1213 C -0.00122 0.13796 -0.00538 0.13403 0.00365 0.13796 C 0.00799 0.14699 0.00903 0.15347 0.01076 0.16412 C 0.00938 0.18195 0.0092 0.19699 0.00174 0.21181 C -0.00104 0.22685 0.00104 0.21713 -0.00365 0.23565 C -0.00417 0.23796 -0.00486 0.24051 -0.00538 0.24283 C -0.0059 0.24514 -0.00712 0.25 -0.00712 0.25 C -0.0066 0.25556 -0.00694 0.26158 -0.00538 0.26667 C -0.00451 0.26968 -0.00139 0.27083 -2.77778E-7 0.27361 C 0.00278 0.2787 0.00451 0.28495 0.00712 0.29028 C 0.01319 0.31528 0.00712 0.2875 0.00712 0.35 C 0.00712 0.38519 0.01076 0.4162 0.01076 0.45 " pathEditMode="relative" ptsTypes="fffffffffffffffff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6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repeatCount="3000" accel="25000" decel="2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0.03519 C 0.01302 0.03866 0.01198 0.04259 0.01858 0.05417 C 0.02136 0.06528 0.02292 0.07639 0.0257 0.0875 C 0.02518 0.09792 0.02518 0.10833 0.02396 0.11852 C 0.02292 0.12755 0.01997 0.13588 0.01858 0.14468 C 0.0191 0.16111 0.01355 0.22246 0.03108 0.2375 C 0.03351 0.24236 0.03577 0.24699 0.0382 0.25185 C 0.03941 0.25417 0.04184 0.25903 0.04184 0.25903 C 0.04462 0.27037 0.04723 0.27708 0.0507 0.2875 C 0.05747 0.3081 0.06181 0.32894 0.07743 0.34236 C 0.0823 0.34653 0.0882 0.35116 0.09358 0.35417 C 0.10539 0.36088 0.09618 0.35162 0.10782 0.36134 C 0.12032 0.37176 0.10973 0.36621 0.12032 0.37083 C 0.12917 0.37963 0.13785 0.38889 0.14723 0.39699 C 0.16025 0.42408 0.14046 0.38496 0.15608 0.40903 C 0.16302 0.41968 0.16476 0.42963 0.17396 0.4375 C 0.17917 0.44815 0.19063 0.46597 0.19896 0.47338 C 0.20261 0.47662 0.20973 0.48287 0.20973 0.48287 C 0.21858 0.50116 0.20712 0.47986 0.21858 0.49468 C 0.22014 0.49676 0.22032 0.50023 0.22223 0.50185 C 0.22309 0.50255 0.23507 0.50764 0.2382 0.50903 C 0.25243 0.51505 0.26789 0.52338 0.28282 0.52338 " pathEditMode="relative" ptsTypes="fffffffffffffffffffffA"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6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repeatCount="300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 0.03819 C 0.00173 0.05093 -0.00365 0.06134 -0.01129 0.07153 C -0.01302 0.08032 -0.01632 0.08681 -0.0184 0.09537 C -0.01597 0.09768 -0.01285 0.09907 -0.01129 0.10255 C -0.00972 0.10602 -0.00955 0.11042 -0.00955 0.11435 C -0.00955 0.14907 -0.00972 0.14583 -0.0184 0.16921 C -0.02274 0.18102 -0.02413 0.19028 -0.03281 0.19768 C -0.03403 0.2 -0.03472 0.20278 -0.03629 0.20486 C -0.03785 0.20694 -0.04028 0.20741 -0.04167 0.20972 C -0.04427 0.21435 -0.0434 0.2213 -0.04531 0.22639 C -0.0467 0.22986 -0.04896 0.23264 -0.0507 0.23588 C -0.05191 0.24097 -0.05486 0.24514 -0.0559 0.25023 C -0.06111 0.275 -0.05833 0.27431 -0.06129 0.29768 C -0.0625 0.30718 -0.07031 0.32384 -0.07031 0.32384 C -0.0717 0.3338 -0.07309 0.34306 -0.0757 0.35255 C -0.07396 0.36921 -0.07205 0.38287 -0.07917 0.39768 C -0.07934 0.39907 -0.0816 0.41227 -0.08281 0.41435 C -0.08663 0.42083 -0.09549 0.42708 -0.1007 0.43102 C -0.10747 0.43611 -0.11129 0.44306 -0.1184 0.44768 C -0.12639 0.45833 -0.13629 0.46481 -0.14531 0.47384 C -0.15504 0.4838 -0.16354 0.49606 -0.17379 0.50486 C -0.18542 0.52778 -0.20313 0.52407 -0.22205 0.52639 C -0.2257 0.52801 -0.23073 0.52685 -0.23281 0.53102 C -0.23767 0.5412 -0.23438 0.53681 -0.2434 0.54306 C -0.24531 0.55046 -0.24809 0.55741 -0.2507 0.56435 C -0.25156 0.5669 -0.25208 0.5706 -0.25417 0.57153 C -0.25816 0.57338 -0.2625 0.57153 -0.26667 0.57153 " pathEditMode="relative" ptsTypes="ffffffffffffffffffffffffffA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6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Substitutional metals</a:t>
            </a:r>
          </a:p>
        </p:txBody>
      </p:sp>
      <p:pic>
        <p:nvPicPr>
          <p:cNvPr id="2662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2"/>
            <a:ext cx="9150350" cy="341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609600" y="1701800"/>
            <a:ext cx="22098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/>
              <a:t>Co(O)OH</a:t>
            </a:r>
          </a:p>
        </p:txBody>
      </p:sp>
      <p:sp>
        <p:nvSpPr>
          <p:cNvPr id="26629" name="TextBox 5"/>
          <p:cNvSpPr txBox="1">
            <a:spLocks noChangeArrowheads="1"/>
          </p:cNvSpPr>
          <p:nvPr/>
        </p:nvSpPr>
        <p:spPr bwMode="auto">
          <a:xfrm>
            <a:off x="3581400" y="1676400"/>
            <a:ext cx="22860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/>
              <a:t>Mn(O)OH</a:t>
            </a:r>
          </a:p>
        </p:txBody>
      </p:sp>
      <p:sp>
        <p:nvSpPr>
          <p:cNvPr id="26630" name="TextBox 6"/>
          <p:cNvSpPr txBox="1">
            <a:spLocks noChangeArrowheads="1"/>
          </p:cNvSpPr>
          <p:nvPr/>
        </p:nvSpPr>
        <p:spPr bwMode="auto">
          <a:xfrm>
            <a:off x="6629400" y="1676400"/>
            <a:ext cx="22860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/>
              <a:t>Ti(O)OH</a:t>
            </a:r>
          </a:p>
        </p:txBody>
      </p:sp>
      <p:sp>
        <p:nvSpPr>
          <p:cNvPr id="26632" name="Line 8"/>
          <p:cNvSpPr>
            <a:spLocks noChangeShapeType="1"/>
          </p:cNvSpPr>
          <p:nvPr/>
        </p:nvSpPr>
        <p:spPr bwMode="auto">
          <a:xfrm>
            <a:off x="596900" y="3376612"/>
            <a:ext cx="8345488" cy="0"/>
          </a:xfrm>
          <a:prstGeom prst="line">
            <a:avLst/>
          </a:prstGeom>
          <a:noFill/>
          <a:ln w="317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1600200" y="3656012"/>
            <a:ext cx="47625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FF0000"/>
                </a:solidFill>
              </a:rPr>
              <a:t>E</a:t>
            </a:r>
            <a:r>
              <a:rPr lang="en-US" altLang="en-US" baseline="-2500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1219200" y="2360612"/>
            <a:ext cx="26670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FF0000"/>
                </a:solidFill>
              </a:rPr>
              <a:t>Direct transition</a:t>
            </a:r>
            <a:endParaRPr lang="en-US" altLang="en-US" baseline="-25000">
              <a:solidFill>
                <a:srgbClr val="FF0000"/>
              </a:solidFill>
            </a:endParaRPr>
          </a:p>
        </p:txBody>
      </p: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0" y="6048375"/>
            <a:ext cx="61722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chemeClr val="bg1"/>
                </a:solidFill>
              </a:rPr>
              <a:t>Total range: E</a:t>
            </a:r>
            <a:r>
              <a:rPr lang="en-US" altLang="en-US" baseline="-25000">
                <a:solidFill>
                  <a:schemeClr val="bg1"/>
                </a:solidFill>
              </a:rPr>
              <a:t>g</a:t>
            </a:r>
            <a:r>
              <a:rPr lang="en-US" altLang="en-US">
                <a:solidFill>
                  <a:schemeClr val="bg1"/>
                </a:solidFill>
              </a:rPr>
              <a:t> from 1.60 – 2.29 eV</a:t>
            </a:r>
          </a:p>
        </p:txBody>
      </p:sp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7070725" y="4062412"/>
            <a:ext cx="1636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0000"/>
                </a:solidFill>
              </a:rPr>
              <a:t>2.19-2.29 eV</a:t>
            </a:r>
          </a:p>
        </p:txBody>
      </p:sp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4038600" y="4173537"/>
            <a:ext cx="1636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0000"/>
                </a:solidFill>
              </a:rPr>
              <a:t>1.60-1.65 eV</a:t>
            </a:r>
          </a:p>
        </p:txBody>
      </p:sp>
      <p:sp>
        <p:nvSpPr>
          <p:cNvPr id="26638" name="Text Box 14"/>
          <p:cNvSpPr txBox="1">
            <a:spLocks noChangeArrowheads="1"/>
          </p:cNvSpPr>
          <p:nvPr/>
        </p:nvSpPr>
        <p:spPr bwMode="auto">
          <a:xfrm>
            <a:off x="1066800" y="4570412"/>
            <a:ext cx="1636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0000"/>
                </a:solidFill>
              </a:rPr>
              <a:t>1.93-2.15 eV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Stereogram of ferritin </a:t>
            </a:r>
          </a:p>
        </p:txBody>
      </p:sp>
      <p:pic>
        <p:nvPicPr>
          <p:cNvPr id="6758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708150"/>
            <a:ext cx="9156700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Line 4"/>
          <p:cNvSpPr>
            <a:spLocks noChangeShapeType="1"/>
          </p:cNvSpPr>
          <p:nvPr/>
        </p:nvSpPr>
        <p:spPr bwMode="auto">
          <a:xfrm>
            <a:off x="838200" y="6324600"/>
            <a:ext cx="2743200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1708150" y="6324600"/>
            <a:ext cx="80645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1"/>
                </a:solidFill>
              </a:rPr>
              <a:t>8 nm</a:t>
            </a:r>
          </a:p>
        </p:txBody>
      </p:sp>
      <p:sp>
        <p:nvSpPr>
          <p:cNvPr id="67590" name="Line 6"/>
          <p:cNvSpPr>
            <a:spLocks noChangeShapeType="1"/>
          </p:cNvSpPr>
          <p:nvPr/>
        </p:nvSpPr>
        <p:spPr bwMode="auto">
          <a:xfrm>
            <a:off x="5562600" y="6324600"/>
            <a:ext cx="2743200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6432550" y="6324600"/>
            <a:ext cx="80645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1"/>
                </a:solidFill>
              </a:rPr>
              <a:t>8 nm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Multi-junction solar cells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403989"/>
            <a:ext cx="8686800" cy="4058515"/>
          </a:xfrm>
          <a:prstGeom prst="rect">
            <a:avLst/>
          </a:prstGeom>
        </p:spPr>
      </p:pic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304800" y="5546120"/>
            <a:ext cx="291618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 smtClean="0">
                <a:solidFill>
                  <a:schemeClr val="bg1"/>
                </a:solidFill>
              </a:rPr>
              <a:t>Image from Wikipedia</a:t>
            </a:r>
            <a:endParaRPr lang="en-US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63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304800" y="990600"/>
            <a:ext cx="8610600" cy="533400"/>
          </a:xfrm>
        </p:spPr>
        <p:txBody>
          <a:bodyPr/>
          <a:lstStyle/>
          <a:p>
            <a:r>
              <a:rPr lang="en-US" altLang="en-US" smtClean="0"/>
              <a:t>Efficiency calcs: Shockley-Queisser model</a:t>
            </a:r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 flipV="1">
            <a:off x="1221582" y="3200400"/>
            <a:ext cx="1828800" cy="0"/>
          </a:xfrm>
          <a:prstGeom prst="line">
            <a:avLst/>
          </a:prstGeom>
          <a:noFill/>
          <a:ln w="3048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6" name="Line 6"/>
          <p:cNvSpPr>
            <a:spLocks noChangeShapeType="1"/>
          </p:cNvSpPr>
          <p:nvPr/>
        </p:nvSpPr>
        <p:spPr bwMode="auto">
          <a:xfrm flipV="1">
            <a:off x="1157286" y="4495800"/>
            <a:ext cx="1828800" cy="0"/>
          </a:xfrm>
          <a:prstGeom prst="line">
            <a:avLst/>
          </a:prstGeom>
          <a:noFill/>
          <a:ln w="3048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7" name="Line 7"/>
          <p:cNvSpPr>
            <a:spLocks noChangeShapeType="1"/>
          </p:cNvSpPr>
          <p:nvPr/>
        </p:nvSpPr>
        <p:spPr bwMode="auto">
          <a:xfrm flipV="1">
            <a:off x="4792663" y="2290762"/>
            <a:ext cx="1828800" cy="0"/>
          </a:xfrm>
          <a:prstGeom prst="line">
            <a:avLst/>
          </a:prstGeom>
          <a:noFill/>
          <a:ln w="3048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8" name="Line 8"/>
          <p:cNvSpPr>
            <a:spLocks noChangeShapeType="1"/>
          </p:cNvSpPr>
          <p:nvPr/>
        </p:nvSpPr>
        <p:spPr bwMode="auto">
          <a:xfrm flipV="1">
            <a:off x="4791076" y="3571622"/>
            <a:ext cx="1828800" cy="0"/>
          </a:xfrm>
          <a:prstGeom prst="line">
            <a:avLst/>
          </a:prstGeom>
          <a:noFill/>
          <a:ln w="3048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1" name="Freeform 11"/>
          <p:cNvSpPr>
            <a:spLocks/>
          </p:cNvSpPr>
          <p:nvPr/>
        </p:nvSpPr>
        <p:spPr bwMode="auto">
          <a:xfrm rot="-820889">
            <a:off x="2962275" y="2392363"/>
            <a:ext cx="1914525" cy="674687"/>
          </a:xfrm>
          <a:custGeom>
            <a:avLst/>
            <a:gdLst>
              <a:gd name="T0" fmla="*/ 0 w 2112"/>
              <a:gd name="T1" fmla="*/ 664 h 760"/>
              <a:gd name="T2" fmla="*/ 816 w 2112"/>
              <a:gd name="T3" fmla="*/ 664 h 760"/>
              <a:gd name="T4" fmla="*/ 1296 w 2112"/>
              <a:gd name="T5" fmla="*/ 88 h 760"/>
              <a:gd name="T6" fmla="*/ 2112 w 2112"/>
              <a:gd name="T7" fmla="*/ 136 h 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12" h="760">
                <a:moveTo>
                  <a:pt x="0" y="664"/>
                </a:moveTo>
                <a:cubicBezTo>
                  <a:pt x="300" y="712"/>
                  <a:pt x="600" y="760"/>
                  <a:pt x="816" y="664"/>
                </a:cubicBezTo>
                <a:cubicBezTo>
                  <a:pt x="1032" y="568"/>
                  <a:pt x="1080" y="176"/>
                  <a:pt x="1296" y="88"/>
                </a:cubicBezTo>
                <a:cubicBezTo>
                  <a:pt x="1512" y="0"/>
                  <a:pt x="1812" y="68"/>
                  <a:pt x="2112" y="136"/>
                </a:cubicBezTo>
              </a:path>
            </a:pathLst>
          </a:custGeom>
          <a:noFill/>
          <a:ln w="317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2" name="Freeform 12"/>
          <p:cNvSpPr>
            <a:spLocks/>
          </p:cNvSpPr>
          <p:nvPr/>
        </p:nvSpPr>
        <p:spPr bwMode="auto">
          <a:xfrm rot="-820889">
            <a:off x="2895600" y="3681413"/>
            <a:ext cx="1981200" cy="674687"/>
          </a:xfrm>
          <a:custGeom>
            <a:avLst/>
            <a:gdLst>
              <a:gd name="T0" fmla="*/ 0 w 2112"/>
              <a:gd name="T1" fmla="*/ 664 h 760"/>
              <a:gd name="T2" fmla="*/ 816 w 2112"/>
              <a:gd name="T3" fmla="*/ 664 h 760"/>
              <a:gd name="T4" fmla="*/ 1296 w 2112"/>
              <a:gd name="T5" fmla="*/ 88 h 760"/>
              <a:gd name="T6" fmla="*/ 2112 w 2112"/>
              <a:gd name="T7" fmla="*/ 136 h 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12" h="760">
                <a:moveTo>
                  <a:pt x="0" y="664"/>
                </a:moveTo>
                <a:cubicBezTo>
                  <a:pt x="300" y="712"/>
                  <a:pt x="600" y="760"/>
                  <a:pt x="816" y="664"/>
                </a:cubicBezTo>
                <a:cubicBezTo>
                  <a:pt x="1032" y="568"/>
                  <a:pt x="1080" y="176"/>
                  <a:pt x="1296" y="88"/>
                </a:cubicBezTo>
                <a:cubicBezTo>
                  <a:pt x="1512" y="0"/>
                  <a:pt x="1812" y="68"/>
                  <a:pt x="2112" y="136"/>
                </a:cubicBezTo>
              </a:path>
            </a:pathLst>
          </a:custGeom>
          <a:noFill/>
          <a:ln w="317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3" name="Line 13"/>
          <p:cNvSpPr>
            <a:spLocks noChangeShapeType="1"/>
          </p:cNvSpPr>
          <p:nvPr/>
        </p:nvSpPr>
        <p:spPr bwMode="auto">
          <a:xfrm>
            <a:off x="1381125" y="3352800"/>
            <a:ext cx="5105400" cy="0"/>
          </a:xfrm>
          <a:prstGeom prst="line">
            <a:avLst/>
          </a:prstGeom>
          <a:noFill/>
          <a:ln w="31750">
            <a:solidFill>
              <a:schemeClr val="bg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4" name="Text Box 14"/>
          <p:cNvSpPr txBox="1">
            <a:spLocks noChangeArrowheads="1"/>
          </p:cNvSpPr>
          <p:nvPr/>
        </p:nvSpPr>
        <p:spPr bwMode="auto">
          <a:xfrm>
            <a:off x="6486525" y="3124200"/>
            <a:ext cx="5334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E</a:t>
            </a:r>
            <a:r>
              <a:rPr lang="en-US" altLang="en-US" baseline="-25000">
                <a:solidFill>
                  <a:schemeClr val="bg1"/>
                </a:solidFill>
              </a:rPr>
              <a:t>F</a:t>
            </a:r>
          </a:p>
        </p:txBody>
      </p:sp>
      <p:sp>
        <p:nvSpPr>
          <p:cNvPr id="30735" name="Text Box 15"/>
          <p:cNvSpPr txBox="1">
            <a:spLocks noChangeArrowheads="1"/>
          </p:cNvSpPr>
          <p:nvPr/>
        </p:nvSpPr>
        <p:spPr bwMode="auto">
          <a:xfrm>
            <a:off x="6486525" y="3124200"/>
            <a:ext cx="5334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E</a:t>
            </a:r>
            <a:r>
              <a:rPr lang="en-US" altLang="en-US" baseline="-25000">
                <a:solidFill>
                  <a:schemeClr val="bg1"/>
                </a:solidFill>
              </a:rPr>
              <a:t>F</a:t>
            </a:r>
          </a:p>
        </p:txBody>
      </p:sp>
      <p:sp>
        <p:nvSpPr>
          <p:cNvPr id="30736" name="Text Box 16"/>
          <p:cNvSpPr txBox="1">
            <a:spLocks noChangeArrowheads="1"/>
          </p:cNvSpPr>
          <p:nvPr/>
        </p:nvSpPr>
        <p:spPr bwMode="auto">
          <a:xfrm>
            <a:off x="6715125" y="2057400"/>
            <a:ext cx="7620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CB</a:t>
            </a:r>
            <a:endParaRPr lang="en-US" altLang="en-US" baseline="-25000">
              <a:solidFill>
                <a:schemeClr val="bg1"/>
              </a:solidFill>
            </a:endParaRPr>
          </a:p>
        </p:txBody>
      </p:sp>
      <p:sp>
        <p:nvSpPr>
          <p:cNvPr id="30737" name="Text Box 17"/>
          <p:cNvSpPr txBox="1">
            <a:spLocks noChangeArrowheads="1"/>
          </p:cNvSpPr>
          <p:nvPr/>
        </p:nvSpPr>
        <p:spPr bwMode="auto">
          <a:xfrm>
            <a:off x="6486525" y="3429000"/>
            <a:ext cx="7620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VB</a:t>
            </a:r>
            <a:endParaRPr lang="en-US" altLang="en-US" baseline="-25000">
              <a:solidFill>
                <a:schemeClr val="bg1"/>
              </a:solidFill>
            </a:endParaRPr>
          </a:p>
        </p:txBody>
      </p:sp>
      <p:sp>
        <p:nvSpPr>
          <p:cNvPr id="30738" name="Text Box 18"/>
          <p:cNvSpPr txBox="1">
            <a:spLocks noChangeArrowheads="1"/>
          </p:cNvSpPr>
          <p:nvPr/>
        </p:nvSpPr>
        <p:spPr bwMode="auto">
          <a:xfrm>
            <a:off x="1447800" y="1752600"/>
            <a:ext cx="9620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1"/>
                </a:solidFill>
              </a:rPr>
              <a:t>n-type</a:t>
            </a:r>
          </a:p>
        </p:txBody>
      </p:sp>
      <p:sp>
        <p:nvSpPr>
          <p:cNvPr id="30739" name="Text Box 19"/>
          <p:cNvSpPr txBox="1">
            <a:spLocks noChangeArrowheads="1"/>
          </p:cNvSpPr>
          <p:nvPr/>
        </p:nvSpPr>
        <p:spPr bwMode="auto">
          <a:xfrm>
            <a:off x="5105400" y="1752600"/>
            <a:ext cx="9620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1"/>
                </a:solidFill>
              </a:rPr>
              <a:t>p-type</a:t>
            </a:r>
          </a:p>
        </p:txBody>
      </p:sp>
      <p:sp>
        <p:nvSpPr>
          <p:cNvPr id="30740" name="AutoShape 20"/>
          <p:cNvSpPr>
            <a:spLocks noChangeArrowheads="1"/>
          </p:cNvSpPr>
          <p:nvPr/>
        </p:nvSpPr>
        <p:spPr bwMode="auto">
          <a:xfrm>
            <a:off x="457200" y="4648200"/>
            <a:ext cx="2743200" cy="482600"/>
          </a:xfrm>
          <a:prstGeom prst="leftArrow">
            <a:avLst>
              <a:gd name="adj1" fmla="val 50000"/>
              <a:gd name="adj2" fmla="val 142105"/>
            </a:avLst>
          </a:prstGeom>
          <a:solidFill>
            <a:schemeClr val="accent1"/>
          </a:solidFill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1" name="Text Box 21"/>
          <p:cNvSpPr txBox="1">
            <a:spLocks noChangeArrowheads="1"/>
          </p:cNvSpPr>
          <p:nvPr/>
        </p:nvSpPr>
        <p:spPr bwMode="auto">
          <a:xfrm>
            <a:off x="3276600" y="4648200"/>
            <a:ext cx="2343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chemeClr val="bg1"/>
                </a:solidFill>
              </a:rPr>
              <a:t>Photo-current</a:t>
            </a:r>
          </a:p>
        </p:txBody>
      </p:sp>
      <p:sp>
        <p:nvSpPr>
          <p:cNvPr id="30742" name="AutoShape 22"/>
          <p:cNvSpPr>
            <a:spLocks noChangeArrowheads="1"/>
          </p:cNvSpPr>
          <p:nvPr/>
        </p:nvSpPr>
        <p:spPr bwMode="auto">
          <a:xfrm flipH="1">
            <a:off x="1998663" y="5226050"/>
            <a:ext cx="1219200" cy="457200"/>
          </a:xfrm>
          <a:prstGeom prst="left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3" name="Text Box 23"/>
          <p:cNvSpPr txBox="1">
            <a:spLocks noChangeArrowheads="1"/>
          </p:cNvSpPr>
          <p:nvPr/>
        </p:nvSpPr>
        <p:spPr bwMode="auto">
          <a:xfrm>
            <a:off x="3281363" y="5181600"/>
            <a:ext cx="53308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chemeClr val="bg1"/>
                </a:solidFill>
              </a:rPr>
              <a:t>Recombination current </a:t>
            </a:r>
          </a:p>
          <a:p>
            <a:r>
              <a:rPr lang="en-US" altLang="en-US" sz="2800">
                <a:solidFill>
                  <a:schemeClr val="bg1"/>
                </a:solidFill>
                <a:sym typeface="Symbol" panose="05050102010706020507" pitchFamily="18" charset="2"/>
              </a:rPr>
              <a:t> depends on operating voltage</a:t>
            </a:r>
          </a:p>
        </p:txBody>
      </p:sp>
      <p:sp>
        <p:nvSpPr>
          <p:cNvPr id="30746" name="Text Box 26"/>
          <p:cNvSpPr txBox="1">
            <a:spLocks noChangeArrowheads="1"/>
          </p:cNvSpPr>
          <p:nvPr/>
        </p:nvSpPr>
        <p:spPr bwMode="auto">
          <a:xfrm>
            <a:off x="-57150" y="6430963"/>
            <a:ext cx="379095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1"/>
                </a:solidFill>
              </a:rPr>
              <a:t>Arrows: direction of electrons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mtClean="0"/>
              <a:t>Shockley-Queisser Results, 1961</a:t>
            </a:r>
          </a:p>
        </p:txBody>
      </p:sp>
      <p:sp>
        <p:nvSpPr>
          <p:cNvPr id="71694" name="Content Placeholder 2"/>
          <p:cNvSpPr>
            <a:spLocks/>
          </p:cNvSpPr>
          <p:nvPr/>
        </p:nvSpPr>
        <p:spPr bwMode="auto">
          <a:xfrm>
            <a:off x="457200" y="1600200"/>
            <a:ext cx="86868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/>
              <a:t>E</a:t>
            </a:r>
            <a:r>
              <a:rPr lang="en-US" altLang="en-US" sz="2800" baseline="-25000"/>
              <a:t>g</a:t>
            </a:r>
            <a:r>
              <a:rPr lang="en-US" altLang="en-US" sz="2800"/>
              <a:t> = 1.1 eV (silicon)	</a:t>
            </a:r>
            <a:r>
              <a:rPr lang="en-US" altLang="en-US" sz="2800">
                <a:sym typeface="Symbol" panose="05050102010706020507" pitchFamily="18" charset="2"/>
              </a:rPr>
              <a:t> eff. = 29%</a:t>
            </a:r>
          </a:p>
          <a:p>
            <a:r>
              <a:rPr lang="en-US" altLang="en-US" sz="2800"/>
              <a:t>Best E</a:t>
            </a:r>
            <a:r>
              <a:rPr lang="en-US" altLang="en-US" sz="2800" baseline="-25000"/>
              <a:t>g</a:t>
            </a:r>
            <a:r>
              <a:rPr lang="en-US" altLang="en-US" sz="2800"/>
              <a:t> = 1.34 eV	</a:t>
            </a:r>
            <a:r>
              <a:rPr lang="en-US" altLang="en-US" sz="2800">
                <a:sym typeface="Symbol" panose="05050102010706020507" pitchFamily="18" charset="2"/>
              </a:rPr>
              <a:t> eff. = 33.7%, “SQ limit”</a:t>
            </a:r>
          </a:p>
        </p:txBody>
      </p:sp>
      <p:pic>
        <p:nvPicPr>
          <p:cNvPr id="71695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657600"/>
            <a:ext cx="4114800" cy="305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96" name="Text Box 16"/>
          <p:cNvSpPr txBox="1">
            <a:spLocks noChangeArrowheads="1"/>
          </p:cNvSpPr>
          <p:nvPr/>
        </p:nvSpPr>
        <p:spPr bwMode="auto">
          <a:xfrm>
            <a:off x="381000" y="6324600"/>
            <a:ext cx="4267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chemeClr val="bg1"/>
                </a:solidFill>
              </a:rPr>
              <a:t>From Wikipedia, “Shockley–Queisser_limit”</a:t>
            </a:r>
          </a:p>
        </p:txBody>
      </p:sp>
      <p:sp>
        <p:nvSpPr>
          <p:cNvPr id="71697" name="Text Box 17"/>
          <p:cNvSpPr txBox="1">
            <a:spLocks noChangeArrowheads="1"/>
          </p:cNvSpPr>
          <p:nvPr/>
        </p:nvSpPr>
        <p:spPr bwMode="auto">
          <a:xfrm>
            <a:off x="914400" y="4572000"/>
            <a:ext cx="34004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>
                <a:solidFill>
                  <a:schemeClr val="bg1"/>
                </a:solidFill>
              </a:rPr>
              <a:t>(Using actual solar spectrum</a:t>
            </a:r>
          </a:p>
          <a:p>
            <a:r>
              <a:rPr lang="en-US" altLang="en-US" sz="2000">
                <a:solidFill>
                  <a:schemeClr val="bg1"/>
                </a:solidFill>
              </a:rPr>
              <a:t>rather than SQ’s 6000K </a:t>
            </a:r>
          </a:p>
          <a:p>
            <a:r>
              <a:rPr lang="en-US" altLang="en-US" sz="2000">
                <a:solidFill>
                  <a:schemeClr val="bg1"/>
                </a:solidFill>
              </a:rPr>
              <a:t>blackbody model of the sun)</a:t>
            </a:r>
          </a:p>
        </p:txBody>
      </p:sp>
      <p:sp>
        <p:nvSpPr>
          <p:cNvPr id="71698" name="Line 18"/>
          <p:cNvSpPr>
            <a:spLocks noChangeShapeType="1"/>
          </p:cNvSpPr>
          <p:nvPr/>
        </p:nvSpPr>
        <p:spPr bwMode="auto">
          <a:xfrm flipV="1">
            <a:off x="6096000" y="4876800"/>
            <a:ext cx="0" cy="533400"/>
          </a:xfrm>
          <a:prstGeom prst="line">
            <a:avLst/>
          </a:prstGeom>
          <a:noFill/>
          <a:ln w="3175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9" name="Text Box 19"/>
          <p:cNvSpPr txBox="1">
            <a:spLocks noChangeArrowheads="1"/>
          </p:cNvSpPr>
          <p:nvPr/>
        </p:nvSpPr>
        <p:spPr bwMode="auto">
          <a:xfrm>
            <a:off x="5410200" y="5346700"/>
            <a:ext cx="19208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>
                <a:solidFill>
                  <a:srgbClr val="00FF00"/>
                </a:solidFill>
              </a:rPr>
              <a:t>Lose too much to phonons</a:t>
            </a:r>
          </a:p>
        </p:txBody>
      </p:sp>
      <p:sp>
        <p:nvSpPr>
          <p:cNvPr id="71700" name="Line 20"/>
          <p:cNvSpPr>
            <a:spLocks noChangeShapeType="1"/>
          </p:cNvSpPr>
          <p:nvPr/>
        </p:nvSpPr>
        <p:spPr bwMode="auto">
          <a:xfrm>
            <a:off x="8074025" y="4271963"/>
            <a:ext cx="0" cy="838200"/>
          </a:xfrm>
          <a:prstGeom prst="line">
            <a:avLst/>
          </a:prstGeom>
          <a:noFill/>
          <a:ln w="3175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01" name="Text Box 21"/>
          <p:cNvSpPr txBox="1">
            <a:spLocks noChangeArrowheads="1"/>
          </p:cNvSpPr>
          <p:nvPr/>
        </p:nvSpPr>
        <p:spPr bwMode="auto">
          <a:xfrm>
            <a:off x="7262813" y="3575050"/>
            <a:ext cx="17097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FF9900"/>
                </a:solidFill>
              </a:rPr>
              <a:t>Too much unabsorbed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1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1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1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1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1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6" grpId="0"/>
      <p:bldP spid="71697" grpId="0"/>
      <p:bldP spid="71698" grpId="0" animBg="1"/>
      <p:bldP spid="71699" grpId="0"/>
      <p:bldP spid="71700" grpId="0" animBg="1"/>
      <p:bldP spid="7170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 idx="4294967295"/>
          </p:nvPr>
        </p:nvSpPr>
        <p:spPr>
          <a:xfrm>
            <a:off x="1143000" y="533400"/>
            <a:ext cx="7239000" cy="533400"/>
          </a:xfrm>
        </p:spPr>
        <p:txBody>
          <a:bodyPr/>
          <a:lstStyle/>
          <a:p>
            <a:r>
              <a:rPr lang="en-US" altLang="en-US" smtClean="0"/>
              <a:t>A Review of the Equations</a:t>
            </a:r>
          </a:p>
        </p:txBody>
      </p:sp>
      <p:pic>
        <p:nvPicPr>
          <p:cNvPr id="6963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103563"/>
            <a:ext cx="4419600" cy="78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636" name="Text Box 8"/>
          <p:cNvSpPr txBox="1">
            <a:spLocks noChangeArrowheads="1"/>
          </p:cNvSpPr>
          <p:nvPr/>
        </p:nvSpPr>
        <p:spPr bwMode="auto">
          <a:xfrm>
            <a:off x="3962400" y="6134100"/>
            <a:ext cx="51482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bg1"/>
                </a:solidFill>
              </a:rPr>
              <a:t>Then compare </a:t>
            </a:r>
            <a:r>
              <a:rPr lang="en-US" altLang="en-US" i="1">
                <a:solidFill>
                  <a:schemeClr val="bg1"/>
                </a:solidFill>
              </a:rPr>
              <a:t>P</a:t>
            </a:r>
            <a:r>
              <a:rPr lang="en-US" altLang="en-US" i="1" baseline="-25000">
                <a:solidFill>
                  <a:schemeClr val="bg1"/>
                </a:solidFill>
              </a:rPr>
              <a:t>max</a:t>
            </a:r>
            <a:r>
              <a:rPr lang="en-US" altLang="en-US">
                <a:solidFill>
                  <a:schemeClr val="bg1"/>
                </a:solidFill>
              </a:rPr>
              <a:t> to total solar energy</a:t>
            </a:r>
          </a:p>
          <a:p>
            <a:r>
              <a:rPr lang="en-US" altLang="en-US">
                <a:solidFill>
                  <a:schemeClr val="bg1"/>
                </a:solidFill>
              </a:rPr>
              <a:t>to define the efficiency</a:t>
            </a:r>
          </a:p>
        </p:txBody>
      </p:sp>
      <p:sp>
        <p:nvSpPr>
          <p:cNvPr id="69639" name="AutoShape 12"/>
          <p:cNvSpPr>
            <a:spLocks noChangeArrowheads="1"/>
          </p:cNvSpPr>
          <p:nvPr/>
        </p:nvSpPr>
        <p:spPr bwMode="auto">
          <a:xfrm>
            <a:off x="4191000" y="4419600"/>
            <a:ext cx="990600" cy="381000"/>
          </a:xfrm>
          <a:prstGeom prst="rightArrow">
            <a:avLst>
              <a:gd name="adj1" fmla="val 50000"/>
              <a:gd name="adj2" fmla="val 650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69664" name="Group 32"/>
          <p:cNvGrpSpPr>
            <a:grpSpLocks/>
          </p:cNvGrpSpPr>
          <p:nvPr/>
        </p:nvGrpSpPr>
        <p:grpSpPr bwMode="auto">
          <a:xfrm>
            <a:off x="5105400" y="3992563"/>
            <a:ext cx="1614488" cy="1417637"/>
            <a:chOff x="3367" y="2323"/>
            <a:chExt cx="1017" cy="893"/>
          </a:xfrm>
        </p:grpSpPr>
        <p:sp>
          <p:nvSpPr>
            <p:cNvPr id="69637" name="Line 10"/>
            <p:cNvSpPr>
              <a:spLocks noChangeShapeType="1"/>
            </p:cNvSpPr>
            <p:nvPr/>
          </p:nvSpPr>
          <p:spPr bwMode="auto">
            <a:xfrm flipV="1">
              <a:off x="3511" y="2448"/>
              <a:ext cx="0" cy="595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38" name="Line 11"/>
            <p:cNvSpPr>
              <a:spLocks noChangeShapeType="1"/>
            </p:cNvSpPr>
            <p:nvPr/>
          </p:nvSpPr>
          <p:spPr bwMode="auto">
            <a:xfrm flipV="1">
              <a:off x="3511" y="3043"/>
              <a:ext cx="672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40" name="Freeform 14"/>
            <p:cNvSpPr>
              <a:spLocks/>
            </p:cNvSpPr>
            <p:nvPr/>
          </p:nvSpPr>
          <p:spPr bwMode="auto">
            <a:xfrm rot="710686">
              <a:off x="3486" y="2694"/>
              <a:ext cx="591" cy="285"/>
            </a:xfrm>
            <a:custGeom>
              <a:avLst/>
              <a:gdLst>
                <a:gd name="T0" fmla="*/ 0 w 1104"/>
                <a:gd name="T1" fmla="*/ 64634 h 672"/>
                <a:gd name="T2" fmla="*/ 693462 w 1104"/>
                <a:gd name="T3" fmla="*/ 64634 h 672"/>
                <a:gd name="T4" fmla="*/ 938213 w 1104"/>
                <a:gd name="T5" fmla="*/ 452438 h 6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04" h="672">
                  <a:moveTo>
                    <a:pt x="0" y="96"/>
                  </a:moveTo>
                  <a:cubicBezTo>
                    <a:pt x="316" y="48"/>
                    <a:pt x="632" y="0"/>
                    <a:pt x="816" y="96"/>
                  </a:cubicBezTo>
                  <a:cubicBezTo>
                    <a:pt x="1000" y="192"/>
                    <a:pt x="1056" y="568"/>
                    <a:pt x="1104" y="672"/>
                  </a:cubicBezTo>
                </a:path>
              </a:pathLst>
            </a:custGeom>
            <a:noFill/>
            <a:ln w="317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41" name="Text Box 15"/>
            <p:cNvSpPr txBox="1">
              <a:spLocks noChangeArrowheads="1"/>
            </p:cNvSpPr>
            <p:nvPr/>
          </p:nvSpPr>
          <p:spPr bwMode="auto">
            <a:xfrm>
              <a:off x="3367" y="2323"/>
              <a:ext cx="165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i="1">
                  <a:solidFill>
                    <a:schemeClr val="bg1"/>
                  </a:solidFill>
                </a:rPr>
                <a:t>I</a:t>
              </a:r>
            </a:p>
          </p:txBody>
        </p:sp>
        <p:sp>
          <p:nvSpPr>
            <p:cNvPr id="69642" name="Text Box 16"/>
            <p:cNvSpPr txBox="1">
              <a:spLocks noChangeArrowheads="1"/>
            </p:cNvSpPr>
            <p:nvPr/>
          </p:nvSpPr>
          <p:spPr bwMode="auto">
            <a:xfrm>
              <a:off x="4151" y="2947"/>
              <a:ext cx="233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i="1">
                  <a:solidFill>
                    <a:schemeClr val="bg1"/>
                  </a:solidFill>
                </a:rPr>
                <a:t>V</a:t>
              </a:r>
            </a:p>
          </p:txBody>
        </p:sp>
      </p:grpSp>
      <p:pic>
        <p:nvPicPr>
          <p:cNvPr id="69644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395788"/>
            <a:ext cx="3124200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45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408613"/>
            <a:ext cx="7620000" cy="76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647" name="Text Box 15"/>
          <p:cNvSpPr txBox="1">
            <a:spLocks noChangeArrowheads="1"/>
          </p:cNvSpPr>
          <p:nvPr/>
        </p:nvSpPr>
        <p:spPr bwMode="auto">
          <a:xfrm>
            <a:off x="5395913" y="3255963"/>
            <a:ext cx="2452687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FF66FF"/>
                </a:solidFill>
              </a:rPr>
              <a:t>exponential with V</a:t>
            </a:r>
          </a:p>
        </p:txBody>
      </p:sp>
      <p:grpSp>
        <p:nvGrpSpPr>
          <p:cNvPr id="69651" name="Group 19"/>
          <p:cNvGrpSpPr>
            <a:grpSpLocks/>
          </p:cNvGrpSpPr>
          <p:nvPr/>
        </p:nvGrpSpPr>
        <p:grpSpPr bwMode="auto">
          <a:xfrm>
            <a:off x="5932488" y="3937000"/>
            <a:ext cx="2373312" cy="825500"/>
            <a:chOff x="3888" y="2144"/>
            <a:chExt cx="1495" cy="520"/>
          </a:xfrm>
        </p:grpSpPr>
        <p:sp>
          <p:nvSpPr>
            <p:cNvPr id="69648" name="Oval 16"/>
            <p:cNvSpPr>
              <a:spLocks noChangeArrowheads="1"/>
            </p:cNvSpPr>
            <p:nvPr/>
          </p:nvSpPr>
          <p:spPr bwMode="auto">
            <a:xfrm>
              <a:off x="3888" y="2568"/>
              <a:ext cx="96" cy="96"/>
            </a:xfrm>
            <a:prstGeom prst="ellipse">
              <a:avLst/>
            </a:prstGeom>
            <a:solidFill>
              <a:schemeClr val="accent1"/>
            </a:solidFill>
            <a:ln w="317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49" name="Freeform 17"/>
            <p:cNvSpPr>
              <a:spLocks/>
            </p:cNvSpPr>
            <p:nvPr/>
          </p:nvSpPr>
          <p:spPr bwMode="auto">
            <a:xfrm>
              <a:off x="4000" y="2376"/>
              <a:ext cx="480" cy="168"/>
            </a:xfrm>
            <a:custGeom>
              <a:avLst/>
              <a:gdLst>
                <a:gd name="T0" fmla="*/ 480 w 480"/>
                <a:gd name="T1" fmla="*/ 24 h 168"/>
                <a:gd name="T2" fmla="*/ 192 w 480"/>
                <a:gd name="T3" fmla="*/ 24 h 168"/>
                <a:gd name="T4" fmla="*/ 0 w 480"/>
                <a:gd name="T5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0" h="168">
                  <a:moveTo>
                    <a:pt x="480" y="24"/>
                  </a:moveTo>
                  <a:cubicBezTo>
                    <a:pt x="376" y="12"/>
                    <a:pt x="272" y="0"/>
                    <a:pt x="192" y="24"/>
                  </a:cubicBezTo>
                  <a:cubicBezTo>
                    <a:pt x="112" y="48"/>
                    <a:pt x="56" y="108"/>
                    <a:pt x="0" y="168"/>
                  </a:cubicBezTo>
                </a:path>
              </a:pathLst>
            </a:custGeom>
            <a:noFill/>
            <a:ln w="31750" cap="flat" cmpd="sng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50" name="Text Box 18"/>
            <p:cNvSpPr txBox="1">
              <a:spLocks noChangeArrowheads="1"/>
            </p:cNvSpPr>
            <p:nvPr/>
          </p:nvSpPr>
          <p:spPr bwMode="auto">
            <a:xfrm>
              <a:off x="4454" y="2144"/>
              <a:ext cx="929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solidFill>
                    <a:schemeClr val="bg1"/>
                  </a:solidFill>
                </a:rPr>
                <a:t>maximum </a:t>
              </a:r>
            </a:p>
            <a:p>
              <a:r>
                <a:rPr lang="en-US" altLang="en-US">
                  <a:solidFill>
                    <a:schemeClr val="bg1"/>
                  </a:solidFill>
                </a:rPr>
                <a:t>power</a:t>
              </a:r>
            </a:p>
          </p:txBody>
        </p:sp>
      </p:grpSp>
      <p:sp>
        <p:nvSpPr>
          <p:cNvPr id="69654" name="Oval 22"/>
          <p:cNvSpPr>
            <a:spLocks noChangeArrowheads="1"/>
          </p:cNvSpPr>
          <p:nvPr/>
        </p:nvSpPr>
        <p:spPr bwMode="auto">
          <a:xfrm>
            <a:off x="3937000" y="3205163"/>
            <a:ext cx="1066800" cy="457200"/>
          </a:xfrm>
          <a:prstGeom prst="ellipse">
            <a:avLst/>
          </a:prstGeom>
          <a:noFill/>
          <a:ln w="3175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55" name="Text Box 23"/>
          <p:cNvSpPr txBox="1">
            <a:spLocks noChangeArrowheads="1"/>
          </p:cNvSpPr>
          <p:nvPr/>
        </p:nvSpPr>
        <p:spPr bwMode="auto">
          <a:xfrm>
            <a:off x="4543425" y="2722563"/>
            <a:ext cx="270192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FF9900"/>
                </a:solidFill>
              </a:rPr>
              <a:t>Blackbody spectrum</a:t>
            </a:r>
          </a:p>
        </p:txBody>
      </p:sp>
      <p:pic>
        <p:nvPicPr>
          <p:cNvPr id="69658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33525"/>
            <a:ext cx="4419600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659" name="Text Box 27"/>
          <p:cNvSpPr txBox="1">
            <a:spLocks noChangeArrowheads="1"/>
          </p:cNvSpPr>
          <p:nvPr/>
        </p:nvSpPr>
        <p:spPr bwMode="auto">
          <a:xfrm>
            <a:off x="5470525" y="1747838"/>
            <a:ext cx="207962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1"/>
                </a:solidFill>
              </a:rPr>
              <a:t>constant with V</a:t>
            </a:r>
          </a:p>
        </p:txBody>
      </p:sp>
      <p:sp>
        <p:nvSpPr>
          <p:cNvPr id="69660" name="Oval 28"/>
          <p:cNvSpPr>
            <a:spLocks noChangeArrowheads="1"/>
          </p:cNvSpPr>
          <p:nvPr/>
        </p:nvSpPr>
        <p:spPr bwMode="auto">
          <a:xfrm>
            <a:off x="2247900" y="1774825"/>
            <a:ext cx="457200" cy="45720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61" name="Text Box 29"/>
          <p:cNvSpPr txBox="1">
            <a:spLocks noChangeArrowheads="1"/>
          </p:cNvSpPr>
          <p:nvPr/>
        </p:nvSpPr>
        <p:spPr bwMode="auto">
          <a:xfrm>
            <a:off x="1473200" y="2387600"/>
            <a:ext cx="26416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FF0000"/>
                </a:solidFill>
              </a:rPr>
              <a:t>concentration factor</a:t>
            </a:r>
          </a:p>
        </p:txBody>
      </p:sp>
      <p:sp>
        <p:nvSpPr>
          <p:cNvPr id="69662" name="Oval 30"/>
          <p:cNvSpPr>
            <a:spLocks noChangeArrowheads="1"/>
          </p:cNvSpPr>
          <p:nvPr/>
        </p:nvSpPr>
        <p:spPr bwMode="auto">
          <a:xfrm>
            <a:off x="4000500" y="1508125"/>
            <a:ext cx="762000" cy="533400"/>
          </a:xfrm>
          <a:prstGeom prst="ellipse">
            <a:avLst/>
          </a:prstGeom>
          <a:noFill/>
          <a:ln w="317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63" name="Text Box 31"/>
          <p:cNvSpPr txBox="1">
            <a:spLocks noChangeArrowheads="1"/>
          </p:cNvSpPr>
          <p:nvPr/>
        </p:nvSpPr>
        <p:spPr bwMode="auto">
          <a:xfrm>
            <a:off x="4572000" y="1143000"/>
            <a:ext cx="2065338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FF00"/>
                </a:solidFill>
              </a:rPr>
              <a:t>Solar spectrum</a:t>
            </a:r>
          </a:p>
        </p:txBody>
      </p:sp>
      <p:sp>
        <p:nvSpPr>
          <p:cNvPr id="69665" name="Oval 33"/>
          <p:cNvSpPr>
            <a:spLocks noChangeArrowheads="1"/>
          </p:cNvSpPr>
          <p:nvPr/>
        </p:nvSpPr>
        <p:spPr bwMode="auto">
          <a:xfrm>
            <a:off x="2146300" y="3086100"/>
            <a:ext cx="762000" cy="609600"/>
          </a:xfrm>
          <a:prstGeom prst="ellipse">
            <a:avLst/>
          </a:prstGeom>
          <a:noFill/>
          <a:ln w="31750">
            <a:solidFill>
              <a:srgbClr val="FF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9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Multi-junction solar cells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403989"/>
            <a:ext cx="8686800" cy="4058515"/>
          </a:xfrm>
          <a:prstGeom prst="rect">
            <a:avLst/>
          </a:prstGeom>
        </p:spPr>
      </p:pic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304800" y="5546120"/>
            <a:ext cx="291618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 smtClean="0">
                <a:solidFill>
                  <a:schemeClr val="bg1"/>
                </a:solidFill>
              </a:rPr>
              <a:t>Image from Wikipedia</a:t>
            </a:r>
            <a:endParaRPr lang="en-US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79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 idx="4294967295"/>
          </p:nvPr>
        </p:nvSpPr>
        <p:spPr>
          <a:xfrm>
            <a:off x="685800" y="762000"/>
            <a:ext cx="7772400" cy="533400"/>
          </a:xfrm>
        </p:spPr>
        <p:txBody>
          <a:bodyPr/>
          <a:lstStyle/>
          <a:p>
            <a:r>
              <a:rPr lang="en-US" altLang="en-US" smtClean="0"/>
              <a:t>Extension to multiple layers, “i” = “i</a:t>
            </a:r>
            <a:r>
              <a:rPr lang="en-US" altLang="en-US" baseline="30000" smtClean="0"/>
              <a:t>th</a:t>
            </a:r>
            <a:r>
              <a:rPr lang="en-US" altLang="en-US" smtClean="0"/>
              <a:t> layer”</a:t>
            </a:r>
          </a:p>
        </p:txBody>
      </p:sp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4899660" y="6019800"/>
            <a:ext cx="44672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chemeClr val="bg1"/>
                </a:solidFill>
              </a:rPr>
              <a:t>Then compare </a:t>
            </a:r>
            <a:r>
              <a:rPr lang="en-US" altLang="en-US" i="1" dirty="0" err="1">
                <a:solidFill>
                  <a:schemeClr val="bg1"/>
                </a:solidFill>
              </a:rPr>
              <a:t>P</a:t>
            </a:r>
            <a:r>
              <a:rPr lang="en-US" altLang="en-US" i="1" baseline="-25000" dirty="0" err="1">
                <a:solidFill>
                  <a:schemeClr val="bg1"/>
                </a:solidFill>
              </a:rPr>
              <a:t>max</a:t>
            </a:r>
            <a:r>
              <a:rPr lang="en-US" altLang="en-US" dirty="0">
                <a:solidFill>
                  <a:schemeClr val="bg1"/>
                </a:solidFill>
              </a:rPr>
              <a:t> to total solar energy to define the efficiency</a:t>
            </a:r>
          </a:p>
        </p:txBody>
      </p:sp>
      <p:pic>
        <p:nvPicPr>
          <p:cNvPr id="33796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7800"/>
            <a:ext cx="41148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3797" name="Group 17"/>
          <p:cNvGrpSpPr>
            <a:grpSpLocks/>
          </p:cNvGrpSpPr>
          <p:nvPr/>
        </p:nvGrpSpPr>
        <p:grpSpPr bwMode="auto">
          <a:xfrm>
            <a:off x="762000" y="2209800"/>
            <a:ext cx="4191000" cy="1857375"/>
            <a:chOff x="2544" y="2016"/>
            <a:chExt cx="3516" cy="1794"/>
          </a:xfrm>
        </p:grpSpPr>
        <p:pic>
          <p:nvPicPr>
            <p:cNvPr id="33809" name="Picture 1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2016"/>
              <a:ext cx="3516" cy="17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810" name="Rectangle 16"/>
            <p:cNvSpPr>
              <a:spLocks noChangeArrowheads="1"/>
            </p:cNvSpPr>
            <p:nvPr/>
          </p:nvSpPr>
          <p:spPr bwMode="auto">
            <a:xfrm>
              <a:off x="5904" y="3522"/>
              <a:ext cx="96" cy="96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69653" name="Line 21"/>
          <p:cNvSpPr>
            <a:spLocks noChangeShapeType="1"/>
          </p:cNvSpPr>
          <p:nvPr/>
        </p:nvSpPr>
        <p:spPr bwMode="auto">
          <a:xfrm>
            <a:off x="4690852" y="4662944"/>
            <a:ext cx="533400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54" name="Text Box 22"/>
          <p:cNvSpPr txBox="1">
            <a:spLocks noChangeArrowheads="1"/>
          </p:cNvSpPr>
          <p:nvPr/>
        </p:nvSpPr>
        <p:spPr bwMode="auto">
          <a:xfrm>
            <a:off x="5221289" y="4497050"/>
            <a:ext cx="4075111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chemeClr val="bg1"/>
                </a:solidFill>
              </a:rPr>
              <a:t>Maximize </a:t>
            </a:r>
            <a:r>
              <a:rPr lang="en-US" altLang="en-US" i="1" dirty="0">
                <a:solidFill>
                  <a:schemeClr val="bg1"/>
                </a:solidFill>
              </a:rPr>
              <a:t>P</a:t>
            </a:r>
            <a:r>
              <a:rPr lang="en-US" altLang="en-US" dirty="0">
                <a:solidFill>
                  <a:schemeClr val="bg1"/>
                </a:solidFill>
              </a:rPr>
              <a:t> w.r.t. all of the </a:t>
            </a:r>
            <a:r>
              <a:rPr lang="en-US" altLang="en-US" i="1" dirty="0">
                <a:solidFill>
                  <a:schemeClr val="bg1"/>
                </a:solidFill>
              </a:rPr>
              <a:t>V</a:t>
            </a:r>
            <a:r>
              <a:rPr lang="en-US" altLang="en-US" i="1" baseline="-25000" dirty="0">
                <a:solidFill>
                  <a:schemeClr val="bg1"/>
                </a:solidFill>
              </a:rPr>
              <a:t>i</a:t>
            </a:r>
            <a:r>
              <a:rPr lang="en-US" altLang="en-US" dirty="0">
                <a:solidFill>
                  <a:schemeClr val="bg1"/>
                </a:solidFill>
              </a:rPr>
              <a:t>’s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(coupled nonlinear </a:t>
            </a:r>
            <a:r>
              <a:rPr lang="en-US" altLang="en-US" dirty="0" err="1" smtClean="0">
                <a:solidFill>
                  <a:schemeClr val="bg1"/>
                </a:solidFill>
              </a:rPr>
              <a:t>eqns</a:t>
            </a:r>
            <a:r>
              <a:rPr lang="en-US" altLang="en-US" dirty="0" smtClean="0">
                <a:solidFill>
                  <a:schemeClr val="bg1"/>
                </a:solidFill>
              </a:rPr>
              <a:t>, initialize by solving uncoupled case)</a:t>
            </a:r>
            <a:endParaRPr lang="en-US" altLang="en-US" baseline="-25000" dirty="0">
              <a:solidFill>
                <a:schemeClr val="bg1"/>
              </a:solidFill>
            </a:endParaRPr>
          </a:p>
        </p:txBody>
      </p:sp>
      <p:sp>
        <p:nvSpPr>
          <p:cNvPr id="69655" name="Oval 23"/>
          <p:cNvSpPr>
            <a:spLocks noChangeArrowheads="1"/>
          </p:cNvSpPr>
          <p:nvPr/>
        </p:nvSpPr>
        <p:spPr bwMode="auto">
          <a:xfrm>
            <a:off x="2438400" y="2514600"/>
            <a:ext cx="603250" cy="449263"/>
          </a:xfrm>
          <a:prstGeom prst="ellipse">
            <a:avLst/>
          </a:prstGeom>
          <a:noFill/>
          <a:ln w="317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9656" name="Text Box 24"/>
          <p:cNvSpPr txBox="1">
            <a:spLocks noChangeArrowheads="1"/>
          </p:cNvSpPr>
          <p:nvPr/>
        </p:nvSpPr>
        <p:spPr bwMode="auto">
          <a:xfrm>
            <a:off x="5105400" y="2057400"/>
            <a:ext cx="4038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FFFF"/>
                </a:solidFill>
              </a:rPr>
              <a:t>Not zero, because photons are absorbed by upper layers</a:t>
            </a:r>
          </a:p>
        </p:txBody>
      </p:sp>
      <p:sp>
        <p:nvSpPr>
          <p:cNvPr id="69657" name="Oval 25"/>
          <p:cNvSpPr>
            <a:spLocks noChangeArrowheads="1"/>
          </p:cNvSpPr>
          <p:nvPr/>
        </p:nvSpPr>
        <p:spPr bwMode="auto">
          <a:xfrm>
            <a:off x="1981200" y="2895600"/>
            <a:ext cx="3048000" cy="609600"/>
          </a:xfrm>
          <a:prstGeom prst="ellipse">
            <a:avLst/>
          </a:prstGeom>
          <a:noFill/>
          <a:ln w="317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9658" name="Text Box 26"/>
          <p:cNvSpPr txBox="1">
            <a:spLocks noChangeArrowheads="1"/>
          </p:cNvSpPr>
          <p:nvPr/>
        </p:nvSpPr>
        <p:spPr bwMode="auto">
          <a:xfrm>
            <a:off x="5105400" y="2819400"/>
            <a:ext cx="3733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FFCC00"/>
                </a:solidFill>
              </a:rPr>
              <a:t>Radiative recombination from layer just above</a:t>
            </a:r>
          </a:p>
        </p:txBody>
      </p:sp>
      <p:sp>
        <p:nvSpPr>
          <p:cNvPr id="69659" name="Text Box 27"/>
          <p:cNvSpPr txBox="1">
            <a:spLocks noChangeArrowheads="1"/>
          </p:cNvSpPr>
          <p:nvPr/>
        </p:nvSpPr>
        <p:spPr bwMode="auto">
          <a:xfrm>
            <a:off x="5105400" y="3505200"/>
            <a:ext cx="3733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FF00"/>
                </a:solidFill>
              </a:rPr>
              <a:t>Radiative recombination from layer just below</a:t>
            </a:r>
          </a:p>
        </p:txBody>
      </p:sp>
      <p:sp>
        <p:nvSpPr>
          <p:cNvPr id="69660" name="Oval 28"/>
          <p:cNvSpPr>
            <a:spLocks noChangeArrowheads="1"/>
          </p:cNvSpPr>
          <p:nvPr/>
        </p:nvSpPr>
        <p:spPr bwMode="auto">
          <a:xfrm>
            <a:off x="1905000" y="3481388"/>
            <a:ext cx="3048000" cy="609600"/>
          </a:xfrm>
          <a:prstGeom prst="ellipse">
            <a:avLst/>
          </a:prstGeom>
          <a:noFill/>
          <a:ln w="317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69662" name="Group 30"/>
          <p:cNvGrpSpPr>
            <a:grpSpLocks/>
          </p:cNvGrpSpPr>
          <p:nvPr/>
        </p:nvGrpSpPr>
        <p:grpSpPr bwMode="auto">
          <a:xfrm>
            <a:off x="762001" y="4357688"/>
            <a:ext cx="3886200" cy="976313"/>
            <a:chOff x="480" y="2745"/>
            <a:chExt cx="2448" cy="615"/>
          </a:xfrm>
        </p:grpSpPr>
        <p:pic>
          <p:nvPicPr>
            <p:cNvPr id="33807" name="Picture 2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2745"/>
              <a:ext cx="2448" cy="6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808" name="Text Box 29"/>
            <p:cNvSpPr txBox="1">
              <a:spLocks noChangeArrowheads="1"/>
            </p:cNvSpPr>
            <p:nvPr/>
          </p:nvSpPr>
          <p:spPr bwMode="auto">
            <a:xfrm>
              <a:off x="2019" y="2884"/>
              <a:ext cx="649" cy="2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300" i="1" dirty="0" err="1">
                  <a:latin typeface="Times New Roman" panose="02020603050405020304" pitchFamily="18" charset="0"/>
                </a:rPr>
                <a:t>I</a:t>
              </a:r>
              <a:r>
                <a:rPr lang="en-US" altLang="en-US" sz="2300" baseline="-25000" dirty="0" err="1">
                  <a:latin typeface="Times New Roman" panose="02020603050405020304" pitchFamily="18" charset="0"/>
                </a:rPr>
                <a:t>recomb</a:t>
              </a:r>
              <a:r>
                <a:rPr lang="en-US" altLang="en-US" sz="2300" baseline="-25000" dirty="0">
                  <a:latin typeface="Times New Roman" panose="02020603050405020304" pitchFamily="18" charset="0"/>
                </a:rPr>
                <a:t>, </a:t>
              </a:r>
              <a:r>
                <a:rPr lang="en-US" altLang="en-US" sz="2300" i="1" baseline="-25000" dirty="0" err="1">
                  <a:latin typeface="Times New Roman" panose="02020603050405020304" pitchFamily="18" charset="0"/>
                </a:rPr>
                <a:t>i</a:t>
              </a:r>
              <a:endParaRPr lang="en-US" altLang="en-US" sz="2300" i="1" baseline="-250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33812" name="Text Box 20"/>
          <p:cNvSpPr txBox="1">
            <a:spLocks noChangeArrowheads="1"/>
          </p:cNvSpPr>
          <p:nvPr/>
        </p:nvSpPr>
        <p:spPr bwMode="auto">
          <a:xfrm>
            <a:off x="6248400" y="1295400"/>
            <a:ext cx="19812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1"/>
                </a:solidFill>
              </a:rPr>
              <a:t>(top layer: i=1)</a:t>
            </a:r>
          </a:p>
        </p:txBody>
      </p:sp>
      <p:sp>
        <p:nvSpPr>
          <p:cNvPr id="33813" name="Text Box 21"/>
          <p:cNvSpPr txBox="1">
            <a:spLocks noChangeArrowheads="1"/>
          </p:cNvSpPr>
          <p:nvPr/>
        </p:nvSpPr>
        <p:spPr bwMode="auto">
          <a:xfrm>
            <a:off x="0" y="6480175"/>
            <a:ext cx="4718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>
                <a:solidFill>
                  <a:schemeClr val="bg1"/>
                </a:solidFill>
              </a:rPr>
              <a:t>General method of: </a:t>
            </a:r>
            <a:r>
              <a:rPr lang="fr-FR" altLang="en-US" sz="1800">
                <a:solidFill>
                  <a:schemeClr val="bg1"/>
                </a:solidFill>
              </a:rPr>
              <a:t>De Vos, J Phys D (1980)</a:t>
            </a:r>
            <a:endParaRPr lang="en-US" altLang="en-US" sz="1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9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9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8" grpId="0"/>
      <p:bldP spid="69653" grpId="0" animBg="1"/>
      <p:bldP spid="6965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239000" cy="533400"/>
          </a:xfrm>
        </p:spPr>
        <p:txBody>
          <a:bodyPr/>
          <a:lstStyle/>
          <a:p>
            <a:r>
              <a:rPr lang="en-US" altLang="en-US" smtClean="0"/>
              <a:t>Maximizing Power, Independent Cells</a:t>
            </a:r>
          </a:p>
        </p:txBody>
      </p:sp>
      <p:grpSp>
        <p:nvGrpSpPr>
          <p:cNvPr id="36875" name="Group 11"/>
          <p:cNvGrpSpPr>
            <a:grpSpLocks/>
          </p:cNvGrpSpPr>
          <p:nvPr/>
        </p:nvGrpSpPr>
        <p:grpSpPr bwMode="auto">
          <a:xfrm>
            <a:off x="0" y="3048000"/>
            <a:ext cx="5562600" cy="3810000"/>
            <a:chOff x="0" y="2108"/>
            <a:chExt cx="3264" cy="2212"/>
          </a:xfrm>
        </p:grpSpPr>
        <p:grpSp>
          <p:nvGrpSpPr>
            <p:cNvPr id="36871" name="Group 7"/>
            <p:cNvGrpSpPr>
              <a:grpSpLocks/>
            </p:cNvGrpSpPr>
            <p:nvPr/>
          </p:nvGrpSpPr>
          <p:grpSpPr bwMode="auto">
            <a:xfrm>
              <a:off x="0" y="2108"/>
              <a:ext cx="3264" cy="2212"/>
              <a:chOff x="240" y="839"/>
              <a:chExt cx="5349" cy="3485"/>
            </a:xfrm>
          </p:grpSpPr>
          <p:graphicFrame>
            <p:nvGraphicFramePr>
              <p:cNvPr id="36872" name="Object 3"/>
              <p:cNvGraphicFramePr>
                <a:graphicFrameLocks noChangeAspect="1"/>
              </p:cNvGraphicFramePr>
              <p:nvPr/>
            </p:nvGraphicFramePr>
            <p:xfrm>
              <a:off x="240" y="839"/>
              <a:ext cx="5349" cy="348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998" name="Acrobat Document" r:id="rId3" imgW="6286264" imgH="4095630" progId="AcroExch.Document.7">
                      <p:embed/>
                    </p:oleObj>
                  </mc:Choice>
                  <mc:Fallback>
                    <p:oleObj name="Acrobat Document" r:id="rId3" imgW="6286264" imgH="4095630" progId="AcroExch.Document.7">
                      <p:embed/>
                      <p:pic>
                        <p:nvPicPr>
                          <p:cNvPr id="0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0" y="839"/>
                            <a:ext cx="5349" cy="348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6873" name="Rectangle 9"/>
              <p:cNvSpPr>
                <a:spLocks noChangeArrowheads="1"/>
              </p:cNvSpPr>
              <p:nvPr/>
            </p:nvSpPr>
            <p:spPr bwMode="auto">
              <a:xfrm>
                <a:off x="4848" y="1008"/>
                <a:ext cx="528" cy="336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6874" name="Rectangle 10"/>
            <p:cNvSpPr>
              <a:spLocks noChangeArrowheads="1"/>
            </p:cNvSpPr>
            <p:nvPr/>
          </p:nvSpPr>
          <p:spPr bwMode="auto">
            <a:xfrm>
              <a:off x="1680" y="2544"/>
              <a:ext cx="1104" cy="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870" name="Group 6"/>
          <p:cNvGrpSpPr>
            <a:grpSpLocks/>
          </p:cNvGrpSpPr>
          <p:nvPr/>
        </p:nvGrpSpPr>
        <p:grpSpPr bwMode="auto">
          <a:xfrm>
            <a:off x="4114800" y="1343025"/>
            <a:ext cx="4800600" cy="3076575"/>
            <a:chOff x="240" y="853"/>
            <a:chExt cx="5349" cy="3485"/>
          </a:xfrm>
        </p:grpSpPr>
        <p:graphicFrame>
          <p:nvGraphicFramePr>
            <p:cNvPr id="36867" name="Object 3"/>
            <p:cNvGraphicFramePr>
              <a:graphicFrameLocks noChangeAspect="1"/>
            </p:cNvGraphicFramePr>
            <p:nvPr/>
          </p:nvGraphicFramePr>
          <p:xfrm>
            <a:off x="240" y="853"/>
            <a:ext cx="5349" cy="34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99" name="Acrobat Document" r:id="rId5" imgW="6286264" imgH="4095630" progId="AcroExch.Document.7">
                    <p:embed/>
                  </p:oleObj>
                </mc:Choice>
                <mc:Fallback>
                  <p:oleObj name="Acrobat Document" r:id="rId5" imgW="6286264" imgH="4095630" progId="AcroExch.Document.7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" y="853"/>
                          <a:ext cx="5349" cy="3485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869" name="Object 3"/>
            <p:cNvGraphicFramePr>
              <a:graphicFrameLocks noChangeAspect="1"/>
            </p:cNvGraphicFramePr>
            <p:nvPr/>
          </p:nvGraphicFramePr>
          <p:xfrm>
            <a:off x="4064" y="1032"/>
            <a:ext cx="1257" cy="13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00" name="Acrobat Document" r:id="rId7" imgW="6286264" imgH="4095630" progId="AcroExch.Document.7">
                    <p:embed/>
                  </p:oleObj>
                </mc:Choice>
                <mc:Fallback>
                  <p:oleObj name="Acrobat Document" r:id="rId7" imgW="6286264" imgH="4095630" progId="AcroExch.Document.7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54739" t="20000" r="20134" b="37303"/>
                        <a:stretch>
                          <a:fillRect/>
                        </a:stretch>
                      </p:blipFill>
                      <p:spPr bwMode="auto">
                        <a:xfrm>
                          <a:off x="4064" y="1032"/>
                          <a:ext cx="1257" cy="13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6876" name="Text Box 12"/>
          <p:cNvSpPr txBox="1">
            <a:spLocks noChangeArrowheads="1"/>
          </p:cNvSpPr>
          <p:nvPr/>
        </p:nvSpPr>
        <p:spPr bwMode="auto">
          <a:xfrm>
            <a:off x="4877307" y="5105400"/>
            <a:ext cx="4251325" cy="917575"/>
          </a:xfrm>
          <a:prstGeom prst="rect">
            <a:avLst/>
          </a:prstGeom>
          <a:solidFill>
            <a:schemeClr val="bg1"/>
          </a:solidFill>
          <a:ln w="31750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600"/>
              <a:t>eff = </a:t>
            </a:r>
            <a:r>
              <a:rPr lang="en-US" altLang="en-US" sz="2600" b="1"/>
              <a:t>38%</a:t>
            </a:r>
            <a:r>
              <a:rPr lang="en-US" altLang="en-US" sz="2600"/>
              <a:t>, w/o 1.1 eV layer</a:t>
            </a:r>
          </a:p>
          <a:p>
            <a:r>
              <a:rPr lang="en-US" altLang="en-US" sz="2600"/>
              <a:t>eff = </a:t>
            </a:r>
            <a:r>
              <a:rPr lang="en-US" altLang="en-US" sz="2600" b="1"/>
              <a:t>51%</a:t>
            </a:r>
            <a:r>
              <a:rPr lang="en-US" altLang="en-US" sz="2600"/>
              <a:t>, with 1.1 eV layer</a:t>
            </a:r>
          </a:p>
        </p:txBody>
      </p:sp>
      <p:sp>
        <p:nvSpPr>
          <p:cNvPr id="36877" name="Text Box 13"/>
          <p:cNvSpPr txBox="1">
            <a:spLocks noChangeArrowheads="1"/>
          </p:cNvSpPr>
          <p:nvPr/>
        </p:nvSpPr>
        <p:spPr bwMode="auto">
          <a:xfrm>
            <a:off x="134938" y="2620963"/>
            <a:ext cx="3370262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1"/>
                </a:solidFill>
              </a:rPr>
              <a:t>Black line: solar spectrum</a:t>
            </a:r>
          </a:p>
        </p:txBody>
      </p:sp>
      <p:cxnSp>
        <p:nvCxnSpPr>
          <p:cNvPr id="3" name="Straight Arrow Connector 2"/>
          <p:cNvCxnSpPr/>
          <p:nvPr/>
        </p:nvCxnSpPr>
        <p:spPr bwMode="auto">
          <a:xfrm flipH="1">
            <a:off x="1905000" y="4572000"/>
            <a:ext cx="533400" cy="8382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2030078" y="4185579"/>
            <a:ext cx="126669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 smtClean="0">
                <a:solidFill>
                  <a:srgbClr val="FF0000"/>
                </a:solidFill>
              </a:rPr>
              <a:t>Or </a:t>
            </a:r>
            <a:r>
              <a:rPr lang="en-US" altLang="en-US" dirty="0" err="1" smtClean="0">
                <a:solidFill>
                  <a:srgbClr val="FF0000"/>
                </a:solidFill>
              </a:rPr>
              <a:t>PbS</a:t>
            </a:r>
            <a:r>
              <a:rPr lang="en-US" altLang="en-US" dirty="0" smtClean="0">
                <a:solidFill>
                  <a:srgbClr val="FF0000"/>
                </a:solidFill>
              </a:rPr>
              <a:t>?</a:t>
            </a:r>
            <a:endParaRPr lang="en-US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00" name="Group 12"/>
          <p:cNvGrpSpPr>
            <a:grpSpLocks/>
          </p:cNvGrpSpPr>
          <p:nvPr/>
        </p:nvGrpSpPr>
        <p:grpSpPr bwMode="auto">
          <a:xfrm>
            <a:off x="0" y="3028950"/>
            <a:ext cx="5562600" cy="3829050"/>
            <a:chOff x="0" y="1908"/>
            <a:chExt cx="3504" cy="2412"/>
          </a:xfrm>
        </p:grpSpPr>
        <p:graphicFrame>
          <p:nvGraphicFramePr>
            <p:cNvPr id="37891" name="Object 3"/>
            <p:cNvGraphicFramePr>
              <a:graphicFrameLocks noChangeAspect="1"/>
            </p:cNvGraphicFramePr>
            <p:nvPr/>
          </p:nvGraphicFramePr>
          <p:xfrm>
            <a:off x="0" y="1908"/>
            <a:ext cx="3504" cy="2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018" name="Acrobat Document" r:id="rId3" imgW="6286264" imgH="4095630" progId="AcroExch.Document.11">
                    <p:embed/>
                  </p:oleObj>
                </mc:Choice>
                <mc:Fallback>
                  <p:oleObj name="Acrobat Document" r:id="rId3" imgW="6286264" imgH="4095630" progId="AcroExch.Document.11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1908"/>
                          <a:ext cx="3504" cy="24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899" name="Rectangle 11"/>
            <p:cNvSpPr>
              <a:spLocks noChangeArrowheads="1"/>
            </p:cNvSpPr>
            <p:nvPr/>
          </p:nvSpPr>
          <p:spPr bwMode="auto">
            <a:xfrm>
              <a:off x="1728" y="2400"/>
              <a:ext cx="1152" cy="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239000" cy="533400"/>
          </a:xfrm>
        </p:spPr>
        <p:txBody>
          <a:bodyPr/>
          <a:lstStyle/>
          <a:p>
            <a:r>
              <a:rPr lang="en-US" altLang="en-US" smtClean="0"/>
              <a:t>Maximizing Power, </a:t>
            </a:r>
            <a:r>
              <a:rPr lang="en-US" altLang="en-US" u="sng" smtClean="0"/>
              <a:t>Current Matched</a:t>
            </a:r>
          </a:p>
        </p:txBody>
      </p:sp>
      <p:grpSp>
        <p:nvGrpSpPr>
          <p:cNvPr id="37897" name="Group 9"/>
          <p:cNvGrpSpPr>
            <a:grpSpLocks/>
          </p:cNvGrpSpPr>
          <p:nvPr/>
        </p:nvGrpSpPr>
        <p:grpSpPr bwMode="auto">
          <a:xfrm>
            <a:off x="4114800" y="1346200"/>
            <a:ext cx="4800600" cy="3073400"/>
            <a:chOff x="1944" y="869"/>
            <a:chExt cx="3600" cy="2451"/>
          </a:xfrm>
        </p:grpSpPr>
        <p:graphicFrame>
          <p:nvGraphicFramePr>
            <p:cNvPr id="37893" name="Object 3"/>
            <p:cNvGraphicFramePr>
              <a:graphicFrameLocks noChangeAspect="1"/>
            </p:cNvGraphicFramePr>
            <p:nvPr/>
          </p:nvGraphicFramePr>
          <p:xfrm>
            <a:off x="1944" y="869"/>
            <a:ext cx="3600" cy="24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019" name="Acrobat Document" r:id="rId5" imgW="6286264" imgH="4095630" progId="AcroExch.Document.7">
                    <p:embed/>
                  </p:oleObj>
                </mc:Choice>
                <mc:Fallback>
                  <p:oleObj name="Acrobat Document" r:id="rId5" imgW="6286264" imgH="4095630" progId="AcroExch.Document.7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44" y="869"/>
                          <a:ext cx="3600" cy="2451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896" name="Object 3"/>
            <p:cNvGraphicFramePr>
              <a:graphicFrameLocks noChangeAspect="1"/>
            </p:cNvGraphicFramePr>
            <p:nvPr/>
          </p:nvGraphicFramePr>
          <p:xfrm>
            <a:off x="4560" y="982"/>
            <a:ext cx="812" cy="9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020" name="Acrobat Document" r:id="rId7" imgW="6286264" imgH="4095630" progId="AcroExch.Document.7">
                    <p:embed/>
                  </p:oleObj>
                </mc:Choice>
                <mc:Fallback>
                  <p:oleObj name="Acrobat Document" r:id="rId7" imgW="6286264" imgH="4095630" progId="AcroExch.Document.7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54739" t="20000" r="20134" b="37303"/>
                        <a:stretch>
                          <a:fillRect/>
                        </a:stretch>
                      </p:blipFill>
                      <p:spPr bwMode="auto">
                        <a:xfrm>
                          <a:off x="4560" y="982"/>
                          <a:ext cx="812" cy="94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7898" name="Text Box 10"/>
          <p:cNvSpPr txBox="1">
            <a:spLocks noChangeArrowheads="1"/>
          </p:cNvSpPr>
          <p:nvPr/>
        </p:nvSpPr>
        <p:spPr bwMode="auto">
          <a:xfrm>
            <a:off x="4892675" y="5102225"/>
            <a:ext cx="4251325" cy="917575"/>
          </a:xfrm>
          <a:prstGeom prst="rect">
            <a:avLst/>
          </a:prstGeom>
          <a:solidFill>
            <a:schemeClr val="bg1"/>
          </a:solidFill>
          <a:ln w="31750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600"/>
              <a:t>eff = </a:t>
            </a:r>
            <a:r>
              <a:rPr lang="en-US" altLang="en-US" sz="2600" b="1"/>
              <a:t>42%</a:t>
            </a:r>
            <a:r>
              <a:rPr lang="en-US" altLang="en-US" sz="2600"/>
              <a:t>, with 1.1 eV layer</a:t>
            </a:r>
          </a:p>
          <a:p>
            <a:r>
              <a:rPr lang="en-US" altLang="en-US" sz="2600"/>
              <a:t>V</a:t>
            </a:r>
            <a:r>
              <a:rPr lang="en-US" altLang="en-US" sz="2600" baseline="-25000"/>
              <a:t>tot</a:t>
            </a:r>
            <a:r>
              <a:rPr lang="en-US" altLang="en-US" sz="2600"/>
              <a:t> = </a:t>
            </a:r>
            <a:r>
              <a:rPr lang="en-US" altLang="en-US" sz="2600" b="1"/>
              <a:t>5.5 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Content Placeholder 7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7" t="22475" r="28114" b="26259"/>
          <a:stretch>
            <a:fillRect/>
          </a:stretch>
        </p:blipFill>
        <p:spPr>
          <a:xfrm>
            <a:off x="5443538" y="2708275"/>
            <a:ext cx="2343150" cy="2320925"/>
          </a:xfrm>
        </p:spPr>
      </p:pic>
      <p:pic>
        <p:nvPicPr>
          <p:cNvPr id="72707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0" t="23085" r="28557" b="25533"/>
          <a:stretch>
            <a:fillRect/>
          </a:stretch>
        </p:blipFill>
        <p:spPr bwMode="auto">
          <a:xfrm>
            <a:off x="1243013" y="2438400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Oval 33"/>
          <p:cNvSpPr/>
          <p:nvPr/>
        </p:nvSpPr>
        <p:spPr>
          <a:xfrm>
            <a:off x="3765988" y="3276600"/>
            <a:ext cx="382149" cy="382150"/>
          </a:xfrm>
          <a:prstGeom prst="ellipse">
            <a:avLst/>
          </a:prstGeom>
          <a:solidFill>
            <a:srgbClr val="DA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7" name="Oval 36"/>
          <p:cNvSpPr/>
          <p:nvPr/>
        </p:nvSpPr>
        <p:spPr>
          <a:xfrm>
            <a:off x="2158250" y="3797797"/>
            <a:ext cx="866937" cy="88856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/>
              <a:t>e</a:t>
            </a:r>
            <a:r>
              <a:rPr lang="en-US" sz="1800" b="1" baseline="30000" dirty="0"/>
              <a:t>-</a:t>
            </a:r>
          </a:p>
        </p:txBody>
      </p:sp>
      <p:sp>
        <p:nvSpPr>
          <p:cNvPr id="39" name="Lightning Bolt 38"/>
          <p:cNvSpPr/>
          <p:nvPr/>
        </p:nvSpPr>
        <p:spPr>
          <a:xfrm>
            <a:off x="1295400" y="2438400"/>
            <a:ext cx="990600" cy="1600200"/>
          </a:xfrm>
          <a:prstGeom prst="lightningBol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40" name="Oval 39"/>
          <p:cNvSpPr/>
          <p:nvPr/>
        </p:nvSpPr>
        <p:spPr>
          <a:xfrm>
            <a:off x="7641907" y="3214371"/>
            <a:ext cx="1371599" cy="1369457"/>
          </a:xfrm>
          <a:prstGeom prst="ellipse">
            <a:avLst/>
          </a:prstGeom>
          <a:solidFill>
            <a:srgbClr val="DA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/>
              <a:t>Au</a:t>
            </a:r>
          </a:p>
        </p:txBody>
      </p:sp>
      <p:sp>
        <p:nvSpPr>
          <p:cNvPr id="72727" name="TextBox 40"/>
          <p:cNvSpPr txBox="1">
            <a:spLocks noChangeArrowheads="1"/>
          </p:cNvSpPr>
          <p:nvPr/>
        </p:nvSpPr>
        <p:spPr bwMode="auto">
          <a:xfrm>
            <a:off x="1066800" y="2209800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anose="020F0502020204030204" pitchFamily="34" charset="0"/>
                <a:cs typeface="Arial" panose="020B0604020202020204" pitchFamily="34" charset="0"/>
              </a:rPr>
              <a:t>hv</a:t>
            </a:r>
          </a:p>
        </p:txBody>
      </p:sp>
      <p:sp>
        <p:nvSpPr>
          <p:cNvPr id="72728" name="TextBox 41"/>
          <p:cNvSpPr txBox="1">
            <a:spLocks noChangeArrowheads="1"/>
          </p:cNvSpPr>
          <p:nvPr/>
        </p:nvSpPr>
        <p:spPr bwMode="auto">
          <a:xfrm>
            <a:off x="749300" y="5659438"/>
            <a:ext cx="812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anose="020F0502020204030204" pitchFamily="34" charset="0"/>
                <a:cs typeface="Arial" panose="020B0604020202020204" pitchFamily="34" charset="0"/>
              </a:rPr>
              <a:t>Citrate</a:t>
            </a:r>
          </a:p>
        </p:txBody>
      </p:sp>
      <p:sp>
        <p:nvSpPr>
          <p:cNvPr id="72729" name="TextBox 42"/>
          <p:cNvSpPr txBox="1">
            <a:spLocks noChangeArrowheads="1"/>
          </p:cNvSpPr>
          <p:nvPr/>
        </p:nvSpPr>
        <p:spPr bwMode="auto">
          <a:xfrm>
            <a:off x="3530600" y="5632450"/>
            <a:ext cx="962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anose="020F0502020204030204" pitchFamily="34" charset="0"/>
                <a:cs typeface="Arial" panose="020B0604020202020204" pitchFamily="34" charset="0"/>
              </a:rPr>
              <a:t>Citrate</a:t>
            </a:r>
            <a:r>
              <a:rPr lang="en-US" altLang="en-US" sz="1800" baseline="-25000">
                <a:latin typeface="Calibri" panose="020F0502020204030204" pitchFamily="34" charset="0"/>
                <a:cs typeface="Arial" panose="020B0604020202020204" pitchFamily="34" charset="0"/>
              </a:rPr>
              <a:t>ox</a:t>
            </a:r>
          </a:p>
        </p:txBody>
      </p:sp>
      <p:grpSp>
        <p:nvGrpSpPr>
          <p:cNvPr id="72730" name="Group 43"/>
          <p:cNvGrpSpPr>
            <a:grpSpLocks/>
          </p:cNvGrpSpPr>
          <p:nvPr/>
        </p:nvGrpSpPr>
        <p:grpSpPr bwMode="auto">
          <a:xfrm>
            <a:off x="1187450" y="5233988"/>
            <a:ext cx="2803525" cy="419100"/>
            <a:chOff x="2747011" y="4648200"/>
            <a:chExt cx="2802981" cy="571023"/>
          </a:xfrm>
        </p:grpSpPr>
        <p:sp>
          <p:nvSpPr>
            <p:cNvPr id="45" name="Freeform 44"/>
            <p:cNvSpPr/>
            <p:nvPr/>
          </p:nvSpPr>
          <p:spPr>
            <a:xfrm>
              <a:off x="2747011" y="4648200"/>
              <a:ext cx="2742668" cy="534252"/>
            </a:xfrm>
            <a:custGeom>
              <a:avLst/>
              <a:gdLst>
                <a:gd name="connsiteX0" fmla="*/ 0 w 2743200"/>
                <a:gd name="connsiteY0" fmla="*/ 914401 h 919164"/>
                <a:gd name="connsiteX1" fmla="*/ 1376362 w 2743200"/>
                <a:gd name="connsiteY1" fmla="*/ 1 h 919164"/>
                <a:gd name="connsiteX2" fmla="*/ 2743200 w 2743200"/>
                <a:gd name="connsiteY2" fmla="*/ 919164 h 919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43200" h="919164">
                  <a:moveTo>
                    <a:pt x="0" y="914401"/>
                  </a:moveTo>
                  <a:cubicBezTo>
                    <a:pt x="459581" y="456804"/>
                    <a:pt x="919162" y="-793"/>
                    <a:pt x="1376362" y="1"/>
                  </a:cubicBezTo>
                  <a:cubicBezTo>
                    <a:pt x="1833562" y="795"/>
                    <a:pt x="2288381" y="459979"/>
                    <a:pt x="2743200" y="919164"/>
                  </a:cubicBezTo>
                </a:path>
              </a:pathLst>
            </a:cu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>
              <a:off x="5391273" y="5126215"/>
              <a:ext cx="158719" cy="9300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2733" name="TextBox 46"/>
          <p:cNvSpPr txBox="1">
            <a:spLocks noChangeArrowheads="1"/>
          </p:cNvSpPr>
          <p:nvPr/>
        </p:nvSpPr>
        <p:spPr bwMode="auto">
          <a:xfrm>
            <a:off x="4149725" y="2635250"/>
            <a:ext cx="5508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anose="020F0502020204030204" pitchFamily="34" charset="0"/>
                <a:cs typeface="Arial" panose="020B0604020202020204" pitchFamily="34" charset="0"/>
              </a:rPr>
              <a:t>Au</a:t>
            </a:r>
            <a:r>
              <a:rPr lang="en-US" altLang="en-US" sz="1800" baseline="30000">
                <a:latin typeface="Calibri" panose="020F0502020204030204" pitchFamily="34" charset="0"/>
                <a:cs typeface="Arial" panose="020B0604020202020204" pitchFamily="34" charset="0"/>
              </a:rPr>
              <a:t>III</a:t>
            </a:r>
          </a:p>
        </p:txBody>
      </p:sp>
      <p:cxnSp>
        <p:nvCxnSpPr>
          <p:cNvPr id="48" name="Straight Arrow Connector 47"/>
          <p:cNvCxnSpPr>
            <a:stCxn id="72733" idx="2"/>
          </p:cNvCxnSpPr>
          <p:nvPr/>
        </p:nvCxnSpPr>
        <p:spPr>
          <a:xfrm flipH="1">
            <a:off x="4224338" y="3001963"/>
            <a:ext cx="201612" cy="3492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2735" name="TextBox 48"/>
          <p:cNvSpPr txBox="1">
            <a:spLocks noChangeArrowheads="1"/>
          </p:cNvSpPr>
          <p:nvPr/>
        </p:nvSpPr>
        <p:spPr bwMode="auto">
          <a:xfrm>
            <a:off x="3706813" y="3276600"/>
            <a:ext cx="514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anose="020F0502020204030204" pitchFamily="34" charset="0"/>
                <a:cs typeface="Arial" panose="020B0604020202020204" pitchFamily="34" charset="0"/>
              </a:rPr>
              <a:t>Au</a:t>
            </a:r>
            <a:r>
              <a:rPr lang="en-US" altLang="en-US" sz="1800" baseline="30000">
                <a:latin typeface="Calibri" panose="020F050202020403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2736" name="TextBox 49"/>
          <p:cNvSpPr txBox="1">
            <a:spLocks noChangeArrowheads="1"/>
          </p:cNvSpPr>
          <p:nvPr/>
        </p:nvSpPr>
        <p:spPr bwMode="auto">
          <a:xfrm>
            <a:off x="1857375" y="4860925"/>
            <a:ext cx="3444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anose="020F0502020204030204" pitchFamily="34" charset="0"/>
                <a:cs typeface="Arial" panose="020B0604020202020204" pitchFamily="34" charset="0"/>
              </a:rPr>
              <a:t>e</a:t>
            </a:r>
            <a:r>
              <a:rPr lang="en-US" altLang="en-US" sz="1800" b="1" baseline="30000">
                <a:latin typeface="Calibri" panose="020F0502020204030204" pitchFamily="34" charset="0"/>
                <a:cs typeface="Arial" panose="020B0604020202020204" pitchFamily="34" charset="0"/>
              </a:rPr>
              <a:t>-</a:t>
            </a:r>
          </a:p>
        </p:txBody>
      </p:sp>
      <p:grpSp>
        <p:nvGrpSpPr>
          <p:cNvPr id="72737" name="Group 50"/>
          <p:cNvGrpSpPr>
            <a:grpSpLocks/>
          </p:cNvGrpSpPr>
          <p:nvPr/>
        </p:nvGrpSpPr>
        <p:grpSpPr bwMode="auto">
          <a:xfrm rot="-3501613">
            <a:off x="1426368" y="4679157"/>
            <a:ext cx="1236663" cy="260350"/>
            <a:chOff x="2747011" y="4648200"/>
            <a:chExt cx="2802981" cy="571023"/>
          </a:xfrm>
        </p:grpSpPr>
        <p:sp>
          <p:nvSpPr>
            <p:cNvPr id="52" name="Freeform 51"/>
            <p:cNvSpPr/>
            <p:nvPr/>
          </p:nvSpPr>
          <p:spPr>
            <a:xfrm>
              <a:off x="2742817" y="4649235"/>
              <a:ext cx="2741811" cy="532724"/>
            </a:xfrm>
            <a:custGeom>
              <a:avLst/>
              <a:gdLst>
                <a:gd name="connsiteX0" fmla="*/ 0 w 2743200"/>
                <a:gd name="connsiteY0" fmla="*/ 914401 h 919164"/>
                <a:gd name="connsiteX1" fmla="*/ 1376362 w 2743200"/>
                <a:gd name="connsiteY1" fmla="*/ 1 h 919164"/>
                <a:gd name="connsiteX2" fmla="*/ 2743200 w 2743200"/>
                <a:gd name="connsiteY2" fmla="*/ 919164 h 919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43200" h="919164">
                  <a:moveTo>
                    <a:pt x="0" y="914401"/>
                  </a:moveTo>
                  <a:cubicBezTo>
                    <a:pt x="459581" y="456804"/>
                    <a:pt x="919162" y="-793"/>
                    <a:pt x="1376362" y="1"/>
                  </a:cubicBezTo>
                  <a:cubicBezTo>
                    <a:pt x="1833562" y="795"/>
                    <a:pt x="2288381" y="459979"/>
                    <a:pt x="2743200" y="919164"/>
                  </a:cubicBez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>
              <a:off x="5389185" y="5124243"/>
              <a:ext cx="158320" cy="9400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54" name="Group 53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4432">
            <a:off x="2743200" y="3200400"/>
            <a:ext cx="1128713" cy="101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ight Arrow 56"/>
          <p:cNvSpPr/>
          <p:nvPr/>
        </p:nvSpPr>
        <p:spPr>
          <a:xfrm>
            <a:off x="4300538" y="3658750"/>
            <a:ext cx="990600" cy="470749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2744" name="TextBox 57"/>
          <p:cNvSpPr txBox="1">
            <a:spLocks noChangeArrowheads="1"/>
          </p:cNvSpPr>
          <p:nvPr/>
        </p:nvSpPr>
        <p:spPr bwMode="auto">
          <a:xfrm>
            <a:off x="228600" y="4267200"/>
            <a:ext cx="12934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dirty="0" smtClean="0">
                <a:latin typeface="Calibri" panose="020F0502020204030204" pitchFamily="34" charset="0"/>
                <a:cs typeface="Arial" panose="020B0604020202020204" pitchFamily="34" charset="0"/>
              </a:rPr>
              <a:t>Metal oxide</a:t>
            </a:r>
          </a:p>
          <a:p>
            <a:pPr eaLnBrk="1" hangingPunct="1"/>
            <a:r>
              <a:rPr lang="en-US" altLang="en-US" sz="1800" dirty="0" smtClean="0">
                <a:latin typeface="Calibri" panose="020F0502020204030204" pitchFamily="34" charset="0"/>
                <a:cs typeface="Arial" panose="020B0604020202020204" pitchFamily="34" charset="0"/>
              </a:rPr>
              <a:t>core</a:t>
            </a:r>
            <a:endParaRPr lang="en-US" altLang="en-US" sz="18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59" name="Straight Connector 58"/>
          <p:cNvCxnSpPr>
            <a:stCxn id="58" idx="0"/>
          </p:cNvCxnSpPr>
          <p:nvPr/>
        </p:nvCxnSpPr>
        <p:spPr>
          <a:xfrm flipV="1">
            <a:off x="1066800" y="4191000"/>
            <a:ext cx="1219200" cy="762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2746" name="Title 1"/>
          <p:cNvSpPr>
            <a:spLocks/>
          </p:cNvSpPr>
          <p:nvPr/>
        </p:nvSpPr>
        <p:spPr bwMode="auto">
          <a:xfrm>
            <a:off x="304800" y="762000"/>
            <a:ext cx="8534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algn="ctr"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ctr"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ctr"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ctr"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</a:rPr>
              <a:t>Can we get the electrons out of the ferritin?</a:t>
            </a:r>
            <a:br>
              <a:rPr lang="en-US" altLang="en-US">
                <a:solidFill>
                  <a:schemeClr val="tx1"/>
                </a:solidFill>
              </a:rPr>
            </a:br>
            <a:r>
              <a:rPr lang="en-US" altLang="en-US">
                <a:solidFill>
                  <a:schemeClr val="tx1"/>
                </a:solidFill>
              </a:rPr>
              <a:t>Gold nanoparticle formation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E:\Ti FTN AuNP\Ti Au NP Drift Corrected Line Scan 4 Image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5240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itle 1"/>
          <p:cNvSpPr>
            <a:spLocks/>
          </p:cNvSpPr>
          <p:nvPr/>
        </p:nvSpPr>
        <p:spPr bwMode="auto">
          <a:xfrm>
            <a:off x="1143000" y="685800"/>
            <a:ext cx="7239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algn="ctr"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ctr"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ctr"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ctr"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Ti(O)OH and Gold Nanoparticles</a:t>
            </a:r>
          </a:p>
        </p:txBody>
      </p:sp>
      <p:sp>
        <p:nvSpPr>
          <p:cNvPr id="74756" name="Line 4"/>
          <p:cNvSpPr>
            <a:spLocks noChangeShapeType="1"/>
          </p:cNvSpPr>
          <p:nvPr/>
        </p:nvSpPr>
        <p:spPr bwMode="auto">
          <a:xfrm>
            <a:off x="1981200" y="2501900"/>
            <a:ext cx="1981200" cy="1371600"/>
          </a:xfrm>
          <a:prstGeom prst="line">
            <a:avLst/>
          </a:prstGeom>
          <a:noFill/>
          <a:ln w="3175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517525" y="1739900"/>
            <a:ext cx="23304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1"/>
                </a:solidFill>
              </a:rPr>
              <a:t>Ti(O)OH </a:t>
            </a:r>
          </a:p>
          <a:p>
            <a:r>
              <a:rPr lang="en-US" altLang="en-US">
                <a:solidFill>
                  <a:schemeClr val="bg1"/>
                </a:solidFill>
              </a:rPr>
              <a:t>nanoparticle core</a:t>
            </a:r>
          </a:p>
        </p:txBody>
      </p:sp>
      <p:sp>
        <p:nvSpPr>
          <p:cNvPr id="74758" name="Line 6"/>
          <p:cNvSpPr>
            <a:spLocks noChangeShapeType="1"/>
          </p:cNvSpPr>
          <p:nvPr/>
        </p:nvSpPr>
        <p:spPr bwMode="auto">
          <a:xfrm>
            <a:off x="1600200" y="3949700"/>
            <a:ext cx="2286000" cy="0"/>
          </a:xfrm>
          <a:prstGeom prst="line">
            <a:avLst/>
          </a:prstGeom>
          <a:noFill/>
          <a:ln w="3175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59" name="Text Box 7"/>
          <p:cNvSpPr txBox="1">
            <a:spLocks noChangeArrowheads="1"/>
          </p:cNvSpPr>
          <p:nvPr/>
        </p:nvSpPr>
        <p:spPr bwMode="auto">
          <a:xfrm>
            <a:off x="533400" y="3505200"/>
            <a:ext cx="10699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1"/>
                </a:solidFill>
              </a:rPr>
              <a:t>Protein</a:t>
            </a:r>
          </a:p>
          <a:p>
            <a:r>
              <a:rPr lang="en-US" altLang="en-US">
                <a:solidFill>
                  <a:schemeClr val="bg1"/>
                </a:solidFill>
              </a:rPr>
              <a:t>shell</a:t>
            </a:r>
          </a:p>
        </p:txBody>
      </p:sp>
      <p:sp>
        <p:nvSpPr>
          <p:cNvPr id="74760" name="Line 8"/>
          <p:cNvSpPr>
            <a:spLocks noChangeShapeType="1"/>
          </p:cNvSpPr>
          <p:nvPr/>
        </p:nvSpPr>
        <p:spPr bwMode="auto">
          <a:xfrm flipV="1">
            <a:off x="2438400" y="4114800"/>
            <a:ext cx="1447800" cy="1371600"/>
          </a:xfrm>
          <a:prstGeom prst="line">
            <a:avLst/>
          </a:prstGeom>
          <a:noFill/>
          <a:ln w="3175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1" name="Text Box 9"/>
          <p:cNvSpPr txBox="1">
            <a:spLocks noChangeArrowheads="1"/>
          </p:cNvSpPr>
          <p:nvPr/>
        </p:nvSpPr>
        <p:spPr bwMode="auto">
          <a:xfrm>
            <a:off x="0" y="5295900"/>
            <a:ext cx="25638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1"/>
                </a:solidFill>
              </a:rPr>
              <a:t>Gold nanoparticles</a:t>
            </a:r>
          </a:p>
          <a:p>
            <a:r>
              <a:rPr lang="en-US" altLang="en-US">
                <a:solidFill>
                  <a:schemeClr val="bg1"/>
                </a:solidFill>
              </a:rPr>
              <a:t>attached to surface</a:t>
            </a:r>
          </a:p>
        </p:txBody>
      </p:sp>
      <p:sp>
        <p:nvSpPr>
          <p:cNvPr id="74762" name="Line 10"/>
          <p:cNvSpPr>
            <a:spLocks noChangeShapeType="1"/>
          </p:cNvSpPr>
          <p:nvPr/>
        </p:nvSpPr>
        <p:spPr bwMode="auto">
          <a:xfrm>
            <a:off x="3733800" y="5638800"/>
            <a:ext cx="685800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3" name="Text Box 11"/>
          <p:cNvSpPr txBox="1">
            <a:spLocks noChangeArrowheads="1"/>
          </p:cNvSpPr>
          <p:nvPr/>
        </p:nvSpPr>
        <p:spPr bwMode="auto">
          <a:xfrm>
            <a:off x="3784600" y="5626100"/>
            <a:ext cx="9620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FF0000"/>
                </a:solidFill>
              </a:rPr>
              <a:t>20 nm</a:t>
            </a:r>
          </a:p>
        </p:txBody>
      </p:sp>
      <p:sp>
        <p:nvSpPr>
          <p:cNvPr id="74764" name="Text Box 12"/>
          <p:cNvSpPr txBox="1">
            <a:spLocks noChangeArrowheads="1"/>
          </p:cNvSpPr>
          <p:nvPr/>
        </p:nvSpPr>
        <p:spPr bwMode="auto">
          <a:xfrm>
            <a:off x="2895600" y="6248400"/>
            <a:ext cx="1614488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1"/>
                </a:solidFill>
              </a:rPr>
              <a:t>TEM image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 smtClean="0"/>
              <a:t>Outline</a:t>
            </a:r>
          </a:p>
        </p:txBody>
      </p:sp>
      <p:sp>
        <p:nvSpPr>
          <p:cNvPr id="71694" name="Content Placeholder 2"/>
          <p:cNvSpPr>
            <a:spLocks/>
          </p:cNvSpPr>
          <p:nvPr/>
        </p:nvSpPr>
        <p:spPr bwMode="auto">
          <a:xfrm>
            <a:off x="457200" y="1600200"/>
            <a:ext cx="8686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 smtClean="0">
                <a:sym typeface="Symbol" panose="05050102010706020507" pitchFamily="18" charset="2"/>
              </a:rPr>
              <a:t>Native ferritin: Fe(O)OH core</a:t>
            </a:r>
          </a:p>
          <a:p>
            <a:r>
              <a:rPr lang="en-US" altLang="en-US" sz="2800" dirty="0" smtClean="0">
                <a:sym typeface="Symbol" panose="05050102010706020507" pitchFamily="18" charset="2"/>
              </a:rPr>
              <a:t>Optical bandgap measurements</a:t>
            </a:r>
          </a:p>
          <a:p>
            <a:r>
              <a:rPr lang="en-US" altLang="en-US" sz="2800" dirty="0" smtClean="0">
                <a:sym typeface="Symbol" panose="05050102010706020507" pitchFamily="18" charset="2"/>
              </a:rPr>
              <a:t>Salts</a:t>
            </a:r>
          </a:p>
          <a:p>
            <a:r>
              <a:rPr lang="en-US" altLang="en-US" sz="2800" dirty="0" smtClean="0">
                <a:sym typeface="Symbol" panose="05050102010706020507" pitchFamily="18" charset="2"/>
              </a:rPr>
              <a:t>Other metal(O)OH cores</a:t>
            </a:r>
          </a:p>
          <a:p>
            <a:r>
              <a:rPr lang="en-US" altLang="en-US" sz="2800" dirty="0" smtClean="0">
                <a:sym typeface="Symbol" panose="05050102010706020507" pitchFamily="18" charset="2"/>
              </a:rPr>
              <a:t>Solar cell theory/efficiency calculations</a:t>
            </a:r>
          </a:p>
          <a:p>
            <a:r>
              <a:rPr lang="en-US" altLang="en-US" sz="2800" dirty="0" smtClean="0">
                <a:sym typeface="Symbol" panose="05050102010706020507" pitchFamily="18" charset="2"/>
              </a:rPr>
              <a:t>A bit more synthesis: </a:t>
            </a:r>
            <a:r>
              <a:rPr lang="en-US" altLang="en-US" sz="2800" dirty="0" err="1" smtClean="0">
                <a:sym typeface="Symbol" panose="05050102010706020507" pitchFamily="18" charset="2"/>
              </a:rPr>
              <a:t>Mn</a:t>
            </a:r>
            <a:r>
              <a:rPr lang="en-US" altLang="en-US" sz="2800" dirty="0" smtClean="0">
                <a:sym typeface="Symbol" panose="05050102010706020507" pitchFamily="18" charset="2"/>
              </a:rPr>
              <a:t> and permanganate</a:t>
            </a:r>
          </a:p>
          <a:p>
            <a:r>
              <a:rPr lang="en-US" altLang="en-US" sz="2800" dirty="0" smtClean="0">
                <a:sym typeface="Symbol" panose="05050102010706020507" pitchFamily="18" charset="2"/>
              </a:rPr>
              <a:t>Solar cell prototypes</a:t>
            </a:r>
          </a:p>
          <a:p>
            <a:r>
              <a:rPr lang="en-US" altLang="en-US" sz="2800" dirty="0" smtClean="0">
                <a:sym typeface="Symbol" panose="05050102010706020507" pitchFamily="18" charset="2"/>
              </a:rPr>
              <a:t>The future</a:t>
            </a:r>
            <a:endParaRPr lang="en-US" altLang="en-US" sz="2800" dirty="0"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9660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017083" y="525780"/>
            <a:ext cx="7239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 smtClean="0"/>
              <a:t>A little bit more synthesis: back to </a:t>
            </a:r>
            <a:r>
              <a:rPr lang="en-US" altLang="en-US" dirty="0" err="1" smtClean="0"/>
              <a:t>Mn</a:t>
            </a:r>
            <a:endParaRPr lang="en-US" alt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66" y="1295400"/>
            <a:ext cx="3071234" cy="26051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566" y="3927532"/>
            <a:ext cx="3071234" cy="25494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1814546"/>
            <a:ext cx="3252788" cy="417195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4091940" y="4268946"/>
            <a:ext cx="3200400" cy="318294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091940" y="5356860"/>
            <a:ext cx="3200400" cy="318294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2918460" y="5659914"/>
            <a:ext cx="228600" cy="268446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2926080" y="4667120"/>
            <a:ext cx="228600" cy="268446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352800" y="6066506"/>
            <a:ext cx="2567566" cy="434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altLang="en-US" sz="1600" dirty="0" err="1" smtClean="0">
                <a:solidFill>
                  <a:srgbClr val="FF0000"/>
                </a:solidFill>
              </a:rPr>
              <a:t>E</a:t>
            </a:r>
            <a:r>
              <a:rPr lang="en-US" altLang="en-US" sz="1600" baseline="-25000" dirty="0" err="1" smtClean="0">
                <a:solidFill>
                  <a:srgbClr val="FF0000"/>
                </a:solidFill>
              </a:rPr>
              <a:t>g</a:t>
            </a:r>
            <a:r>
              <a:rPr lang="en-US" altLang="en-US" sz="1600" dirty="0" smtClean="0">
                <a:solidFill>
                  <a:srgbClr val="FF0000"/>
                </a:solidFill>
              </a:rPr>
              <a:t> goes down despite very small cores!</a:t>
            </a:r>
          </a:p>
        </p:txBody>
      </p:sp>
    </p:spTree>
    <p:extLst>
      <p:ext uri="{BB962C8B-B14F-4D97-AF65-F5344CB8AC3E}">
        <p14:creationId xmlns:p14="http://schemas.microsoft.com/office/powerpoint/2010/main" val="363851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143000" y="533400"/>
            <a:ext cx="7239000" cy="533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 smtClean="0"/>
              <a:t>Manganese with permanganate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48027"/>
          <a:stretch/>
        </p:blipFill>
        <p:spPr>
          <a:xfrm>
            <a:off x="285750" y="1292183"/>
            <a:ext cx="4514850" cy="4129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50548"/>
          <a:stretch/>
        </p:blipFill>
        <p:spPr>
          <a:xfrm>
            <a:off x="200025" y="4083901"/>
            <a:ext cx="4295775" cy="4140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2187" r="51864"/>
          <a:stretch/>
        </p:blipFill>
        <p:spPr>
          <a:xfrm>
            <a:off x="161925" y="5181600"/>
            <a:ext cx="4181475" cy="405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r="53285"/>
          <a:stretch/>
        </p:blipFill>
        <p:spPr>
          <a:xfrm>
            <a:off x="5924551" y="1143000"/>
            <a:ext cx="2609849" cy="26914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46716"/>
          <a:stretch/>
        </p:blipFill>
        <p:spPr>
          <a:xfrm>
            <a:off x="5924551" y="3886199"/>
            <a:ext cx="3205594" cy="28982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1974"/>
          <a:stretch/>
        </p:blipFill>
        <p:spPr>
          <a:xfrm>
            <a:off x="1676400" y="1701635"/>
            <a:ext cx="4171950" cy="4129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52961" b="9687"/>
          <a:stretch/>
        </p:blipFill>
        <p:spPr>
          <a:xfrm>
            <a:off x="1781175" y="4502878"/>
            <a:ext cx="4086225" cy="3739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47259" t="636" r="-47259" b="-636"/>
          <a:stretch/>
        </p:blipFill>
        <p:spPr>
          <a:xfrm>
            <a:off x="1295400" y="5589045"/>
            <a:ext cx="8686800" cy="414401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6172199"/>
            <a:ext cx="5038725" cy="70453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dirty="0" smtClean="0">
                <a:sym typeface="Symbol" panose="05050102010706020507" pitchFamily="18" charset="2"/>
              </a:rPr>
              <a:t> </a:t>
            </a:r>
            <a:r>
              <a:rPr lang="en-US" altLang="en-US" sz="2000" dirty="0" smtClean="0"/>
              <a:t>Also: permanganate only as a </a:t>
            </a:r>
            <a:r>
              <a:rPr lang="en-US" altLang="en-US" sz="2000" dirty="0" smtClean="0"/>
              <a:t>control (no iron, no </a:t>
            </a:r>
            <a:r>
              <a:rPr lang="en-US" altLang="en-US" sz="2000" dirty="0" err="1" smtClean="0"/>
              <a:t>Mn</a:t>
            </a:r>
            <a:r>
              <a:rPr lang="en-US" altLang="en-US" sz="2000" dirty="0" smtClean="0"/>
              <a:t>(II))</a:t>
            </a:r>
            <a:endParaRPr lang="en-US" alt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22812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143000" y="533400"/>
            <a:ext cx="7239000" cy="533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 smtClean="0"/>
              <a:t>Manganese with permanganate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828800" y="5759687"/>
            <a:ext cx="1524000" cy="56491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 smtClean="0"/>
              <a:t>Most </a:t>
            </a:r>
          </a:p>
          <a:p>
            <a:r>
              <a:rPr lang="en-US" altLang="en-US" sz="1600" dirty="0" smtClean="0"/>
              <a:t>permanganate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286000"/>
            <a:ext cx="8524875" cy="347368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285750" y="3514725"/>
            <a:ext cx="8839200" cy="838200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76200" y="1622544"/>
            <a:ext cx="3810000" cy="533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 smtClean="0"/>
              <a:t>Results: success!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810000" y="5759687"/>
            <a:ext cx="1524000" cy="56491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 smtClean="0"/>
              <a:t>Least</a:t>
            </a:r>
          </a:p>
          <a:p>
            <a:r>
              <a:rPr lang="en-US" altLang="en-US" sz="1600" dirty="0" smtClean="0"/>
              <a:t>permanganate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811716" y="2798665"/>
            <a:ext cx="1524000" cy="34839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b="1" dirty="0" err="1" smtClean="0">
                <a:solidFill>
                  <a:schemeClr val="tx1"/>
                </a:solidFill>
              </a:rPr>
              <a:t>Mn</a:t>
            </a:r>
            <a:r>
              <a:rPr lang="en-US" altLang="en-US" sz="1400" b="1" dirty="0">
                <a:solidFill>
                  <a:schemeClr val="tx1"/>
                </a:solidFill>
              </a:rPr>
              <a:t>(II):</a:t>
            </a:r>
            <a:r>
              <a:rPr lang="en-US" altLang="en-US" sz="1400" b="1" dirty="0" err="1">
                <a:solidFill>
                  <a:schemeClr val="tx1"/>
                </a:solidFill>
              </a:rPr>
              <a:t>Mn</a:t>
            </a:r>
            <a:r>
              <a:rPr lang="en-US" altLang="en-US" sz="1400" b="1" dirty="0">
                <a:solidFill>
                  <a:schemeClr val="tx1"/>
                </a:solidFill>
              </a:rPr>
              <a:t>(VII)</a:t>
            </a:r>
            <a:endParaRPr lang="en-US" altLang="en-US" sz="14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09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 idx="4294967295"/>
          </p:nvPr>
        </p:nvSpPr>
        <p:spPr>
          <a:xfrm>
            <a:off x="1001713" y="658853"/>
            <a:ext cx="7239000" cy="5334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Solar cell prototypes</a:t>
            </a:r>
          </a:p>
        </p:txBody>
      </p:sp>
      <p:pic>
        <p:nvPicPr>
          <p:cNvPr id="8089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193925"/>
            <a:ext cx="70104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228600" y="1509484"/>
            <a:ext cx="826700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 smtClean="0">
                <a:solidFill>
                  <a:schemeClr val="bg1"/>
                </a:solidFill>
              </a:rPr>
              <a:t>Model: Dye sensitized solar cell (DSSC) / quantum </a:t>
            </a:r>
            <a:r>
              <a:rPr lang="en-US" altLang="en-US" dirty="0">
                <a:solidFill>
                  <a:schemeClr val="bg1"/>
                </a:solidFill>
              </a:rPr>
              <a:t>dot </a:t>
            </a:r>
            <a:r>
              <a:rPr lang="en-US" altLang="en-US" dirty="0" smtClean="0">
                <a:solidFill>
                  <a:schemeClr val="bg1"/>
                </a:solidFill>
              </a:rPr>
              <a:t>solar cell</a:t>
            </a:r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2" name="Right Arrow 1"/>
          <p:cNvSpPr/>
          <p:nvPr/>
        </p:nvSpPr>
        <p:spPr bwMode="auto">
          <a:xfrm>
            <a:off x="4521631" y="2216785"/>
            <a:ext cx="609600" cy="236220"/>
          </a:xfrm>
          <a:prstGeom prst="rightArrow">
            <a:avLst/>
          </a:prstGeom>
          <a:solidFill>
            <a:srgbClr val="FF0000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95600" y="2136715"/>
            <a:ext cx="165301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 smtClean="0">
                <a:solidFill>
                  <a:srgbClr val="FF0000"/>
                </a:solidFill>
              </a:rPr>
              <a:t>Electron flow</a:t>
            </a:r>
            <a:endParaRPr lang="en-US" altLang="en-US" sz="2000" dirty="0">
              <a:solidFill>
                <a:srgbClr val="FF0000"/>
              </a:solidFill>
            </a:endParaRPr>
          </a:p>
        </p:txBody>
      </p:sp>
      <p:sp>
        <p:nvSpPr>
          <p:cNvPr id="8" name="Right Arrow 7"/>
          <p:cNvSpPr/>
          <p:nvPr/>
        </p:nvSpPr>
        <p:spPr bwMode="auto">
          <a:xfrm flipH="1">
            <a:off x="6477000" y="4648200"/>
            <a:ext cx="685800" cy="236220"/>
          </a:xfrm>
          <a:prstGeom prst="rightArrow">
            <a:avLst/>
          </a:prstGeom>
          <a:solidFill>
            <a:srgbClr val="FF0000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867400" y="4884420"/>
            <a:ext cx="1905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600" dirty="0" smtClean="0">
                <a:solidFill>
                  <a:srgbClr val="FF0000"/>
                </a:solidFill>
              </a:rPr>
              <a:t>Electron flow to I</a:t>
            </a:r>
            <a:r>
              <a:rPr lang="en-US" altLang="en-US" sz="1600" baseline="30000" dirty="0" smtClean="0">
                <a:solidFill>
                  <a:srgbClr val="FF0000"/>
                </a:solidFill>
              </a:rPr>
              <a:t>-</a:t>
            </a:r>
            <a:r>
              <a:rPr lang="en-US" altLang="en-US" sz="1600" dirty="0" smtClean="0">
                <a:solidFill>
                  <a:srgbClr val="FF0000"/>
                </a:solidFill>
              </a:rPr>
              <a:t>, (creating I</a:t>
            </a:r>
            <a:r>
              <a:rPr lang="en-US" altLang="en-US" sz="1600" baseline="-25000" dirty="0" smtClean="0">
                <a:solidFill>
                  <a:srgbClr val="FF0000"/>
                </a:solidFill>
              </a:rPr>
              <a:t>3</a:t>
            </a:r>
            <a:r>
              <a:rPr lang="en-US" altLang="en-US" sz="1600" baseline="30000" dirty="0" smtClean="0">
                <a:solidFill>
                  <a:srgbClr val="FF0000"/>
                </a:solidFill>
              </a:rPr>
              <a:t>-</a:t>
            </a:r>
            <a:r>
              <a:rPr lang="en-US" altLang="en-US" sz="1600" dirty="0" smtClean="0">
                <a:solidFill>
                  <a:srgbClr val="FF0000"/>
                </a:solidFill>
              </a:rPr>
              <a:t>)</a:t>
            </a:r>
            <a:endParaRPr lang="en-US" altLang="en-US" sz="1600" dirty="0">
              <a:solidFill>
                <a:srgbClr val="FF0000"/>
              </a:solidFill>
            </a:endParaRPr>
          </a:p>
        </p:txBody>
      </p:sp>
      <p:sp>
        <p:nvSpPr>
          <p:cNvPr id="10" name="Right Arrow 9"/>
          <p:cNvSpPr/>
          <p:nvPr/>
        </p:nvSpPr>
        <p:spPr bwMode="auto">
          <a:xfrm flipH="1">
            <a:off x="4278313" y="4648200"/>
            <a:ext cx="685800" cy="236220"/>
          </a:xfrm>
          <a:prstGeom prst="rightArrow">
            <a:avLst/>
          </a:prstGeom>
          <a:solidFill>
            <a:srgbClr val="FF0000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267200" y="4891752"/>
            <a:ext cx="1905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600" dirty="0" smtClean="0">
                <a:solidFill>
                  <a:srgbClr val="FF0000"/>
                </a:solidFill>
              </a:rPr>
              <a:t>Electron flow to QDs (changing</a:t>
            </a:r>
          </a:p>
          <a:p>
            <a:r>
              <a:rPr lang="en-US" altLang="en-US" sz="1600" dirty="0" smtClean="0">
                <a:solidFill>
                  <a:srgbClr val="FF0000"/>
                </a:solidFill>
              </a:rPr>
              <a:t>I</a:t>
            </a:r>
            <a:r>
              <a:rPr lang="en-US" altLang="en-US" sz="1600" baseline="-25000" dirty="0" smtClean="0">
                <a:solidFill>
                  <a:srgbClr val="FF0000"/>
                </a:solidFill>
              </a:rPr>
              <a:t>3</a:t>
            </a:r>
            <a:r>
              <a:rPr lang="en-US" altLang="en-US" sz="1600" baseline="30000" dirty="0" smtClean="0">
                <a:solidFill>
                  <a:srgbClr val="FF0000"/>
                </a:solidFill>
              </a:rPr>
              <a:t>-</a:t>
            </a:r>
            <a:r>
              <a:rPr lang="en-US" altLang="en-US" sz="1600" dirty="0" smtClean="0">
                <a:solidFill>
                  <a:srgbClr val="FF0000"/>
                </a:solidFill>
              </a:rPr>
              <a:t> to I</a:t>
            </a:r>
            <a:r>
              <a:rPr lang="en-US" altLang="en-US" sz="1600" baseline="30000" dirty="0" smtClean="0">
                <a:solidFill>
                  <a:srgbClr val="FF0000"/>
                </a:solidFill>
              </a:rPr>
              <a:t>-</a:t>
            </a:r>
            <a:r>
              <a:rPr lang="en-US" altLang="en-US" sz="1600" dirty="0" smtClean="0">
                <a:solidFill>
                  <a:srgbClr val="FF0000"/>
                </a:solidFill>
              </a:rPr>
              <a:t>)</a:t>
            </a:r>
            <a:endParaRPr lang="en-US" altLang="en-US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 idx="4294967295"/>
          </p:nvPr>
        </p:nvSpPr>
        <p:spPr>
          <a:xfrm>
            <a:off x="-1905000" y="1143000"/>
            <a:ext cx="7239000" cy="533400"/>
          </a:xfrm>
        </p:spPr>
        <p:txBody>
          <a:bodyPr/>
          <a:lstStyle/>
          <a:p>
            <a:pPr eaLnBrk="1" hangingPunct="1"/>
            <a:r>
              <a:rPr lang="en-US" altLang="en-US" smtClean="0"/>
              <a:t>QDSC band </a:t>
            </a:r>
            <a:br>
              <a:rPr lang="en-US" altLang="en-US" smtClean="0"/>
            </a:br>
            <a:r>
              <a:rPr lang="en-US" altLang="en-US" smtClean="0"/>
              <a:t>diagram</a:t>
            </a:r>
          </a:p>
        </p:txBody>
      </p:sp>
      <p:pic>
        <p:nvPicPr>
          <p:cNvPr id="70659" name="Picture 2" descr="https://www.ocf.berkeley.edu/%7Ejordank/Jordan_Katz/Research_files/forwardce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40"/>
          <a:stretch>
            <a:fillRect/>
          </a:stretch>
        </p:blipFill>
        <p:spPr bwMode="auto">
          <a:xfrm>
            <a:off x="3581400" y="871538"/>
            <a:ext cx="5410200" cy="522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TextBox 4"/>
          <p:cNvSpPr txBox="1">
            <a:spLocks noChangeArrowheads="1"/>
          </p:cNvSpPr>
          <p:nvPr/>
        </p:nvSpPr>
        <p:spPr bwMode="auto">
          <a:xfrm>
            <a:off x="342900" y="2590800"/>
            <a:ext cx="274320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Image: Jordan Katz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chemeClr val="tx1"/>
                </a:solidFill>
                <a:hlinkClick r:id="rId4"/>
              </a:rPr>
              <a:t>https://www.ocf.berkeley.edu/~jordank/Jordan_Katz/Research.html</a:t>
            </a:r>
            <a:endParaRPr lang="en-US" altLang="en-US" sz="2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609600"/>
            <a:ext cx="7583488" cy="753102"/>
          </a:xfrm>
        </p:spPr>
        <p:txBody>
          <a:bodyPr/>
          <a:lstStyle/>
          <a:p>
            <a:r>
              <a:rPr lang="en-US" dirty="0" smtClean="0"/>
              <a:t>Fabrication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76200" y="1819276"/>
            <a:ext cx="3650305" cy="4615404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TiO</a:t>
            </a:r>
            <a:r>
              <a:rPr lang="en-US" baseline="-25000" dirty="0" smtClean="0"/>
              <a:t>2</a:t>
            </a:r>
            <a:r>
              <a:rPr lang="en-US" dirty="0" smtClean="0"/>
              <a:t> preparation and deposition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Ferritin deposition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Counter electrode preparation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Assembling  the cell and electrolyte injection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778503"/>
            <a:ext cx="4435553" cy="43936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6505" y="1749928"/>
            <a:ext cx="5398036" cy="442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7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90485" y="323164"/>
            <a:ext cx="7583488" cy="842645"/>
          </a:xfrm>
        </p:spPr>
        <p:txBody>
          <a:bodyPr/>
          <a:lstStyle/>
          <a:p>
            <a:r>
              <a:rPr lang="en-US" dirty="0" smtClean="0"/>
              <a:t>First Results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2093" y="1082152"/>
            <a:ext cx="8427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Open circuit voltage </a:t>
            </a:r>
            <a:r>
              <a:rPr lang="en-US" sz="2000" dirty="0">
                <a:solidFill>
                  <a:schemeClr val="bg1"/>
                </a:solidFill>
              </a:rPr>
              <a:t>measurements of the different </a:t>
            </a:r>
            <a:r>
              <a:rPr lang="en-US" sz="2000" dirty="0" smtClean="0">
                <a:solidFill>
                  <a:schemeClr val="bg1"/>
                </a:solidFill>
              </a:rPr>
              <a:t>DSSCs fabricated.</a:t>
            </a:r>
          </a:p>
        </p:txBody>
      </p:sp>
      <p:pic>
        <p:nvPicPr>
          <p:cNvPr id="6" name="Picture 5" descr="Macintosh HD:Users:aperego:Desktop:Reaserch:IMG_4229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390" y="1918400"/>
            <a:ext cx="3945057" cy="257596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692770" y="4554991"/>
            <a:ext cx="4804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Ferritin-</a:t>
            </a:r>
            <a:r>
              <a:rPr lang="en-US" sz="1600" dirty="0" err="1" smtClean="0">
                <a:solidFill>
                  <a:schemeClr val="bg1"/>
                </a:solidFill>
              </a:rPr>
              <a:t>Mn</a:t>
            </a:r>
            <a:r>
              <a:rPr lang="en-US" sz="1600" dirty="0" smtClean="0">
                <a:solidFill>
                  <a:schemeClr val="bg1"/>
                </a:solidFill>
              </a:rPr>
              <a:t> open circuit voltage  measurement 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057400"/>
            <a:ext cx="4011048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557137"/>
            <a:ext cx="7521670" cy="365283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609600" y="762000"/>
            <a:ext cx="7583488" cy="480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 smtClean="0"/>
              <a:t>I-V curves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43200" y="2209800"/>
            <a:ext cx="2667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chemeClr val="accent2"/>
                </a:solidFill>
              </a:rPr>
              <a:t>Native ferritin</a:t>
            </a:r>
            <a:endParaRPr lang="en-US" sz="2600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5791200"/>
            <a:ext cx="899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Issues</a:t>
            </a:r>
            <a:r>
              <a:rPr lang="en-US" sz="2400" dirty="0">
                <a:solidFill>
                  <a:schemeClr val="bg1"/>
                </a:solidFill>
              </a:rPr>
              <a:t>: </a:t>
            </a:r>
            <a:r>
              <a:rPr lang="en-US" sz="2400" dirty="0" smtClean="0">
                <a:solidFill>
                  <a:schemeClr val="bg1"/>
                </a:solidFill>
              </a:rPr>
              <a:t>consistency, </a:t>
            </a:r>
            <a:r>
              <a:rPr lang="en-US" sz="2400" dirty="0">
                <a:solidFill>
                  <a:schemeClr val="bg1"/>
                </a:solidFill>
              </a:rPr>
              <a:t>cracking, </a:t>
            </a:r>
            <a:r>
              <a:rPr lang="en-US" sz="2400" dirty="0" smtClean="0">
                <a:solidFill>
                  <a:schemeClr val="bg1"/>
                </a:solidFill>
              </a:rPr>
              <a:t>absorption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smtClean="0">
                <a:solidFill>
                  <a:schemeClr val="bg1"/>
                </a:solidFill>
              </a:rPr>
              <a:t>ferritin-TiO</a:t>
            </a:r>
            <a:r>
              <a:rPr lang="en-US" sz="2400" baseline="-25000" dirty="0" smtClean="0">
                <a:solidFill>
                  <a:schemeClr val="bg1"/>
                </a:solidFill>
              </a:rPr>
              <a:t>2</a:t>
            </a:r>
            <a:r>
              <a:rPr lang="en-US" sz="2400" dirty="0" smtClean="0">
                <a:solidFill>
                  <a:schemeClr val="bg1"/>
                </a:solidFill>
              </a:rPr>
              <a:t> transfer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6252865"/>
            <a:ext cx="8732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Plans: pre-made cells, solar filter, genetically altered ferritin?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067300" y="2314575"/>
            <a:ext cx="228600" cy="228600"/>
          </a:xfrm>
          <a:prstGeom prst="ellipse">
            <a:avLst/>
          </a:prstGeom>
          <a:solidFill>
            <a:srgbClr val="FF0000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930076" y="1945582"/>
            <a:ext cx="3144044" cy="480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 smtClean="0">
                <a:solidFill>
                  <a:srgbClr val="FF0000"/>
                </a:solidFill>
              </a:rPr>
              <a:t>Optimal conditions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5237956" y="2334027"/>
            <a:ext cx="3144044" cy="480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 smtClean="0">
                <a:solidFill>
                  <a:srgbClr val="FF0000"/>
                </a:solidFill>
              </a:rPr>
              <a:t>(but efficiency low)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28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11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609600"/>
            <a:ext cx="7239000" cy="533400"/>
          </a:xfrm>
        </p:spPr>
        <p:txBody>
          <a:bodyPr/>
          <a:lstStyle/>
          <a:p>
            <a:r>
              <a:rPr lang="en-US" altLang="en-US" dirty="0" smtClean="0"/>
              <a:t>Conclusions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6229303" cy="3733800"/>
          </a:xfrm>
        </p:spPr>
        <p:txBody>
          <a:bodyPr/>
          <a:lstStyle/>
          <a:p>
            <a:r>
              <a:rPr lang="en-US" altLang="en-US" sz="2400" dirty="0" smtClean="0"/>
              <a:t>We’ve now got a large variety of ferritin-based nanoparticles</a:t>
            </a:r>
          </a:p>
          <a:p>
            <a:r>
              <a:rPr lang="en-US" altLang="en-US" sz="2400" dirty="0" smtClean="0">
                <a:sym typeface="Symbol" panose="05050102010706020507" pitchFamily="18" charset="2"/>
              </a:rPr>
              <a:t>Multiple band gaps  </a:t>
            </a:r>
            <a:r>
              <a:rPr lang="en-US" altLang="en-US" sz="2400" dirty="0" smtClean="0"/>
              <a:t>Large theoretical efficiencies</a:t>
            </a:r>
          </a:p>
          <a:p>
            <a:pPr>
              <a:lnSpc>
                <a:spcPct val="80000"/>
              </a:lnSpc>
            </a:pPr>
            <a:r>
              <a:rPr lang="en-US" altLang="en-US" sz="2400" i="1" dirty="0"/>
              <a:t>Maybe</a:t>
            </a:r>
            <a:r>
              <a:rPr lang="en-US" altLang="en-US" sz="2400" dirty="0"/>
              <a:t> we can make an efficient solar cell</a:t>
            </a:r>
          </a:p>
          <a:p>
            <a:pPr>
              <a:lnSpc>
                <a:spcPct val="80000"/>
              </a:lnSpc>
            </a:pPr>
            <a:r>
              <a:rPr lang="en-US" altLang="en-US" sz="2400" dirty="0"/>
              <a:t>Future work</a:t>
            </a:r>
            <a:r>
              <a:rPr lang="en-US" altLang="en-US" sz="2400" dirty="0" smtClean="0"/>
              <a:t>: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 smtClean="0"/>
              <a:t>More solar </a:t>
            </a:r>
            <a:r>
              <a:rPr lang="en-US" altLang="en-US" sz="2000" dirty="0"/>
              <a:t>cell prototypes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 err="1" smtClean="0"/>
              <a:t>PbS</a:t>
            </a:r>
            <a:r>
              <a:rPr lang="en-US" altLang="en-US" sz="2000" dirty="0" smtClean="0"/>
              <a:t> nanocrystals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 smtClean="0"/>
              <a:t>Platinum nanoparticles? </a:t>
            </a:r>
            <a:r>
              <a:rPr lang="en-US" altLang="en-US" sz="2000" dirty="0" smtClean="0">
                <a:sym typeface="Symbol" panose="05050102010706020507" pitchFamily="18" charset="2"/>
              </a:rPr>
              <a:t> </a:t>
            </a:r>
            <a:r>
              <a:rPr lang="en-US" altLang="en-US" sz="2000" dirty="0" smtClean="0"/>
              <a:t>Hydrogen gas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 smtClean="0"/>
              <a:t>Ferritin particles as catalysts, esp. reducing oxygen in fuel cells</a:t>
            </a:r>
            <a:endParaRPr lang="en-US" altLang="en-US" sz="2000" dirty="0"/>
          </a:p>
          <a:p>
            <a:endParaRPr lang="en-US" altLang="en-US" sz="2400" dirty="0" smtClean="0"/>
          </a:p>
        </p:txBody>
      </p:sp>
      <p:sp>
        <p:nvSpPr>
          <p:cNvPr id="6" name="Rectangle 44"/>
          <p:cNvSpPr>
            <a:spLocks noChangeArrowheads="1"/>
          </p:cNvSpPr>
          <p:nvPr/>
        </p:nvSpPr>
        <p:spPr bwMode="auto">
          <a:xfrm>
            <a:off x="4343400" y="5084624"/>
            <a:ext cx="4800599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u="sng" dirty="0" smtClean="0"/>
              <a:t>Refs: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/>
              <a:t>Colton et al., </a:t>
            </a:r>
            <a:r>
              <a:rPr lang="en-US" altLang="en-US" sz="1800" dirty="0" err="1" smtClean="0"/>
              <a:t>Nanotechn</a:t>
            </a:r>
            <a:r>
              <a:rPr lang="en-US" altLang="en-US" sz="1800" dirty="0" smtClean="0"/>
              <a:t> </a:t>
            </a:r>
            <a:r>
              <a:rPr lang="en-US" sz="1800" dirty="0"/>
              <a:t>25, 135703 (2014</a:t>
            </a:r>
            <a:r>
              <a:rPr lang="en-US" sz="1800" dirty="0" smtClean="0"/>
              <a:t>)</a:t>
            </a:r>
            <a:r>
              <a:rPr lang="en-US" altLang="en-US" sz="1800" dirty="0" smtClean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/>
              <a:t>Smith et al., </a:t>
            </a:r>
            <a:r>
              <a:rPr lang="en-US" sz="1800" dirty="0"/>
              <a:t>J Mater </a:t>
            </a:r>
            <a:r>
              <a:rPr lang="en-US" sz="1800" dirty="0" err="1"/>
              <a:t>Chem</a:t>
            </a:r>
            <a:r>
              <a:rPr lang="en-US" sz="1800" dirty="0"/>
              <a:t> A 2, 20782 </a:t>
            </a:r>
            <a:r>
              <a:rPr lang="en-US" sz="1800" dirty="0" smtClean="0"/>
              <a:t>(2014)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/>
              <a:t>Erickson </a:t>
            </a:r>
            <a:r>
              <a:rPr lang="en-US" altLang="en-US" sz="1800" dirty="0"/>
              <a:t>et al., </a:t>
            </a:r>
            <a:r>
              <a:rPr lang="en-US" altLang="en-US" sz="1800" dirty="0" err="1" smtClean="0"/>
              <a:t>Nanotechn</a:t>
            </a:r>
            <a:r>
              <a:rPr lang="en-US" altLang="en-US" sz="1800" dirty="0" smtClean="0"/>
              <a:t> </a:t>
            </a:r>
            <a:r>
              <a:rPr lang="en-US" altLang="en-US" sz="1800" dirty="0"/>
              <a:t>26, 015703 (2015</a:t>
            </a:r>
            <a:r>
              <a:rPr lang="en-US" altLang="en-US" sz="1800" dirty="0" smtClean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/>
              <a:t>Olsen et al., to be submitted soon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/>
              <a:t>Perego et al., still in progress</a:t>
            </a:r>
            <a:endParaRPr lang="en-US" altLang="en-US" sz="1800" dirty="0"/>
          </a:p>
        </p:txBody>
      </p:sp>
      <p:graphicFrame>
        <p:nvGraphicFramePr>
          <p:cNvPr id="1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9295245"/>
              </p:ext>
            </p:extLst>
          </p:nvPr>
        </p:nvGraphicFramePr>
        <p:xfrm>
          <a:off x="6308912" y="1143000"/>
          <a:ext cx="2835088" cy="209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2" name="Acrobat Document" r:id="rId3" imgW="6286264" imgH="4095630" progId="AcroExch.Document.7">
                  <p:embed/>
                </p:oleObj>
              </mc:Choice>
              <mc:Fallback>
                <p:oleObj name="Acrobat Document" r:id="rId3" imgW="6286264" imgH="409563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8912" y="1143000"/>
                        <a:ext cx="2835088" cy="209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2" descr="E:\Ti FTN AuNP\Ti Au NP Drift Corrected Line Scan 4 Image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3" t="18147" b="30338"/>
          <a:stretch/>
        </p:blipFill>
        <p:spPr bwMode="auto">
          <a:xfrm>
            <a:off x="6663578" y="3352800"/>
            <a:ext cx="2125756" cy="129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39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/>
              <a:t>Why is ferritin interesting?</a:t>
            </a:r>
          </a:p>
        </p:txBody>
      </p:sp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447800"/>
            <a:ext cx="4191000" cy="5257800"/>
          </a:xfrm>
        </p:spPr>
        <p:txBody>
          <a:bodyPr/>
          <a:lstStyle/>
          <a:p>
            <a:r>
              <a:rPr lang="en-US" altLang="en-US" sz="2800" dirty="0" smtClean="0"/>
              <a:t>Template </a:t>
            </a:r>
            <a:r>
              <a:rPr lang="en-US" altLang="en-US" sz="2800" dirty="0"/>
              <a:t>for </a:t>
            </a:r>
            <a:r>
              <a:rPr lang="en-US" altLang="en-US" sz="2800" dirty="0" smtClean="0"/>
              <a:t>nanocrystals</a:t>
            </a:r>
          </a:p>
          <a:p>
            <a:pPr lvl="1"/>
            <a:r>
              <a:rPr lang="en-US" altLang="en-US" sz="2400" dirty="0" smtClean="0"/>
              <a:t>Ferroxidase center</a:t>
            </a:r>
            <a:endParaRPr lang="en-US" altLang="en-US" sz="2400" dirty="0"/>
          </a:p>
          <a:p>
            <a:r>
              <a:rPr lang="en-US" altLang="en-US" sz="2800" dirty="0" smtClean="0"/>
              <a:t>Self </a:t>
            </a:r>
            <a:r>
              <a:rPr lang="en-US" altLang="en-US" sz="2800" dirty="0"/>
              <a:t>healing against </a:t>
            </a:r>
            <a:r>
              <a:rPr lang="en-US" altLang="en-US" sz="2800" dirty="0" err="1" smtClean="0"/>
              <a:t>photocorrosion</a:t>
            </a:r>
            <a:endParaRPr lang="en-US" altLang="en-US" sz="2800" dirty="0" smtClean="0"/>
          </a:p>
          <a:p>
            <a:r>
              <a:rPr lang="en-US" altLang="en-US" sz="2800" dirty="0" smtClean="0"/>
              <a:t>Solubility</a:t>
            </a:r>
            <a:endParaRPr lang="en-US" altLang="en-US" sz="2800" dirty="0"/>
          </a:p>
          <a:p>
            <a:r>
              <a:rPr lang="en-US" altLang="en-US" sz="2800" dirty="0" smtClean="0"/>
              <a:t>Photo-oxidation catalyst</a:t>
            </a:r>
          </a:p>
          <a:p>
            <a:endParaRPr lang="en-US" altLang="en-US" sz="2800" dirty="0"/>
          </a:p>
        </p:txBody>
      </p:sp>
      <p:grpSp>
        <p:nvGrpSpPr>
          <p:cNvPr id="371722" name="Group 10"/>
          <p:cNvGrpSpPr>
            <a:grpSpLocks/>
          </p:cNvGrpSpPr>
          <p:nvPr/>
        </p:nvGrpSpPr>
        <p:grpSpPr bwMode="auto">
          <a:xfrm>
            <a:off x="4862512" y="1447800"/>
            <a:ext cx="3519488" cy="4241800"/>
            <a:chOff x="2388" y="912"/>
            <a:chExt cx="2217" cy="2672"/>
          </a:xfrm>
        </p:grpSpPr>
        <p:pic>
          <p:nvPicPr>
            <p:cNvPr id="371716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312"/>
            <a:stretch>
              <a:fillRect/>
            </a:stretch>
          </p:blipFill>
          <p:spPr bwMode="auto">
            <a:xfrm>
              <a:off x="2388" y="912"/>
              <a:ext cx="2215" cy="26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1717" name="Rectangle 5"/>
            <p:cNvSpPr>
              <a:spLocks noChangeArrowheads="1"/>
            </p:cNvSpPr>
            <p:nvPr/>
          </p:nvSpPr>
          <p:spPr bwMode="auto">
            <a:xfrm>
              <a:off x="4196" y="912"/>
              <a:ext cx="409" cy="18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1718" name="Rectangle 6"/>
            <p:cNvSpPr>
              <a:spLocks noChangeArrowheads="1"/>
            </p:cNvSpPr>
            <p:nvPr/>
          </p:nvSpPr>
          <p:spPr bwMode="auto">
            <a:xfrm rot="2867168">
              <a:off x="4071" y="1997"/>
              <a:ext cx="240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1719" name="Text Box 7"/>
            <p:cNvSpPr txBox="1">
              <a:spLocks noChangeArrowheads="1"/>
            </p:cNvSpPr>
            <p:nvPr/>
          </p:nvSpPr>
          <p:spPr bwMode="auto">
            <a:xfrm>
              <a:off x="3885" y="1713"/>
              <a:ext cx="717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100" b="1"/>
                <a:t>1. Nanocrystal</a:t>
              </a:r>
            </a:p>
          </p:txBody>
        </p:sp>
        <p:sp>
          <p:nvSpPr>
            <p:cNvPr id="371720" name="Rectangle 8"/>
            <p:cNvSpPr>
              <a:spLocks noChangeArrowheads="1"/>
            </p:cNvSpPr>
            <p:nvPr/>
          </p:nvSpPr>
          <p:spPr bwMode="auto">
            <a:xfrm rot="-414559">
              <a:off x="3840" y="2976"/>
              <a:ext cx="757" cy="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1721" name="Rectangle 9"/>
            <p:cNvSpPr>
              <a:spLocks noChangeArrowheads="1"/>
            </p:cNvSpPr>
            <p:nvPr/>
          </p:nvSpPr>
          <p:spPr bwMode="auto">
            <a:xfrm>
              <a:off x="4436" y="2160"/>
              <a:ext cx="169" cy="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71725" name="Rectangle 13"/>
          <p:cNvSpPr>
            <a:spLocks noChangeArrowheads="1"/>
          </p:cNvSpPr>
          <p:nvPr/>
        </p:nvSpPr>
        <p:spPr bwMode="auto">
          <a:xfrm>
            <a:off x="4938712" y="5867400"/>
            <a:ext cx="3276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1600"/>
              <a:t>From Watt, Petrucci, and Smith,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1600"/>
              <a:t>Catl. Sci. Technol. 2013</a:t>
            </a:r>
          </a:p>
        </p:txBody>
      </p:sp>
    </p:spTree>
    <p:extLst>
      <p:ext uri="{BB962C8B-B14F-4D97-AF65-F5344CB8AC3E}">
        <p14:creationId xmlns:p14="http://schemas.microsoft.com/office/powerpoint/2010/main" val="15433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/>
              <a:t>Nanocrystals grown with ferritin</a:t>
            </a:r>
          </a:p>
        </p:txBody>
      </p:sp>
      <p:sp>
        <p:nvSpPr>
          <p:cNvPr id="372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6096000"/>
            <a:ext cx="8458200" cy="609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/>
              <a:t>From Watt, Petrucci, and Smith, Catl. Sci. Technol. 2013</a:t>
            </a:r>
          </a:p>
        </p:txBody>
      </p:sp>
      <p:pic>
        <p:nvPicPr>
          <p:cNvPr id="3727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59"/>
          <a:stretch>
            <a:fillRect/>
          </a:stretch>
        </p:blipFill>
        <p:spPr bwMode="auto">
          <a:xfrm>
            <a:off x="76200" y="1371600"/>
            <a:ext cx="4267200" cy="282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27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77"/>
          <a:stretch>
            <a:fillRect/>
          </a:stretch>
        </p:blipFill>
        <p:spPr bwMode="auto">
          <a:xfrm>
            <a:off x="4495800" y="1371600"/>
            <a:ext cx="4495800" cy="432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385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 dirty="0" err="1"/>
              <a:t>Ferrihydrite</a:t>
            </a:r>
            <a:r>
              <a:rPr lang="en-US" altLang="en-US" sz="3000" dirty="0"/>
              <a:t> basics</a:t>
            </a:r>
          </a:p>
        </p:txBody>
      </p:sp>
      <p:sp>
        <p:nvSpPr>
          <p:cNvPr id="373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600200"/>
            <a:ext cx="4114800" cy="1595438"/>
          </a:xfrm>
        </p:spPr>
        <p:txBody>
          <a:bodyPr/>
          <a:lstStyle/>
          <a:p>
            <a:r>
              <a:rPr lang="en-US" altLang="en-US" sz="2800" dirty="0"/>
              <a:t>(Fe</a:t>
            </a:r>
            <a:r>
              <a:rPr lang="en-US" altLang="en-US" sz="2800" baseline="30000" dirty="0"/>
              <a:t>3+</a:t>
            </a:r>
            <a:r>
              <a:rPr lang="en-US" altLang="en-US" sz="2800" dirty="0"/>
              <a:t>)</a:t>
            </a:r>
            <a:r>
              <a:rPr lang="en-US" altLang="en-US" sz="2800" baseline="-25000" dirty="0"/>
              <a:t>2</a:t>
            </a:r>
            <a:r>
              <a:rPr lang="en-US" altLang="en-US" sz="2800" dirty="0"/>
              <a:t>O</a:t>
            </a:r>
            <a:r>
              <a:rPr lang="en-US" altLang="en-US" sz="2800" baseline="-25000" dirty="0"/>
              <a:t>3 </a:t>
            </a:r>
            <a:r>
              <a:rPr lang="en-US" altLang="en-US" sz="2800" dirty="0"/>
              <a:t>• 0.5H</a:t>
            </a:r>
            <a:r>
              <a:rPr lang="en-US" altLang="en-US" sz="2800" baseline="-25000" dirty="0"/>
              <a:t>2</a:t>
            </a:r>
            <a:r>
              <a:rPr lang="en-US" altLang="en-US" sz="2800" dirty="0"/>
              <a:t>O</a:t>
            </a:r>
          </a:p>
          <a:p>
            <a:r>
              <a:rPr lang="en-US" altLang="en-US" sz="2800" dirty="0" smtClean="0"/>
              <a:t>Nanomaterial</a:t>
            </a:r>
          </a:p>
          <a:p>
            <a:r>
              <a:rPr lang="en-US" altLang="en-US" sz="2800" dirty="0" smtClean="0"/>
              <a:t>About 1100 Fe/ferritin</a:t>
            </a:r>
            <a:endParaRPr lang="en-US" altLang="en-US" sz="2800" dirty="0"/>
          </a:p>
        </p:txBody>
      </p:sp>
      <p:pic>
        <p:nvPicPr>
          <p:cNvPr id="37376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267200"/>
            <a:ext cx="3124200" cy="228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3765" name="Text Box 5"/>
          <p:cNvSpPr txBox="1">
            <a:spLocks noChangeArrowheads="1"/>
          </p:cNvSpPr>
          <p:nvPr/>
        </p:nvSpPr>
        <p:spPr bwMode="auto">
          <a:xfrm>
            <a:off x="4419600" y="6521450"/>
            <a:ext cx="1905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600" dirty="0">
                <a:solidFill>
                  <a:schemeClr val="bg1"/>
                </a:solidFill>
              </a:rPr>
              <a:t>image: Wikipedia</a:t>
            </a:r>
          </a:p>
        </p:txBody>
      </p:sp>
      <p:pic>
        <p:nvPicPr>
          <p:cNvPr id="37376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76600"/>
            <a:ext cx="2008003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3767" name="Rectangle 7"/>
          <p:cNvSpPr>
            <a:spLocks noChangeArrowheads="1"/>
          </p:cNvSpPr>
          <p:nvPr/>
        </p:nvSpPr>
        <p:spPr bwMode="auto">
          <a:xfrm>
            <a:off x="4132419" y="1600200"/>
            <a:ext cx="3716181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/>
              <a:t>Found in soils</a:t>
            </a:r>
          </a:p>
          <a:p>
            <a:r>
              <a:rPr lang="en-US" altLang="en-US" sz="2800" dirty="0"/>
              <a:t>Found in organisms </a:t>
            </a:r>
            <a:endParaRPr lang="en-US" altLang="en-US" sz="2800" dirty="0" smtClean="0"/>
          </a:p>
          <a:p>
            <a:r>
              <a:rPr lang="en-US" altLang="en-US" sz="2800" dirty="0"/>
              <a:t>Similar to </a:t>
            </a:r>
            <a:endParaRPr lang="en-US" altLang="en-US" sz="2800" dirty="0" smtClean="0"/>
          </a:p>
          <a:p>
            <a:pPr marL="0" indent="0">
              <a:buNone/>
            </a:pPr>
            <a:r>
              <a:rPr lang="en-US" altLang="en-US" sz="2800" dirty="0" smtClean="0"/>
              <a:t>    hematite</a:t>
            </a:r>
            <a:endParaRPr lang="en-US" altLang="en-US" sz="2800" dirty="0"/>
          </a:p>
          <a:p>
            <a:r>
              <a:rPr lang="en-US" altLang="en-US" sz="2800" dirty="0" smtClean="0"/>
              <a:t>Many defects</a:t>
            </a:r>
          </a:p>
        </p:txBody>
      </p:sp>
      <p:sp>
        <p:nvSpPr>
          <p:cNvPr id="373768" name="Text Box 8"/>
          <p:cNvSpPr txBox="1">
            <a:spLocks noChangeArrowheads="1"/>
          </p:cNvSpPr>
          <p:nvPr/>
        </p:nvSpPr>
        <p:spPr bwMode="auto">
          <a:xfrm>
            <a:off x="677863" y="6096000"/>
            <a:ext cx="3124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chemeClr val="bg1"/>
                </a:solidFill>
              </a:rPr>
              <a:t>Lopez-Castro et al., Dalton Trans. 2012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2955" y="2667000"/>
            <a:ext cx="18796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5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/>
              <a:t>Examples of our samples</a:t>
            </a:r>
          </a:p>
        </p:txBody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5181600"/>
            <a:ext cx="8534400" cy="16764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sz="2200" u="sng" dirty="0"/>
              <a:t>Non-native </a:t>
            </a:r>
            <a:r>
              <a:rPr lang="en-US" altLang="en-US" sz="2200" u="sng" dirty="0" smtClean="0"/>
              <a:t>metal(O)OH samples</a:t>
            </a:r>
            <a:endParaRPr lang="en-US" altLang="en-US" sz="2200" u="sng" dirty="0"/>
          </a:p>
          <a:p>
            <a:pPr>
              <a:lnSpc>
                <a:spcPct val="80000"/>
              </a:lnSpc>
            </a:pPr>
            <a:r>
              <a:rPr lang="en-US" altLang="en-US" sz="2200" dirty="0"/>
              <a:t>Take iron out: dithionite dialysis, 0.050 M TRIS-base buffer at pH 7.4 carefully titrated with NaNO</a:t>
            </a:r>
            <a:r>
              <a:rPr lang="en-US" altLang="en-US" sz="2200" baseline="-25000" dirty="0"/>
              <a:t>3</a:t>
            </a:r>
            <a:r>
              <a:rPr lang="en-US" altLang="en-US" sz="2200" dirty="0"/>
              <a:t>. </a:t>
            </a:r>
          </a:p>
          <a:p>
            <a:pPr>
              <a:lnSpc>
                <a:spcPct val="80000"/>
              </a:lnSpc>
            </a:pPr>
            <a:r>
              <a:rPr lang="en-US" altLang="en-US" sz="2200" dirty="0"/>
              <a:t>Putting iron (for example) back in: 10 </a:t>
            </a:r>
            <a:r>
              <a:rPr lang="en-US" altLang="en-US" sz="2200" dirty="0" err="1"/>
              <a:t>mM</a:t>
            </a:r>
            <a:r>
              <a:rPr lang="en-US" altLang="en-US" sz="2200" dirty="0"/>
              <a:t> ferrous ammonium sulfate added at a rate of 200 irons per ferritin every 10 minutes</a:t>
            </a:r>
          </a:p>
        </p:txBody>
      </p:sp>
      <p:pic>
        <p:nvPicPr>
          <p:cNvPr id="374788" name="Picture 4"/>
          <p:cNvPicPr>
            <a:picLocks noChangeAspect="1" noChangeArrowheads="1"/>
          </p:cNvPicPr>
          <p:nvPr/>
        </p:nvPicPr>
        <p:blipFill>
          <a:blip r:embed="rId2" cstate="print">
            <a:lum bright="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447800"/>
            <a:ext cx="4448175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4789" name="Line 5"/>
          <p:cNvSpPr>
            <a:spLocks noChangeShapeType="1"/>
          </p:cNvSpPr>
          <p:nvPr/>
        </p:nvSpPr>
        <p:spPr bwMode="auto">
          <a:xfrm flipV="1">
            <a:off x="3352800" y="4038600"/>
            <a:ext cx="76200" cy="5334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4790" name="Text Box 6"/>
          <p:cNvSpPr txBox="1">
            <a:spLocks noChangeArrowheads="1"/>
          </p:cNvSpPr>
          <p:nvPr/>
        </p:nvSpPr>
        <p:spPr bwMode="auto">
          <a:xfrm>
            <a:off x="2743200" y="4648200"/>
            <a:ext cx="976313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1"/>
                </a:solidFill>
              </a:rPr>
              <a:t>Native</a:t>
            </a:r>
          </a:p>
        </p:txBody>
      </p:sp>
      <p:sp>
        <p:nvSpPr>
          <p:cNvPr id="374791" name="AutoShape 7"/>
          <p:cNvSpPr>
            <a:spLocks/>
          </p:cNvSpPr>
          <p:nvPr/>
        </p:nvSpPr>
        <p:spPr bwMode="auto">
          <a:xfrm rot="-5400000">
            <a:off x="5219700" y="2933700"/>
            <a:ext cx="304800" cy="2514600"/>
          </a:xfrm>
          <a:prstGeom prst="leftBrace">
            <a:avLst>
              <a:gd name="adj1" fmla="val 68750"/>
              <a:gd name="adj2" fmla="val 50000"/>
            </a:avLst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4792" name="Text Box 8"/>
          <p:cNvSpPr txBox="1">
            <a:spLocks noChangeArrowheads="1"/>
          </p:cNvSpPr>
          <p:nvPr/>
        </p:nvSpPr>
        <p:spPr bwMode="auto">
          <a:xfrm>
            <a:off x="4724400" y="4495800"/>
            <a:ext cx="35052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chemeClr val="bg1"/>
                </a:solidFill>
              </a:rPr>
              <a:t>Manganese replacing iron</a:t>
            </a:r>
          </a:p>
        </p:txBody>
      </p:sp>
    </p:spTree>
    <p:extLst>
      <p:ext uri="{BB962C8B-B14F-4D97-AF65-F5344CB8AC3E}">
        <p14:creationId xmlns:p14="http://schemas.microsoft.com/office/powerpoint/2010/main" val="301955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 dirty="0" smtClean="0"/>
              <a:t>Representative TEM images</a:t>
            </a:r>
            <a:endParaRPr lang="en-US" altLang="en-US" sz="3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" y="1399134"/>
            <a:ext cx="6369452" cy="3187063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447800" y="4572000"/>
            <a:ext cx="1905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600" dirty="0" smtClean="0"/>
              <a:t>unstained</a:t>
            </a:r>
            <a:endParaRPr lang="en-US" altLang="en-US" sz="2600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899226" y="4584807"/>
            <a:ext cx="4244774" cy="520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2600" dirty="0"/>
              <a:t>s</a:t>
            </a:r>
            <a:r>
              <a:rPr lang="en-US" altLang="en-US" sz="2600" dirty="0" smtClean="0"/>
              <a:t>tained with uranyl acetate</a:t>
            </a:r>
            <a:endParaRPr lang="en-US" altLang="en-US" sz="2600" dirty="0"/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152400" y="5486400"/>
            <a:ext cx="9364663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dirty="0"/>
              <a:t>Use EDX to verify presence of substitutional elements in core </a:t>
            </a:r>
            <a:endParaRPr lang="en-US" altLang="en-US" sz="2400" dirty="0" smtClean="0"/>
          </a:p>
          <a:p>
            <a:r>
              <a:rPr lang="en-US" altLang="en-US" sz="2400" dirty="0" smtClean="0"/>
              <a:t>Use chemical techniques (Lowry, ICPMS) to establish # metal atoms/ferritin</a:t>
            </a:r>
          </a:p>
        </p:txBody>
      </p:sp>
    </p:spTree>
    <p:extLst>
      <p:ext uri="{BB962C8B-B14F-4D97-AF65-F5344CB8AC3E}">
        <p14:creationId xmlns:p14="http://schemas.microsoft.com/office/powerpoint/2010/main" val="417582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/>
              <a:t>Nanocrystals grown with ferritin</a:t>
            </a:r>
          </a:p>
        </p:txBody>
      </p:sp>
      <p:sp>
        <p:nvSpPr>
          <p:cNvPr id="382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6096000"/>
            <a:ext cx="8458200" cy="609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/>
              <a:t>From Watt, Petrucci, and Smith, Catl. Sci. Technol. 2013</a:t>
            </a:r>
          </a:p>
        </p:txBody>
      </p:sp>
      <p:pic>
        <p:nvPicPr>
          <p:cNvPr id="3829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59"/>
          <a:stretch>
            <a:fillRect/>
          </a:stretch>
        </p:blipFill>
        <p:spPr bwMode="auto">
          <a:xfrm>
            <a:off x="76200" y="1371600"/>
            <a:ext cx="4267200" cy="282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29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77"/>
          <a:stretch>
            <a:fillRect/>
          </a:stretch>
        </p:blipFill>
        <p:spPr bwMode="auto">
          <a:xfrm>
            <a:off x="4495800" y="1371600"/>
            <a:ext cx="4495800" cy="432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2982" name="Oval 6"/>
          <p:cNvSpPr>
            <a:spLocks noChangeArrowheads="1"/>
          </p:cNvSpPr>
          <p:nvPr/>
        </p:nvSpPr>
        <p:spPr bwMode="auto">
          <a:xfrm>
            <a:off x="8153400" y="1600200"/>
            <a:ext cx="914400" cy="38100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2983" name="Text Box 7"/>
          <p:cNvSpPr txBox="1">
            <a:spLocks noChangeArrowheads="1"/>
          </p:cNvSpPr>
          <p:nvPr/>
        </p:nvSpPr>
        <p:spPr bwMode="auto">
          <a:xfrm>
            <a:off x="7499350" y="2093913"/>
            <a:ext cx="1447800" cy="398462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/>
              <a:t>1.0 – 3.5 eV</a:t>
            </a:r>
          </a:p>
        </p:txBody>
      </p:sp>
      <p:sp>
        <p:nvSpPr>
          <p:cNvPr id="382984" name="Oval 8"/>
          <p:cNvSpPr>
            <a:spLocks noChangeArrowheads="1"/>
          </p:cNvSpPr>
          <p:nvPr/>
        </p:nvSpPr>
        <p:spPr bwMode="auto">
          <a:xfrm>
            <a:off x="4348163" y="1616075"/>
            <a:ext cx="914400" cy="38100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60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2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2983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31071</TotalTime>
  <Words>1365</Words>
  <Application>Microsoft Office PowerPoint</Application>
  <PresentationFormat>On-screen Show (4:3)</PresentationFormat>
  <Paragraphs>258</Paragraphs>
  <Slides>38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Arial</vt:lpstr>
      <vt:lpstr>Calibri</vt:lpstr>
      <vt:lpstr>Calibri Light</vt:lpstr>
      <vt:lpstr>Century Gothic</vt:lpstr>
      <vt:lpstr>Symbol</vt:lpstr>
      <vt:lpstr>Times New Roman</vt:lpstr>
      <vt:lpstr>Default Design</vt:lpstr>
      <vt:lpstr>Office Theme</vt:lpstr>
      <vt:lpstr>Acrobat Document</vt:lpstr>
      <vt:lpstr>Ferritin-based semiconductor nanocrystals  for solar energy harvesting</vt:lpstr>
      <vt:lpstr>Stereogram of ferritin </vt:lpstr>
      <vt:lpstr>Outline</vt:lpstr>
      <vt:lpstr>Why is ferritin interesting?</vt:lpstr>
      <vt:lpstr>Nanocrystals grown with ferritin</vt:lpstr>
      <vt:lpstr>Ferrihydrite basics</vt:lpstr>
      <vt:lpstr>Examples of our samples</vt:lpstr>
      <vt:lpstr>Representative TEM images</vt:lpstr>
      <vt:lpstr>Nanocrystals grown with ferritin</vt:lpstr>
      <vt:lpstr>Bandgaps via optical absorption</vt:lpstr>
      <vt:lpstr>Typical Raw Data</vt:lpstr>
      <vt:lpstr>PowerPoint Presentation</vt:lpstr>
      <vt:lpstr>Band structure of ferrihydrite in native ferritin</vt:lpstr>
      <vt:lpstr>Band gap results</vt:lpstr>
      <vt:lpstr>Incorporating anions into the core</vt:lpstr>
      <vt:lpstr>Nanocrystals grown with ferritin</vt:lpstr>
      <vt:lpstr>PowerPoint Presentation</vt:lpstr>
      <vt:lpstr>PowerPoint Presentation</vt:lpstr>
      <vt:lpstr>Substitutional metals</vt:lpstr>
      <vt:lpstr>Multi-junction solar cells</vt:lpstr>
      <vt:lpstr>Efficiency calcs: Shockley-Queisser model</vt:lpstr>
      <vt:lpstr>Shockley-Queisser Results, 1961</vt:lpstr>
      <vt:lpstr>A Review of the Equations</vt:lpstr>
      <vt:lpstr>Multi-junction solar cells</vt:lpstr>
      <vt:lpstr>Extension to multiple layers, “i” = “ith layer”</vt:lpstr>
      <vt:lpstr>Maximizing Power, Independent Cells</vt:lpstr>
      <vt:lpstr>Maximizing Power, Current Matched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Solar cell prototypes</vt:lpstr>
      <vt:lpstr>QDSC band  diagram</vt:lpstr>
      <vt:lpstr>Fabrication </vt:lpstr>
      <vt:lpstr>First Results</vt:lpstr>
      <vt:lpstr>PowerPoint Presentation</vt:lpstr>
      <vt:lpstr>Conclusions</vt:lpstr>
    </vt:vector>
  </TitlesOfParts>
  <Company>UWL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Lee</dc:creator>
  <cp:lastModifiedBy>Colton, John S</cp:lastModifiedBy>
  <cp:revision>314</cp:revision>
  <dcterms:created xsi:type="dcterms:W3CDTF">2005-06-09T20:47:29Z</dcterms:created>
  <dcterms:modified xsi:type="dcterms:W3CDTF">2016-01-13T20:55:12Z</dcterms:modified>
</cp:coreProperties>
</file>