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502" r:id="rId2"/>
    <p:sldId id="572" r:id="rId3"/>
    <p:sldId id="556" r:id="rId4"/>
    <p:sldId id="557" r:id="rId5"/>
    <p:sldId id="558" r:id="rId6"/>
    <p:sldId id="546" r:id="rId7"/>
    <p:sldId id="547" r:id="rId8"/>
    <p:sldId id="548" r:id="rId9"/>
    <p:sldId id="549" r:id="rId10"/>
    <p:sldId id="559" r:id="rId11"/>
    <p:sldId id="578" r:id="rId12"/>
    <p:sldId id="579" r:id="rId13"/>
    <p:sldId id="580" r:id="rId14"/>
    <p:sldId id="581" r:id="rId15"/>
    <p:sldId id="582" r:id="rId16"/>
    <p:sldId id="583" r:id="rId17"/>
    <p:sldId id="584" r:id="rId18"/>
    <p:sldId id="608" r:id="rId19"/>
    <p:sldId id="586" r:id="rId20"/>
    <p:sldId id="587" r:id="rId21"/>
    <p:sldId id="588" r:id="rId22"/>
    <p:sldId id="589" r:id="rId23"/>
    <p:sldId id="590" r:id="rId24"/>
    <p:sldId id="591" r:id="rId25"/>
    <p:sldId id="592" r:id="rId26"/>
    <p:sldId id="593" r:id="rId27"/>
    <p:sldId id="594" r:id="rId28"/>
    <p:sldId id="595" r:id="rId29"/>
    <p:sldId id="596" r:id="rId30"/>
    <p:sldId id="597" r:id="rId31"/>
    <p:sldId id="598" r:id="rId32"/>
    <p:sldId id="599" r:id="rId33"/>
    <p:sldId id="600" r:id="rId34"/>
    <p:sldId id="601" r:id="rId35"/>
    <p:sldId id="602" r:id="rId36"/>
    <p:sldId id="603" r:id="rId37"/>
    <p:sldId id="604" r:id="rId38"/>
    <p:sldId id="605" r:id="rId39"/>
    <p:sldId id="606" r:id="rId40"/>
    <p:sldId id="607" r:id="rId41"/>
    <p:sldId id="512" r:id="rId42"/>
    <p:sldId id="508" r:id="rId43"/>
    <p:sldId id="570" r:id="rId44"/>
    <p:sldId id="541" r:id="rId45"/>
    <p:sldId id="553" r:id="rId46"/>
    <p:sldId id="577" r:id="rId47"/>
    <p:sldId id="554" r:id="rId48"/>
  </p:sldIdLst>
  <p:sldSz cx="9144000" cy="5715000" type="screen16x10"/>
  <p:notesSz cx="6858000" cy="91440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66" d="100"/>
          <a:sy n="66" d="100"/>
        </p:scale>
        <p:origin x="-1434" y="-30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5F6B672-E73F-4180-AC46-6DA1DE6F849A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9EB8D3-EDA8-4BCD-BCC6-3BDC9C281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2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11832-7C11-4F19-8B26-B147BE31762A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EA817-6B89-48B9-9E1B-E1642E9A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A817-6B89-48B9-9E1B-E1642E9AD6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5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A817-6B89-48B9-9E1B-E1642E9AD6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5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colorTemperature colorTemp="2875"/>
                    </a14:imgEffect>
                    <a14:imgEffect>
                      <a14:brightnessContrast bright="-90000" contrast="-61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84500"/>
            <a:ext cx="6400800" cy="21590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71500"/>
            <a:ext cx="7772400" cy="2032000"/>
          </a:xfrm>
        </p:spPr>
        <p:txBody>
          <a:bodyPr anchor="b" anchorCtr="1"/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51686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51686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8"/>
            <a:ext cx="8229600" cy="5168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4290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429000"/>
            <a:ext cx="4038600" cy="196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7000" contrast="-34000"/>
                    </a14:imgEffect>
                  </a14:imgLayer>
                </a14:imgProps>
              </a:ext>
            </a:extLst>
          </a:blip>
          <a:srcRect/>
          <a:stretch>
            <a:fillRect l="-5000" t="-14000" r="-5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406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406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7000"/>
                    </a14:imgEffect>
                    <a14:imgEffect>
                      <a14:colorTemperature colorTemp="2875"/>
                    </a14:imgEffect>
                    <a14:imgEffect>
                      <a14:brightnessContrast bright="-90000" contrast="-61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2.xml"/><Relationship Id="rId5" Type="http://schemas.microsoft.com/office/2007/relationships/media" Target="../media/media6.wav"/><Relationship Id="rId10" Type="http://schemas.openxmlformats.org/officeDocument/2006/relationships/audio" Target="../media/media8.wav"/><Relationship Id="rId4" Type="http://schemas.openxmlformats.org/officeDocument/2006/relationships/audio" Target="../media/media5.wav"/><Relationship Id="rId9" Type="http://schemas.microsoft.com/office/2007/relationships/media" Target="../media/media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sl.net/dl4yhf/spectra1.html" TargetMode="External"/><Relationship Id="rId2" Type="http://schemas.openxmlformats.org/officeDocument/2006/relationships/hyperlink" Target="http://www.physics.byu.edu/faculty/durfee/TemperamentStudi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1371600" y="2781300"/>
            <a:ext cx="6400800" cy="2159000"/>
          </a:xfrm>
        </p:spPr>
        <p:txBody>
          <a:bodyPr/>
          <a:lstStyle/>
          <a:p>
            <a:pPr algn="ctr"/>
            <a:r>
              <a:rPr lang="en-US" sz="4400" dirty="0">
                <a:effectLst/>
              </a:rPr>
              <a:t>John Colton and </a:t>
            </a:r>
            <a:endParaRPr lang="en-US" sz="4400" dirty="0" smtClean="0">
              <a:effectLst/>
            </a:endParaRPr>
          </a:p>
          <a:p>
            <a:pPr algn="ctr"/>
            <a:r>
              <a:rPr lang="en-US" sz="4400" dirty="0" smtClean="0">
                <a:effectLst/>
              </a:rPr>
              <a:t>Dallin </a:t>
            </a:r>
            <a:r>
              <a:rPr lang="en-US" sz="4400" dirty="0" err="1">
                <a:effectLst/>
              </a:rPr>
              <a:t>Durfee</a:t>
            </a:r>
            <a:endParaRPr lang="en-US" sz="4400" dirty="0">
              <a:effectLst/>
            </a:endParaRPr>
          </a:p>
          <a:p>
            <a:pPr algn="ctr"/>
            <a:r>
              <a:rPr lang="en-US" dirty="0" smtClean="0"/>
              <a:t>Brigham Young University</a:t>
            </a:r>
          </a:p>
          <a:p>
            <a:pPr algn="ctr"/>
            <a:r>
              <a:rPr lang="en-US" dirty="0" smtClean="0"/>
              <a:t>February 24,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ctr"/>
            <a:r>
              <a:rPr lang="en-US" dirty="0"/>
              <a:t>The physics of musical scales: theory and experiment</a:t>
            </a:r>
          </a:p>
        </p:txBody>
      </p:sp>
    </p:spTree>
    <p:extLst>
      <p:ext uri="{BB962C8B-B14F-4D97-AF65-F5344CB8AC3E}">
        <p14:creationId xmlns:p14="http://schemas.microsoft.com/office/powerpoint/2010/main" val="11263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Hearing Beats</a:t>
            </a:r>
            <a:endParaRPr lang="en-US" dirty="0"/>
          </a:p>
        </p:txBody>
      </p:sp>
      <p:pic>
        <p:nvPicPr>
          <p:cNvPr id="5" name="Sin4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1638300"/>
            <a:ext cx="609600" cy="609600"/>
          </a:xfrm>
          <a:prstGeom prst="rect">
            <a:avLst/>
          </a:prstGeom>
        </p:spPr>
      </p:pic>
      <p:pic>
        <p:nvPicPr>
          <p:cNvPr id="6" name="Sin44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1638300"/>
            <a:ext cx="609600" cy="609600"/>
          </a:xfrm>
          <a:prstGeom prst="rect">
            <a:avLst/>
          </a:prstGeom>
        </p:spPr>
      </p:pic>
      <p:pic>
        <p:nvPicPr>
          <p:cNvPr id="7" name="Sin55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3147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399" y="23662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440 Hz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7165" y="236842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442 Hz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7365" y="40005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9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28700"/>
            <a:ext cx="8305800" cy="4495800"/>
          </a:xfrm>
        </p:spPr>
        <p:txBody>
          <a:bodyPr/>
          <a:lstStyle/>
          <a:p>
            <a:r>
              <a:rPr lang="en-US" dirty="0" smtClean="0"/>
              <a:t>Pitch – which note you play</a:t>
            </a:r>
          </a:p>
          <a:p>
            <a:pPr lvl="1"/>
            <a:r>
              <a:rPr lang="en-US" dirty="0" smtClean="0"/>
              <a:t>The first harmonic</a:t>
            </a:r>
          </a:p>
          <a:p>
            <a:r>
              <a:rPr lang="en-US" dirty="0" smtClean="0"/>
              <a:t>Tone – how the note sounds</a:t>
            </a:r>
          </a:p>
          <a:p>
            <a:pPr lvl="1"/>
            <a:r>
              <a:rPr lang="en-US" dirty="0" smtClean="0"/>
              <a:t>All of the harmonics</a:t>
            </a:r>
          </a:p>
          <a:p>
            <a:r>
              <a:rPr lang="en-US" dirty="0" smtClean="0"/>
              <a:t>Interval (octave, fifth, fourth, etc.)</a:t>
            </a:r>
          </a:p>
          <a:p>
            <a:pPr lvl="1"/>
            <a:r>
              <a:rPr lang="en-US" dirty="0" smtClean="0"/>
              <a:t>Spacing (</a:t>
            </a:r>
            <a:r>
              <a:rPr lang="en-US" u="sng" dirty="0" smtClean="0"/>
              <a:t>ratio</a:t>
            </a:r>
            <a:r>
              <a:rPr lang="en-US" dirty="0" smtClean="0"/>
              <a:t>) between notes</a:t>
            </a:r>
          </a:p>
          <a:p>
            <a:r>
              <a:rPr lang="en-US" dirty="0" smtClean="0"/>
              <a:t>Chord</a:t>
            </a:r>
          </a:p>
          <a:p>
            <a:pPr lvl="1"/>
            <a:r>
              <a:rPr lang="en-US" dirty="0" smtClean="0"/>
              <a:t>Multiple notes played together</a:t>
            </a:r>
          </a:p>
        </p:txBody>
      </p:sp>
    </p:spTree>
    <p:extLst>
      <p:ext uri="{BB962C8B-B14F-4D97-AF65-F5344CB8AC3E}">
        <p14:creationId xmlns:p14="http://schemas.microsoft.com/office/powerpoint/2010/main" val="8676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-151341"/>
            <a:ext cx="8229600" cy="952500"/>
          </a:xfrm>
        </p:spPr>
        <p:txBody>
          <a:bodyPr/>
          <a:lstStyle/>
          <a:p>
            <a:r>
              <a:rPr lang="en-US" dirty="0" smtClean="0"/>
              <a:t>Keyboard layout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0586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3781425" y="1704975"/>
            <a:ext cx="0" cy="609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81400" y="23050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4086225" y="1695450"/>
            <a:ext cx="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95725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4433888" y="1704975"/>
            <a:ext cx="0" cy="609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33863" y="230505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4738688" y="1695450"/>
            <a:ext cx="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548188" y="2667000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5038725" y="1704975"/>
            <a:ext cx="0" cy="609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38700" y="230505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G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5343525" y="1695450"/>
            <a:ext cx="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153025" y="26670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681663" y="1704975"/>
            <a:ext cx="0" cy="609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481638" y="230505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5986463" y="1695450"/>
            <a:ext cx="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795963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2" name="Line 32"/>
          <p:cNvSpPr>
            <a:spLocks noChangeShapeType="1"/>
          </p:cNvSpPr>
          <p:nvPr/>
        </p:nvSpPr>
        <p:spPr bwMode="auto">
          <a:xfrm flipV="1">
            <a:off x="2514600" y="1371600"/>
            <a:ext cx="1371600" cy="1219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447800" y="2514600"/>
            <a:ext cx="208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accent1"/>
                </a:solidFill>
              </a:rPr>
              <a:t>C-sharp/D-flat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520940" y="647700"/>
            <a:ext cx="457200" cy="1057275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7530167" y="243185"/>
            <a:ext cx="529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B0F0"/>
                </a:solidFill>
              </a:rPr>
              <a:t>B♭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0696" y="3968631"/>
            <a:ext cx="69965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FFFF"/>
                </a:solidFill>
              </a:rPr>
              <a:t>Piano: high B♭ is 13 half-steps from ref. A, </a:t>
            </a:r>
          </a:p>
          <a:p>
            <a:pPr eaLnBrk="1" hangingPunct="1"/>
            <a:r>
              <a:rPr lang="en-US" altLang="en-US" dirty="0">
                <a:solidFill>
                  <a:srgbClr val="FFFFFF"/>
                </a:solidFill>
              </a:rPr>
              <a:t>	</a:t>
            </a:r>
            <a:r>
              <a:rPr lang="en-US" altLang="en-US" dirty="0" smtClean="0">
                <a:solidFill>
                  <a:srgbClr val="FFFFFF"/>
                </a:solidFill>
              </a:rPr>
              <a:t>f = 440 Hz </a:t>
            </a:r>
            <a:r>
              <a:rPr lang="en-US" altLang="en-US" dirty="0" smtClean="0">
                <a:solidFill>
                  <a:srgbClr val="FFFFFF"/>
                </a:solidFill>
                <a:sym typeface="Symbol" panose="05050102010706020507" pitchFamily="18" charset="2"/>
              </a:rPr>
              <a:t> 2</a:t>
            </a:r>
            <a:r>
              <a:rPr lang="en-US" altLang="en-US" baseline="30000" dirty="0" smtClean="0">
                <a:solidFill>
                  <a:srgbClr val="FFFFFF"/>
                </a:solidFill>
                <a:sym typeface="Symbol" panose="05050102010706020507" pitchFamily="18" charset="2"/>
              </a:rPr>
              <a:t>13/12</a:t>
            </a:r>
            <a:r>
              <a:rPr lang="en-US" altLang="en-US" dirty="0" smtClean="0">
                <a:solidFill>
                  <a:srgbClr val="FFFFFF"/>
                </a:solidFill>
                <a:sym typeface="Symbol" panose="05050102010706020507" pitchFamily="18" charset="2"/>
              </a:rPr>
              <a:t> = </a:t>
            </a:r>
            <a:r>
              <a:rPr lang="en-US" altLang="en-US" b="1" dirty="0" smtClean="0">
                <a:solidFill>
                  <a:srgbClr val="00B0F0"/>
                </a:solidFill>
              </a:rPr>
              <a:t>932.33 Hz</a:t>
            </a:r>
            <a:endParaRPr lang="en-US" altLang="en-US" b="1" dirty="0" smtClean="0">
              <a:solidFill>
                <a:srgbClr val="FFFFFF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-10219" y="3080279"/>
            <a:ext cx="92368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FFFFFF"/>
                </a:solidFill>
              </a:rPr>
              <a:t>C to C is an “octave”, factor of 2 in freq.</a:t>
            </a:r>
          </a:p>
          <a:p>
            <a:pPr algn="ctr" eaLnBrk="1" hangingPunct="1"/>
            <a:r>
              <a:rPr lang="en-US" altLang="en-US" dirty="0" smtClean="0">
                <a:solidFill>
                  <a:srgbClr val="FFFFFF"/>
                </a:solidFill>
              </a:rPr>
              <a:t>“Equal temperament”: each half-step is 1/12 of total octave (2</a:t>
            </a:r>
            <a:r>
              <a:rPr lang="en-US" altLang="en-US" baseline="30000" dirty="0" smtClean="0">
                <a:solidFill>
                  <a:srgbClr val="FFFFFF"/>
                </a:solidFill>
              </a:rPr>
              <a:t>1/12</a:t>
            </a:r>
            <a:r>
              <a:rPr lang="en-US" altLang="en-US" dirty="0" smtClean="0">
                <a:solidFill>
                  <a:srgbClr val="FFFFFF"/>
                </a:solidFill>
              </a:rPr>
              <a:t>)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7680" y="4799628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FFFF"/>
                </a:solidFill>
              </a:rPr>
              <a:t>Trumpet: high B♭ is 7</a:t>
            </a:r>
            <a:r>
              <a:rPr lang="en-US" altLang="en-US" sz="2400" baseline="30000" dirty="0">
                <a:solidFill>
                  <a:srgbClr val="FFFFFF"/>
                </a:solidFill>
              </a:rPr>
              <a:t>th</a:t>
            </a:r>
            <a:r>
              <a:rPr lang="en-US" altLang="en-US" sz="2400" dirty="0">
                <a:solidFill>
                  <a:srgbClr val="FFFFFF"/>
                </a:solidFill>
              </a:rPr>
              <a:t> harmonic of low C,</a:t>
            </a:r>
          </a:p>
          <a:p>
            <a:pPr eaLnBrk="1" hangingPunct="1"/>
            <a:r>
              <a:rPr lang="en-US" altLang="en-US" sz="2400" dirty="0">
                <a:solidFill>
                  <a:srgbClr val="FFFFFF"/>
                </a:solidFill>
              </a:rPr>
              <a:t>	f = 130.81 Hz </a:t>
            </a:r>
            <a:r>
              <a:rPr lang="en-US" altLang="en-US" sz="2400" dirty="0">
                <a:solidFill>
                  <a:srgbClr val="FFFFFF"/>
                </a:solidFill>
                <a:sym typeface="Symbol" panose="05050102010706020507" pitchFamily="18" charset="2"/>
              </a:rPr>
              <a:t> </a:t>
            </a:r>
            <a:r>
              <a:rPr lang="en-US" altLang="en-US" sz="2400" dirty="0">
                <a:solidFill>
                  <a:srgbClr val="FFFFFF"/>
                </a:solidFill>
              </a:rPr>
              <a:t>7 = </a:t>
            </a:r>
            <a:r>
              <a:rPr lang="en-US" altLang="en-US" sz="2400" b="1" dirty="0">
                <a:solidFill>
                  <a:srgbClr val="00B0F0"/>
                </a:solidFill>
              </a:rPr>
              <a:t>915.69 Hz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50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220200" cy="952500"/>
          </a:xfrm>
        </p:spPr>
        <p:txBody>
          <a:bodyPr/>
          <a:lstStyle/>
          <a:p>
            <a:r>
              <a:rPr lang="en-US" sz="3600" dirty="0" smtClean="0"/>
              <a:t>How to describe differences in notes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58922"/>
            <a:ext cx="8839200" cy="2227378"/>
          </a:xfrm>
        </p:spPr>
        <p:txBody>
          <a:bodyPr/>
          <a:lstStyle/>
          <a:p>
            <a:r>
              <a:rPr lang="en-US" sz="3000" dirty="0"/>
              <a:t>Octave: 1200 cents</a:t>
            </a:r>
          </a:p>
          <a:p>
            <a:r>
              <a:rPr lang="en-US" sz="3000" dirty="0" smtClean="0"/>
              <a:t>Half-step</a:t>
            </a:r>
            <a:r>
              <a:rPr lang="en-US" sz="3000" dirty="0"/>
              <a:t>: 100 cents</a:t>
            </a:r>
          </a:p>
          <a:p>
            <a:r>
              <a:rPr lang="en-US" sz="3000" dirty="0" smtClean="0"/>
              <a:t>Fifth (e.g. C to G): 7 half steps = 700 cents</a:t>
            </a:r>
          </a:p>
          <a:p>
            <a:r>
              <a:rPr lang="en-US" sz="3000" dirty="0" smtClean="0"/>
              <a:t>Fourth (e.g. C to F): 5 half steps = 500 cents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714500"/>
            <a:ext cx="5486400" cy="6585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44880" y="683760"/>
            <a:ext cx="679704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800" kern="0" dirty="0" smtClean="0">
                <a:sym typeface="Symbol" panose="05050102010706020507" pitchFamily="18" charset="2"/>
              </a:rPr>
              <a:t> Use RATIOS rather than differences</a:t>
            </a:r>
            <a:endParaRPr lang="en-US" sz="28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914900"/>
            <a:ext cx="668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B0F0"/>
                </a:solidFill>
              </a:rPr>
              <a:t>B♭</a:t>
            </a:r>
            <a:r>
              <a:rPr lang="en-US" sz="3200" baseline="-25000" dirty="0" err="1" smtClean="0">
                <a:solidFill>
                  <a:srgbClr val="00B0F0"/>
                </a:solidFill>
              </a:rPr>
              <a:t>piano</a:t>
            </a:r>
            <a:r>
              <a:rPr lang="en-US" sz="3200" dirty="0" smtClean="0">
                <a:solidFill>
                  <a:srgbClr val="00B0F0"/>
                </a:solidFill>
              </a:rPr>
              <a:t> vs. </a:t>
            </a:r>
            <a:r>
              <a:rPr lang="en-US" sz="3200" dirty="0" err="1" smtClean="0">
                <a:solidFill>
                  <a:srgbClr val="00B0F0"/>
                </a:solidFill>
              </a:rPr>
              <a:t>B♭</a:t>
            </a:r>
            <a:r>
              <a:rPr lang="en-US" sz="3200" baseline="-25000" dirty="0" err="1" smtClean="0">
                <a:solidFill>
                  <a:srgbClr val="00B0F0"/>
                </a:solidFill>
              </a:rPr>
              <a:t>trumpet</a:t>
            </a:r>
            <a:r>
              <a:rPr lang="en-US" sz="3200" dirty="0" smtClean="0">
                <a:solidFill>
                  <a:srgbClr val="00B0F0"/>
                </a:solidFill>
              </a:rPr>
              <a:t>?      </a:t>
            </a:r>
            <a:r>
              <a:rPr lang="en-US" sz="3200" b="1" dirty="0" smtClean="0">
                <a:solidFill>
                  <a:srgbClr val="00B0F0"/>
                </a:solidFill>
              </a:rPr>
              <a:t>31.17 cents 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247900"/>
            <a:ext cx="4876800" cy="3073400"/>
          </a:xfrm>
        </p:spPr>
        <p:txBody>
          <a:bodyPr/>
          <a:lstStyle/>
          <a:p>
            <a:r>
              <a:rPr lang="en-US" dirty="0" smtClean="0"/>
              <a:t>What is a scale?</a:t>
            </a:r>
          </a:p>
          <a:p>
            <a:r>
              <a:rPr lang="en-US" dirty="0" smtClean="0"/>
              <a:t>Cyclical nature: like a clock!  (Or  “mod 12”)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38300"/>
            <a:ext cx="3778129" cy="30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"/>
            <a:ext cx="8229600" cy="571235"/>
          </a:xfrm>
        </p:spPr>
        <p:txBody>
          <a:bodyPr/>
          <a:lstStyle/>
          <a:p>
            <a:r>
              <a:rPr lang="en-US" sz="4000" dirty="0" smtClean="0"/>
              <a:t>What </a:t>
            </a:r>
            <a:r>
              <a:rPr lang="en-US" sz="4000" u="sng" dirty="0" smtClean="0"/>
              <a:t>we</a:t>
            </a:r>
            <a:r>
              <a:rPr lang="en-US" sz="4000" dirty="0" smtClean="0"/>
              <a:t> mean by a “scale”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84"/>
          <a:stretch/>
        </p:blipFill>
        <p:spPr>
          <a:xfrm>
            <a:off x="41910" y="990600"/>
            <a:ext cx="9048750" cy="3810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545080" y="807720"/>
            <a:ext cx="2057400" cy="39624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6674"/>
            <a:ext cx="3619500" cy="571235"/>
          </a:xfrm>
        </p:spPr>
        <p:txBody>
          <a:bodyPr/>
          <a:lstStyle/>
          <a:p>
            <a:r>
              <a:rPr lang="en-US" sz="4000" dirty="0" smtClean="0"/>
              <a:t>“Just” intervals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1409700"/>
            <a:ext cx="4267200" cy="3429000"/>
          </a:xfrm>
        </p:spPr>
        <p:txBody>
          <a:bodyPr/>
          <a:lstStyle/>
          <a:p>
            <a:r>
              <a:rPr lang="en-US" dirty="0" smtClean="0"/>
              <a:t>Octave: 2/1</a:t>
            </a:r>
          </a:p>
          <a:p>
            <a:r>
              <a:rPr lang="en-US" dirty="0" smtClean="0"/>
              <a:t>Just fifth: 3/2</a:t>
            </a:r>
          </a:p>
          <a:p>
            <a:r>
              <a:rPr lang="en-US" dirty="0" smtClean="0"/>
              <a:t>Just fourth: 4/3</a:t>
            </a:r>
          </a:p>
          <a:p>
            <a:r>
              <a:rPr lang="en-US" dirty="0" smtClean="0"/>
              <a:t>Just major third: 5/4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52538"/>
            <a:ext cx="4283119" cy="3586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9862" y="763337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overtones (harmonics) line up in chords: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67962" y="14097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2</a:t>
            </a:r>
            <a:r>
              <a:rPr lang="en-US" kern="0" baseline="30000" dirty="0" smtClean="0"/>
              <a:t>12/12</a:t>
            </a:r>
            <a:r>
              <a:rPr lang="en-US" kern="0" dirty="0" smtClean="0"/>
              <a:t> = 2</a:t>
            </a:r>
          </a:p>
          <a:p>
            <a:r>
              <a:rPr lang="en-US" kern="0" dirty="0" smtClean="0"/>
              <a:t>2</a:t>
            </a:r>
            <a:r>
              <a:rPr lang="en-US" kern="0" baseline="30000" dirty="0" smtClean="0"/>
              <a:t>7/12</a:t>
            </a:r>
            <a:r>
              <a:rPr lang="en-US" kern="0" dirty="0" smtClean="0"/>
              <a:t> = 1.498</a:t>
            </a:r>
          </a:p>
          <a:p>
            <a:r>
              <a:rPr lang="en-US" kern="0" dirty="0" smtClean="0"/>
              <a:t>2</a:t>
            </a:r>
            <a:r>
              <a:rPr lang="en-US" kern="0" baseline="30000" dirty="0" smtClean="0"/>
              <a:t>5/12</a:t>
            </a:r>
            <a:r>
              <a:rPr lang="en-US" kern="0" dirty="0" smtClean="0"/>
              <a:t> = 1.335</a:t>
            </a:r>
          </a:p>
          <a:p>
            <a:r>
              <a:rPr lang="en-US" kern="0" dirty="0" smtClean="0"/>
              <a:t>2</a:t>
            </a:r>
            <a:r>
              <a:rPr lang="en-US" kern="0" baseline="30000" dirty="0" smtClean="0"/>
              <a:t>4/12</a:t>
            </a:r>
            <a:r>
              <a:rPr lang="en-US" kern="0" dirty="0" smtClean="0"/>
              <a:t> = 1.260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4421842" y="712292"/>
            <a:ext cx="463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Compare to Equal Temperament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 bwMode="auto">
          <a:xfrm>
            <a:off x="3429000" y="3086100"/>
            <a:ext cx="992842" cy="83820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140938" y="3086100"/>
            <a:ext cx="992842" cy="83820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4083843"/>
            <a:ext cx="483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Aside: this is why a cappella singers generally tend to go flat!  (My theory, anyway)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29200" y="2346960"/>
            <a:ext cx="1981200" cy="25860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061140" y="2705100"/>
            <a:ext cx="2787460" cy="240652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061140" y="3039903"/>
            <a:ext cx="3647980" cy="221457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  <p:bldP spid="10" grpId="0" animBg="1"/>
      <p:bldP spid="11" grpId="0" animBg="1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3145"/>
            <a:ext cx="8686800" cy="716132"/>
          </a:xfrm>
        </p:spPr>
        <p:txBody>
          <a:bodyPr/>
          <a:lstStyle/>
          <a:p>
            <a:r>
              <a:rPr lang="en-US" sz="3600" dirty="0" smtClean="0"/>
              <a:t>How far is equal temperament from just?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04900"/>
            <a:ext cx="4829665" cy="3252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75320" y="4727499"/>
            <a:ext cx="547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  <a:sym typeface="Symbol" panose="05050102010706020507" pitchFamily="18" charset="2"/>
              </a:rPr>
              <a:t></a:t>
            </a:r>
            <a:r>
              <a:rPr lang="en-US" sz="2400" dirty="0" smtClean="0">
                <a:sym typeface="Symbol" panose="05050102010706020507" pitchFamily="18" charset="2"/>
              </a:rPr>
              <a:t> = error of 5</a:t>
            </a:r>
            <a:r>
              <a:rPr lang="en-US" sz="2400" baseline="30000" dirty="0" smtClean="0">
                <a:sym typeface="Symbol" panose="05050102010706020507" pitchFamily="18" charset="2"/>
              </a:rPr>
              <a:t>th</a:t>
            </a:r>
            <a:r>
              <a:rPr lang="en-US" sz="2400" dirty="0" smtClean="0">
                <a:sym typeface="Symbol" panose="05050102010706020507" pitchFamily="18" charset="2"/>
              </a:rPr>
              <a:t>s (e.g. C to G or D to A)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196189" y="4408677"/>
            <a:ext cx="6269631" cy="461665"/>
            <a:chOff x="5699760" y="2626667"/>
            <a:chExt cx="6269631" cy="461665"/>
          </a:xfrm>
        </p:grpSpPr>
        <p:sp>
          <p:nvSpPr>
            <p:cNvPr id="16" name="Oval 15"/>
            <p:cNvSpPr/>
            <p:nvPr/>
          </p:nvSpPr>
          <p:spPr bwMode="auto">
            <a:xfrm>
              <a:off x="5699760" y="2781300"/>
              <a:ext cx="152400" cy="152400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67400" y="2626667"/>
              <a:ext cx="6101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= </a:t>
              </a:r>
              <a:r>
                <a:rPr lang="en-US" sz="2400" dirty="0">
                  <a:sym typeface="Symbol" panose="05050102010706020507" pitchFamily="18" charset="2"/>
                </a:rPr>
                <a:t>error of </a:t>
              </a:r>
              <a:r>
                <a:rPr lang="en-US" sz="2400" dirty="0" smtClean="0">
                  <a:sym typeface="Symbol" panose="05050102010706020507" pitchFamily="18" charset="2"/>
                </a:rPr>
                <a:t>major 3</a:t>
              </a:r>
              <a:r>
                <a:rPr lang="en-US" sz="2400" baseline="30000" dirty="0" smtClean="0">
                  <a:sym typeface="Symbol" panose="05050102010706020507" pitchFamily="18" charset="2"/>
                </a:rPr>
                <a:t>rd</a:t>
              </a:r>
              <a:r>
                <a:rPr lang="en-US" sz="2400" dirty="0" smtClean="0">
                  <a:sym typeface="Symbol" panose="05050102010706020507" pitchFamily="18" charset="2"/>
                </a:rPr>
                <a:t>s (e.g. C to E or D to F#)</a:t>
              </a:r>
              <a:endParaRPr lang="en-US" sz="24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11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</a:p>
          <a:p>
            <a:r>
              <a:rPr lang="en-US" dirty="0"/>
              <a:t>“Just E” (4/3 ratio higher than C)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Eq</a:t>
            </a:r>
            <a:r>
              <a:rPr lang="en-US" dirty="0" smtClean="0"/>
              <a:t> Temp E” (2</a:t>
            </a:r>
            <a:r>
              <a:rPr lang="en-US" baseline="30000" dirty="0" smtClean="0"/>
              <a:t>4/12</a:t>
            </a:r>
            <a:r>
              <a:rPr lang="en-US" dirty="0" smtClean="0"/>
              <a:t> higher than C)</a:t>
            </a:r>
          </a:p>
          <a:p>
            <a:r>
              <a:rPr lang="en-US" dirty="0"/>
              <a:t>C + Just E</a:t>
            </a:r>
          </a:p>
          <a:p>
            <a:r>
              <a:rPr lang="en-US" dirty="0" smtClean="0"/>
              <a:t>C + </a:t>
            </a:r>
            <a:r>
              <a:rPr lang="en-US" dirty="0" err="1" smtClean="0"/>
              <a:t>EqTemp</a:t>
            </a:r>
            <a:r>
              <a:rPr lang="en-US" dirty="0" smtClean="0"/>
              <a:t> E</a:t>
            </a:r>
          </a:p>
        </p:txBody>
      </p:sp>
      <p:pic>
        <p:nvPicPr>
          <p:cNvPr id="4" name="c4withha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800" y="1353820"/>
            <a:ext cx="609600" cy="609600"/>
          </a:xfrm>
          <a:prstGeom prst="rect">
            <a:avLst/>
          </a:prstGeom>
        </p:spPr>
      </p:pic>
      <p:pic>
        <p:nvPicPr>
          <p:cNvPr id="12" name="juste4withhar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0400" y="1963420"/>
            <a:ext cx="609600" cy="609600"/>
          </a:xfrm>
          <a:prstGeom prst="rect">
            <a:avLst/>
          </a:prstGeom>
        </p:spPr>
      </p:pic>
      <p:pic>
        <p:nvPicPr>
          <p:cNvPr id="13" name="e4withhar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86600" y="2593340"/>
            <a:ext cx="609600" cy="609600"/>
          </a:xfrm>
          <a:prstGeom prst="rect">
            <a:avLst/>
          </a:prstGeom>
        </p:spPr>
      </p:pic>
      <p:pic>
        <p:nvPicPr>
          <p:cNvPr id="14" name="cPlusJust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0" y="3086100"/>
            <a:ext cx="609600" cy="609600"/>
          </a:xfrm>
          <a:prstGeom prst="rect">
            <a:avLst/>
          </a:prstGeom>
        </p:spPr>
      </p:pic>
      <p:pic>
        <p:nvPicPr>
          <p:cNvPr id="15" name="cPlusEqTemp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3800" y="369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5638800" cy="799835"/>
          </a:xfrm>
        </p:spPr>
        <p:txBody>
          <a:bodyPr/>
          <a:lstStyle/>
          <a:p>
            <a:r>
              <a:rPr lang="en-US" dirty="0" smtClean="0"/>
              <a:t>Other scales…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1364"/>
            <a:ext cx="8686800" cy="4343135"/>
          </a:xfrm>
        </p:spPr>
        <p:txBody>
          <a:bodyPr/>
          <a:lstStyle/>
          <a:p>
            <a:r>
              <a:rPr lang="en-US" dirty="0" smtClean="0"/>
              <a:t>Pythagoras (570-495 BC)</a:t>
            </a:r>
          </a:p>
          <a:p>
            <a:pPr lvl="1"/>
            <a:r>
              <a:rPr lang="en-US" dirty="0" smtClean="0"/>
              <a:t> Start with a note, e.g. C</a:t>
            </a:r>
          </a:p>
          <a:p>
            <a:pPr lvl="1"/>
            <a:r>
              <a:rPr lang="en-US" dirty="0" smtClean="0"/>
              <a:t>Then go up in just fifths (and down by octaves) to define new notes:</a:t>
            </a:r>
          </a:p>
          <a:p>
            <a:pPr lvl="2"/>
            <a:r>
              <a:rPr lang="en-US" sz="3000" dirty="0" smtClean="0">
                <a:solidFill>
                  <a:srgbClr val="00B050"/>
                </a:solidFill>
              </a:rPr>
              <a:t>C</a:t>
            </a:r>
            <a:r>
              <a:rPr lang="en-US" sz="3000" dirty="0" smtClean="0"/>
              <a:t> </a:t>
            </a:r>
            <a:r>
              <a:rPr lang="en-US" sz="3000" dirty="0" smtClean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D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E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B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F#</a:t>
            </a:r>
          </a:p>
          <a:p>
            <a:pPr lvl="1"/>
            <a:r>
              <a:rPr lang="en-US" dirty="0" smtClean="0"/>
              <a:t>And go down in just fifths (and up by octaves) to define more new notes:</a:t>
            </a:r>
          </a:p>
          <a:p>
            <a:pPr lvl="2"/>
            <a:r>
              <a:rPr lang="en-US" sz="3000" dirty="0" smtClean="0">
                <a:solidFill>
                  <a:srgbClr val="00B050"/>
                </a:solidFill>
              </a:rPr>
              <a:t>C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F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B♭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E♭</a:t>
            </a:r>
            <a:r>
              <a:rPr lang="en-US" sz="3000" dirty="0">
                <a:sym typeface="Symbol" panose="05050102010706020507" pitchFamily="18" charset="2"/>
              </a:rPr>
              <a:t>  </a:t>
            </a:r>
            <a:r>
              <a:rPr lang="en-US" sz="3000" dirty="0" smtClean="0">
                <a:solidFill>
                  <a:srgbClr val="00B0F0"/>
                </a:solidFill>
              </a:rPr>
              <a:t>A♭</a:t>
            </a:r>
            <a:r>
              <a:rPr lang="en-US" sz="3000" dirty="0">
                <a:sym typeface="Symbol" panose="05050102010706020507" pitchFamily="18" charset="2"/>
              </a:rPr>
              <a:t>  </a:t>
            </a:r>
            <a:r>
              <a:rPr lang="en-US" sz="3000" dirty="0" smtClean="0">
                <a:solidFill>
                  <a:srgbClr val="00B0F0"/>
                </a:solidFill>
              </a:rPr>
              <a:t>D♭</a:t>
            </a:r>
            <a:r>
              <a:rPr lang="en-US" sz="3000" dirty="0" smtClean="0"/>
              <a:t> </a:t>
            </a:r>
            <a:r>
              <a:rPr lang="en-US" sz="3000" dirty="0" smtClean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  <a:sym typeface="Symbol" panose="05050102010706020507" pitchFamily="18" charset="2"/>
              </a:rPr>
              <a:t>G</a:t>
            </a:r>
            <a:r>
              <a:rPr lang="en-US" sz="3000" dirty="0" smtClean="0">
                <a:solidFill>
                  <a:srgbClr val="00B0F0"/>
                </a:solidFill>
              </a:rPr>
              <a:t>♭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316826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3/2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46101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3/2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39" y="129540"/>
            <a:ext cx="2561121" cy="20952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429500" y="1295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34200" y="18669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29600" y="564012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07480" y="10287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275320" y="149352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58261" y="2438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315200" y="19964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7072561" y="358140"/>
            <a:ext cx="471239" cy="1508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9" idx="7"/>
          </p:cNvCxnSpPr>
          <p:nvPr/>
        </p:nvCxnSpPr>
        <p:spPr bwMode="auto">
          <a:xfrm flipV="1">
            <a:off x="7129322" y="767441"/>
            <a:ext cx="1092658" cy="11329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6743700" y="767441"/>
            <a:ext cx="1478280" cy="3374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767761" y="1129259"/>
            <a:ext cx="1499939" cy="4252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7178440" y="453020"/>
            <a:ext cx="1096880" cy="107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endCxn id="14" idx="0"/>
          </p:cNvCxnSpPr>
          <p:nvPr/>
        </p:nvCxnSpPr>
        <p:spPr bwMode="auto">
          <a:xfrm>
            <a:off x="7170420" y="510804"/>
            <a:ext cx="259080" cy="14856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7942449" y="1851355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653861" y="510388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644690" y="10287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629400" y="1554636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8056749" y="18288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569069" y="1996176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7551420" y="373339"/>
            <a:ext cx="467229" cy="1478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2" idx="1"/>
          </p:cNvCxnSpPr>
          <p:nvPr/>
        </p:nvCxnSpPr>
        <p:spPr bwMode="auto">
          <a:xfrm flipH="1" flipV="1">
            <a:off x="6873535" y="725902"/>
            <a:ext cx="1102392" cy="11589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857895" y="712804"/>
            <a:ext cx="1523093" cy="424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6850380" y="1184758"/>
            <a:ext cx="1508350" cy="445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6874441" y="472243"/>
            <a:ext cx="1124641" cy="11664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7664013" y="525583"/>
            <a:ext cx="348814" cy="14556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244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900"/>
            <a:ext cx="8229600" cy="406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Physics drives guitar players crazy!</a:t>
            </a:r>
          </a:p>
          <a:p>
            <a:pPr marL="0" indent="0">
              <a:buNone/>
            </a:pPr>
            <a:r>
              <a:rPr lang="en-US" sz="2800" dirty="0" smtClean="0"/>
              <a:t>It irritated some very famous people, like</a:t>
            </a:r>
          </a:p>
          <a:p>
            <a:pPr lvl="1"/>
            <a:r>
              <a:rPr lang="en-US" dirty="0" smtClean="0"/>
              <a:t>Pythagoras </a:t>
            </a:r>
            <a:r>
              <a:rPr lang="en-US" dirty="0"/>
              <a:t>of Samos (570–495 BC), </a:t>
            </a:r>
            <a:endParaRPr lang="en-US" dirty="0" smtClean="0"/>
          </a:p>
          <a:p>
            <a:pPr lvl="1"/>
            <a:r>
              <a:rPr lang="en-US" dirty="0" err="1" smtClean="0"/>
              <a:t>Ching</a:t>
            </a:r>
            <a:r>
              <a:rPr lang="en-US" dirty="0" smtClean="0"/>
              <a:t> </a:t>
            </a:r>
            <a:r>
              <a:rPr lang="en-US" dirty="0"/>
              <a:t>Fang (78–37 BC), </a:t>
            </a:r>
            <a:endParaRPr lang="en-US" dirty="0" smtClean="0"/>
          </a:p>
          <a:p>
            <a:pPr lvl="1"/>
            <a:r>
              <a:rPr lang="en-US" dirty="0" smtClean="0"/>
              <a:t>Claudius </a:t>
            </a:r>
            <a:r>
              <a:rPr lang="en-US" dirty="0"/>
              <a:t>Ptolemy (90–168), </a:t>
            </a:r>
            <a:endParaRPr lang="en-US" dirty="0" smtClean="0"/>
          </a:p>
          <a:p>
            <a:pPr lvl="1"/>
            <a:r>
              <a:rPr lang="en-US" dirty="0" err="1" smtClean="0"/>
              <a:t>Christiaan</a:t>
            </a:r>
            <a:r>
              <a:rPr lang="en-US" dirty="0" smtClean="0"/>
              <a:t> </a:t>
            </a:r>
            <a:r>
              <a:rPr lang="en-US" dirty="0"/>
              <a:t>Huygens (1629–1695), </a:t>
            </a:r>
            <a:endParaRPr lang="en-US" dirty="0" smtClean="0"/>
          </a:p>
          <a:p>
            <a:pPr lvl="1"/>
            <a:r>
              <a:rPr lang="en-US" dirty="0" smtClean="0"/>
              <a:t>Isaac </a:t>
            </a:r>
            <a:r>
              <a:rPr lang="en-US" dirty="0"/>
              <a:t>Newton (1643–1727), </a:t>
            </a:r>
            <a:endParaRPr lang="en-US" dirty="0" smtClean="0"/>
          </a:p>
          <a:p>
            <a:pPr lvl="1"/>
            <a:r>
              <a:rPr lang="en-US" dirty="0" smtClean="0"/>
              <a:t>Johann </a:t>
            </a:r>
            <a:r>
              <a:rPr lang="en-US" dirty="0"/>
              <a:t>Sebastian Bach (1685–1750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Leonhard </a:t>
            </a:r>
            <a:r>
              <a:rPr lang="en-US" dirty="0"/>
              <a:t>Euler (1707–1783), </a:t>
            </a:r>
            <a:endParaRPr lang="en-US" dirty="0" smtClean="0"/>
          </a:p>
          <a:p>
            <a:pPr lvl="1"/>
            <a:r>
              <a:rPr lang="en-US" dirty="0" smtClean="0"/>
              <a:t>Jean </a:t>
            </a:r>
            <a:r>
              <a:rPr lang="en-US" dirty="0"/>
              <a:t>le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d'Alembert</a:t>
            </a:r>
            <a:r>
              <a:rPr lang="en-US" dirty="0"/>
              <a:t> (1717–1783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Hermann </a:t>
            </a:r>
            <a:r>
              <a:rPr lang="en-US" dirty="0"/>
              <a:t>von Helmholtz (1821–1894).</a:t>
            </a:r>
          </a:p>
        </p:txBody>
      </p:sp>
    </p:spTree>
    <p:extLst>
      <p:ext uri="{BB962C8B-B14F-4D97-AF65-F5344CB8AC3E}">
        <p14:creationId xmlns:p14="http://schemas.microsoft.com/office/powerpoint/2010/main" val="7368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"/>
            <a:ext cx="8229600" cy="571235"/>
          </a:xfrm>
        </p:spPr>
        <p:txBody>
          <a:bodyPr/>
          <a:lstStyle/>
          <a:p>
            <a:r>
              <a:rPr lang="en-US" sz="4000" dirty="0" smtClean="0"/>
              <a:t>Table of scales, revisited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84"/>
          <a:stretch/>
        </p:blipFill>
        <p:spPr>
          <a:xfrm>
            <a:off x="41910" y="990600"/>
            <a:ext cx="9048750" cy="3810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267200" y="838200"/>
            <a:ext cx="2057400" cy="39624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853940" y="276606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1366" y="2581394"/>
            <a:ext cx="3204723" cy="369332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Symbol" panose="05050102010706020507" pitchFamily="18" charset="2"/>
              </a:rPr>
              <a:t></a:t>
            </a:r>
            <a:r>
              <a:rPr lang="en-US" dirty="0" smtClean="0">
                <a:solidFill>
                  <a:srgbClr val="00B0F0"/>
                </a:solidFill>
              </a:rPr>
              <a:t>(3/2)</a:t>
            </a:r>
            <a:r>
              <a:rPr lang="en-US" baseline="30000" dirty="0" smtClean="0">
                <a:solidFill>
                  <a:srgbClr val="00B0F0"/>
                </a:solidFill>
              </a:rPr>
              <a:t>6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(then down 3 octaves)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3235193"/>
            <a:ext cx="2909771" cy="369332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Symbol" panose="05050102010706020507" pitchFamily="18" charset="2"/>
              </a:rPr>
              <a:t></a:t>
            </a:r>
            <a:r>
              <a:rPr lang="en-US" dirty="0" smtClean="0">
                <a:solidFill>
                  <a:srgbClr val="00B0F0"/>
                </a:solidFill>
              </a:rPr>
              <a:t>(3/2)</a:t>
            </a:r>
            <a:r>
              <a:rPr lang="en-US" baseline="30000" dirty="0" smtClean="0">
                <a:solidFill>
                  <a:srgbClr val="00B0F0"/>
                </a:solidFill>
              </a:rPr>
              <a:t>6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(then </a:t>
            </a:r>
            <a:r>
              <a:rPr lang="en-US" dirty="0" smtClean="0">
                <a:solidFill>
                  <a:srgbClr val="00B0F0"/>
                </a:solidFill>
              </a:rPr>
              <a:t>up 4 </a:t>
            </a:r>
            <a:r>
              <a:rPr lang="en-US" dirty="0">
                <a:solidFill>
                  <a:srgbClr val="00B0F0"/>
                </a:solidFill>
              </a:rPr>
              <a:t>octaves)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1846" y="1897724"/>
            <a:ext cx="3204723" cy="369332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sym typeface="Symbol" panose="05050102010706020507" pitchFamily="18" charset="2"/>
              </a:rPr>
              <a:t>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3/2)</a:t>
            </a:r>
            <a:r>
              <a:rPr lang="en-US" baseline="30000" dirty="0" smtClean="0">
                <a:solidFill>
                  <a:srgbClr val="00B050"/>
                </a:solidFill>
              </a:rPr>
              <a:t>2</a:t>
            </a:r>
            <a:r>
              <a:rPr lang="en-US" dirty="0" smtClean="0">
                <a:solidFill>
                  <a:srgbClr val="00B050"/>
                </a:solidFill>
              </a:rPr>
              <a:t> (then </a:t>
            </a:r>
            <a:r>
              <a:rPr lang="en-US" dirty="0">
                <a:solidFill>
                  <a:srgbClr val="00B050"/>
                </a:solidFill>
              </a:rPr>
              <a:t>down </a:t>
            </a:r>
            <a:r>
              <a:rPr lang="en-US" dirty="0" smtClean="0">
                <a:solidFill>
                  <a:srgbClr val="00B050"/>
                </a:solidFill>
              </a:rPr>
              <a:t>1 octave)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flipH="1">
            <a:off x="5410200" y="2082390"/>
            <a:ext cx="2716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20411" y="5037085"/>
            <a:ext cx="517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Pythagorean “comma” = 23.46 cents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SD34\Teaching\Phys123NonMajor\Fall2013\Presentations\povray\PY\ClockFaceScales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15086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SD34\Teaching\Phys123NonMajor\Fall2013\Presentations\povray\PY\ClockFaceScales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32800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SD34\Teaching\Phys123NonMajor\Fall2013\Presentations\povray\PY\ClockFaceScales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18020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SD34\Teaching\Phys123NonMajor\Fall2013\Presentations\povray\PY\ClockFaceScales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21842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SD34\Teaching\Phys123NonMajor\Fall2013\Presentations\povray\PY\ClockFaceScales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17425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SD34\Teaching\Phys123NonMajor\Fall2013\Presentations\povray\PY\ClockFaceScales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33792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SD34\Teaching\Phys123NonMajor\Fall2013\Presentations\povray\PY\ClockFaceScales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28745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SD34\Teaching\Phys123NonMajor\Fall2013\Presentations\povray\PY\ClockFaceScales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5287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SD34\Teaching\Phys123NonMajor\Fall2013\Presentations\povray\PY\ClockFaceScales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4692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Harmonics</a:t>
            </a:r>
            <a:endParaRPr lang="en-US" dirty="0"/>
          </a:p>
        </p:txBody>
      </p:sp>
      <p:pic>
        <p:nvPicPr>
          <p:cNvPr id="1027" name="Picture 3" descr="D:\DSD34\Research\Presentations\ColloquiumBYU2016\AddingMod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87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60852" y="1485900"/>
                <a:ext cx="1448152" cy="828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852" y="1485900"/>
                <a:ext cx="1448152" cy="8281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60852" y="2715280"/>
                <a:ext cx="15582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=2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852" y="2715280"/>
                <a:ext cx="1558247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83608" y="3543300"/>
                <a:ext cx="259231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=3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608" y="3543300"/>
                <a:ext cx="2592312" cy="8989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74894" y="4775200"/>
                <a:ext cx="15442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=4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894" y="4775200"/>
                <a:ext cx="1544205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8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SD34\Teaching\Phys123NonMajor\Fall2013\Presentations\povray\PY\ClockFaceScales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42840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SD34\Teaching\Phys123NonMajor\Fall2013\Presentations\povray\PY\ClockFaceScales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32962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SD34\Teaching\Phys123NonMajor\Fall2013\Presentations\povray\PY\ClockFaceScales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38033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SD34\Teaching\Phys123NonMajor\Fall2013\Presentations\povray\PY\ClockFaceScales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0"/>
            <a:ext cx="8610600" cy="5715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000" kern="0" dirty="0" smtClean="0"/>
              <a:t>The rotations are not 210</a:t>
            </a:r>
            <a:r>
              <a:rPr lang="en-US" sz="3000" kern="0" dirty="0" smtClean="0">
                <a:sym typeface="Symbol" panose="05050102010706020507" pitchFamily="18" charset="2"/>
              </a:rPr>
              <a:t>! (They are 210.237)</a:t>
            </a: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13524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way of saying it: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(3/2)</a:t>
            </a:r>
            <a:r>
              <a:rPr lang="en-US" baseline="30000" dirty="0" smtClean="0"/>
              <a:t>12 </a:t>
            </a:r>
            <a:r>
              <a:rPr lang="en-US" dirty="0" smtClean="0"/>
              <a:t>= 129.75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7</a:t>
            </a:r>
            <a:r>
              <a:rPr lang="en-US" dirty="0" smtClean="0"/>
              <a:t> = 128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3103890"/>
            <a:ext cx="5739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Just fifths do not “close the octave”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87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Temp. vs. Pythagorean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2674"/>
            <a:ext cx="7634287" cy="2904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7378" y="4462603"/>
            <a:ext cx="5363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  <a:sym typeface="Symbol" panose="05050102010706020507" pitchFamily="18" charset="2"/>
              </a:rPr>
              <a:t></a:t>
            </a:r>
            <a:r>
              <a:rPr lang="en-US" sz="2400" dirty="0" smtClean="0">
                <a:sym typeface="Symbol" panose="05050102010706020507" pitchFamily="18" charset="2"/>
              </a:rPr>
              <a:t> = error of 5</a:t>
            </a:r>
            <a:r>
              <a:rPr lang="en-US" sz="2400" baseline="30000" dirty="0" smtClean="0">
                <a:sym typeface="Symbol" panose="05050102010706020507" pitchFamily="18" charset="2"/>
              </a:rPr>
              <a:t>th</a:t>
            </a:r>
            <a:r>
              <a:rPr lang="en-US" sz="2400" dirty="0" smtClean="0">
                <a:sym typeface="Symbol" panose="05050102010706020507" pitchFamily="18" charset="2"/>
              </a:rPr>
              <a:t>s (e.g. C to G or D to A)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898247" y="4143781"/>
            <a:ext cx="6269631" cy="461665"/>
            <a:chOff x="5699760" y="2626667"/>
            <a:chExt cx="6269631" cy="461665"/>
          </a:xfrm>
        </p:grpSpPr>
        <p:sp>
          <p:nvSpPr>
            <p:cNvPr id="7" name="Oval 6"/>
            <p:cNvSpPr/>
            <p:nvPr/>
          </p:nvSpPr>
          <p:spPr bwMode="auto">
            <a:xfrm>
              <a:off x="5699760" y="2781300"/>
              <a:ext cx="152400" cy="152400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67400" y="2626667"/>
              <a:ext cx="6101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= </a:t>
              </a:r>
              <a:r>
                <a:rPr lang="en-US" sz="2400" dirty="0">
                  <a:sym typeface="Symbol" panose="05050102010706020507" pitchFamily="18" charset="2"/>
                </a:rPr>
                <a:t>error of </a:t>
              </a:r>
              <a:r>
                <a:rPr lang="en-US" sz="2400" dirty="0" smtClean="0">
                  <a:sym typeface="Symbol" panose="05050102010706020507" pitchFamily="18" charset="2"/>
                </a:rPr>
                <a:t>major 3</a:t>
              </a:r>
              <a:r>
                <a:rPr lang="en-US" sz="2400" baseline="30000" dirty="0" smtClean="0">
                  <a:sym typeface="Symbol" panose="05050102010706020507" pitchFamily="18" charset="2"/>
                </a:rPr>
                <a:t>rd</a:t>
              </a:r>
              <a:r>
                <a:rPr lang="en-US" sz="2400" dirty="0" smtClean="0">
                  <a:sym typeface="Symbol" panose="05050102010706020507" pitchFamily="18" charset="2"/>
                </a:rPr>
                <a:t>s (e.g. C to E or D to F#)</a:t>
              </a:r>
              <a:endParaRPr lang="en-US" sz="2400" baseline="30000" dirty="0"/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6499860" y="2910840"/>
            <a:ext cx="381000" cy="381000"/>
          </a:xfrm>
          <a:prstGeom prst="ellipse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8277" y="283431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“wolf fifth”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53000" y="2019300"/>
            <a:ext cx="3054610" cy="381000"/>
          </a:xfrm>
          <a:prstGeom prst="ellipse">
            <a:avLst/>
          </a:prstGeom>
          <a:noFill/>
          <a:ln w="317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64407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“wolf thirds”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5"/>
            <a:ext cx="6096000" cy="799835"/>
          </a:xfrm>
        </p:spPr>
        <p:txBody>
          <a:bodyPr/>
          <a:lstStyle/>
          <a:p>
            <a:r>
              <a:rPr lang="en-US" sz="3600" dirty="0" smtClean="0"/>
              <a:t>“Quarter comma </a:t>
            </a:r>
            <a:r>
              <a:rPr lang="en-US" sz="3600" dirty="0" err="1" smtClean="0"/>
              <a:t>meantone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1364"/>
            <a:ext cx="8686800" cy="4343135"/>
          </a:xfrm>
        </p:spPr>
        <p:txBody>
          <a:bodyPr/>
          <a:lstStyle/>
          <a:p>
            <a:r>
              <a:rPr lang="en-US" dirty="0" smtClean="0"/>
              <a:t>Early 1500s</a:t>
            </a:r>
          </a:p>
          <a:p>
            <a:pPr lvl="1"/>
            <a:r>
              <a:rPr lang="en-US" dirty="0" smtClean="0"/>
              <a:t>Start with a just third, e.g. C-E</a:t>
            </a:r>
          </a:p>
          <a:p>
            <a:pPr lvl="1"/>
            <a:r>
              <a:rPr lang="en-US" dirty="0" smtClean="0"/>
              <a:t>Define the fifth to be ¼ of that, i.e. so that</a:t>
            </a:r>
          </a:p>
          <a:p>
            <a:pPr lvl="2"/>
            <a:r>
              <a:rPr lang="en-US" sz="3000" dirty="0" smtClean="0">
                <a:solidFill>
                  <a:srgbClr val="00B050"/>
                </a:solidFill>
              </a:rPr>
              <a:t>C</a:t>
            </a:r>
            <a:r>
              <a:rPr lang="en-US" sz="3000" dirty="0" smtClean="0"/>
              <a:t> </a:t>
            </a:r>
            <a:r>
              <a:rPr lang="en-US" sz="3000" dirty="0" smtClean="0">
                <a:sym typeface="Symbol" panose="05050102010706020507" pitchFamily="18" charset="2"/>
              </a:rPr>
              <a:t> </a:t>
            </a:r>
            <a:r>
              <a:rPr lang="en-US" sz="3000" dirty="0" smtClean="0">
                <a:solidFill>
                  <a:srgbClr val="92D050"/>
                </a:solidFill>
              </a:rPr>
              <a:t>G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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 smtClean="0">
                <a:solidFill>
                  <a:srgbClr val="92D050"/>
                </a:solidFill>
              </a:rPr>
              <a:t>D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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 smtClean="0">
                <a:solidFill>
                  <a:srgbClr val="92D050"/>
                </a:solidFill>
              </a:rPr>
              <a:t>A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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 smtClean="0">
                <a:solidFill>
                  <a:srgbClr val="00B050"/>
                </a:solidFill>
              </a:rPr>
              <a:t>E (=5/4 </a:t>
            </a:r>
            <a:r>
              <a:rPr lang="en-US" sz="3000" dirty="0" smtClean="0">
                <a:solidFill>
                  <a:srgbClr val="00B050"/>
                </a:solidFill>
                <a:sym typeface="Symbol" panose="05050102010706020507" pitchFamily="18" charset="2"/>
              </a:rPr>
              <a:t> C)</a:t>
            </a:r>
            <a:endParaRPr lang="en-US" sz="300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Then go up &amp; down in tempered 5</a:t>
            </a:r>
            <a:r>
              <a:rPr lang="en-US" baseline="30000" dirty="0" smtClean="0"/>
              <a:t>th</a:t>
            </a:r>
            <a:r>
              <a:rPr lang="en-US" dirty="0" smtClean="0"/>
              <a:t>s from E and C to define the rest of the notes:</a:t>
            </a:r>
          </a:p>
          <a:p>
            <a:pPr lvl="2"/>
            <a:r>
              <a:rPr lang="en-US" sz="3000" dirty="0" smtClean="0">
                <a:solidFill>
                  <a:srgbClr val="00B050"/>
                </a:solidFill>
              </a:rPr>
              <a:t>E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F#</a:t>
            </a:r>
            <a:r>
              <a:rPr lang="en-US" sz="3000" dirty="0" smtClean="0">
                <a:sym typeface="Symbol" panose="05050102010706020507" pitchFamily="18" charset="2"/>
              </a:rPr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C#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G#</a:t>
            </a:r>
          </a:p>
          <a:p>
            <a:pPr lvl="2"/>
            <a:r>
              <a:rPr lang="en-US" sz="3000" dirty="0" smtClean="0">
                <a:solidFill>
                  <a:srgbClr val="00B050"/>
                </a:solidFill>
              </a:rPr>
              <a:t>C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F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B♭</a:t>
            </a:r>
            <a:r>
              <a:rPr lang="en-US" sz="3000" dirty="0" smtClean="0"/>
              <a:t> </a:t>
            </a:r>
            <a:r>
              <a:rPr lang="en-US" sz="3000" dirty="0">
                <a:sym typeface="Symbol" panose="05050102010706020507" pitchFamily="18" charset="2"/>
              </a:rPr>
              <a:t> </a:t>
            </a:r>
            <a:r>
              <a:rPr lang="en-US" sz="3000" dirty="0" smtClean="0">
                <a:solidFill>
                  <a:srgbClr val="00B0F0"/>
                </a:solidFill>
              </a:rPr>
              <a:t>E♭</a:t>
            </a:r>
            <a:r>
              <a:rPr lang="en-US" sz="3000" dirty="0">
                <a:sym typeface="Symbol" panose="05050102010706020507" pitchFamily="18" charset="2"/>
              </a:rPr>
              <a:t>  </a:t>
            </a:r>
            <a:r>
              <a:rPr lang="en-US" sz="3000" dirty="0" smtClean="0">
                <a:solidFill>
                  <a:srgbClr val="00B0F0"/>
                </a:solidFill>
              </a:rPr>
              <a:t>A♭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957" y="2682537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1.495…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598957" y="4762500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1.495…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39" y="129540"/>
            <a:ext cx="2561121" cy="20952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429500" y="1295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34200" y="18669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29600" y="564012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07480" y="10287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107680" y="1410096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58261" y="2438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315200" y="199644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7072561" y="358140"/>
            <a:ext cx="471239" cy="1508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9" idx="7"/>
          </p:cNvCxnSpPr>
          <p:nvPr/>
        </p:nvCxnSpPr>
        <p:spPr bwMode="auto">
          <a:xfrm flipV="1">
            <a:off x="7129322" y="767441"/>
            <a:ext cx="1092658" cy="11329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6743700" y="767441"/>
            <a:ext cx="1478280" cy="3374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767761" y="1129259"/>
            <a:ext cx="1324279" cy="3572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7178440" y="453019"/>
            <a:ext cx="913600" cy="10334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endCxn id="14" idx="0"/>
          </p:cNvCxnSpPr>
          <p:nvPr/>
        </p:nvCxnSpPr>
        <p:spPr bwMode="auto">
          <a:xfrm>
            <a:off x="7170420" y="510804"/>
            <a:ext cx="259080" cy="14856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7942449" y="1851355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653861" y="510388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644690" y="10287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393180" y="1547012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821730" y="175084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624386" y="1546748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7551420" y="373339"/>
            <a:ext cx="467229" cy="1478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2" idx="1"/>
          </p:cNvCxnSpPr>
          <p:nvPr/>
        </p:nvCxnSpPr>
        <p:spPr bwMode="auto">
          <a:xfrm flipH="1" flipV="1">
            <a:off x="6873535" y="725902"/>
            <a:ext cx="1102392" cy="11589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857895" y="712804"/>
            <a:ext cx="1523093" cy="424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6850380" y="1184758"/>
            <a:ext cx="1508350" cy="445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6818699" y="418839"/>
            <a:ext cx="1039924" cy="1109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598957" y="4224503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1.495…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626419" y="2740458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r</a:t>
            </a:r>
            <a:r>
              <a:rPr lang="en-US" baseline="30000" dirty="0" smtClean="0">
                <a:sym typeface="Symbol" panose="05050102010706020507" pitchFamily="18" charset="2"/>
              </a:rPr>
              <a:t>4</a:t>
            </a:r>
            <a:r>
              <a:rPr lang="en-US" dirty="0" smtClean="0">
                <a:sym typeface="Symbol" panose="05050102010706020507" pitchFamily="18" charset="2"/>
              </a:rPr>
              <a:t>/4 = 5/4</a:t>
            </a:r>
          </a:p>
          <a:p>
            <a:r>
              <a:rPr lang="en-US" dirty="0" smtClean="0">
                <a:sym typeface="Symbol" panose="05050102010706020507" pitchFamily="18" charset="2"/>
              </a:rPr>
              <a:t>r = 1.49535…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7452655" y="448189"/>
            <a:ext cx="463324" cy="1532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5257800" y="4229100"/>
            <a:ext cx="685800" cy="609600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003130" y="4818863"/>
            <a:ext cx="685800" cy="609600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900035" y="4701257"/>
            <a:ext cx="348365" cy="2669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5688930" y="5043469"/>
            <a:ext cx="559470" cy="77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6252060" y="4724917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Mismatch of 21.5 cents,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“syntonic comma”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/>
      <p:bldP spid="24" grpId="0" animBg="1"/>
      <p:bldP spid="45" grpId="0" animBg="1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7378" y="4792591"/>
            <a:ext cx="5363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  <a:sym typeface="Symbol" panose="05050102010706020507" pitchFamily="18" charset="2"/>
              </a:rPr>
              <a:t></a:t>
            </a:r>
            <a:r>
              <a:rPr lang="en-US" sz="2400" dirty="0" smtClean="0">
                <a:sym typeface="Symbol" panose="05050102010706020507" pitchFamily="18" charset="2"/>
              </a:rPr>
              <a:t> = error of 5</a:t>
            </a:r>
            <a:r>
              <a:rPr lang="en-US" sz="2400" baseline="30000" dirty="0" smtClean="0">
                <a:sym typeface="Symbol" panose="05050102010706020507" pitchFamily="18" charset="2"/>
              </a:rPr>
              <a:t>th</a:t>
            </a:r>
            <a:r>
              <a:rPr lang="en-US" sz="2400" dirty="0" smtClean="0">
                <a:sym typeface="Symbol" panose="05050102010706020507" pitchFamily="18" charset="2"/>
              </a:rPr>
              <a:t>s (e.g. C to G or D to A)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898247" y="4473769"/>
            <a:ext cx="6269631" cy="461665"/>
            <a:chOff x="5699760" y="2626667"/>
            <a:chExt cx="6269631" cy="461665"/>
          </a:xfrm>
        </p:grpSpPr>
        <p:sp>
          <p:nvSpPr>
            <p:cNvPr id="7" name="Oval 6"/>
            <p:cNvSpPr/>
            <p:nvPr/>
          </p:nvSpPr>
          <p:spPr bwMode="auto">
            <a:xfrm>
              <a:off x="5699760" y="2781300"/>
              <a:ext cx="152400" cy="152400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67400" y="2626667"/>
              <a:ext cx="6101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= </a:t>
              </a:r>
              <a:r>
                <a:rPr lang="en-US" sz="2400" dirty="0">
                  <a:sym typeface="Symbol" panose="05050102010706020507" pitchFamily="18" charset="2"/>
                </a:rPr>
                <a:t>error of </a:t>
              </a:r>
              <a:r>
                <a:rPr lang="en-US" sz="2400" dirty="0" smtClean="0">
                  <a:sym typeface="Symbol" panose="05050102010706020507" pitchFamily="18" charset="2"/>
                </a:rPr>
                <a:t>major 3</a:t>
              </a:r>
              <a:r>
                <a:rPr lang="en-US" sz="2400" baseline="30000" dirty="0" smtClean="0">
                  <a:sym typeface="Symbol" panose="05050102010706020507" pitchFamily="18" charset="2"/>
                </a:rPr>
                <a:t>rd</a:t>
              </a:r>
              <a:r>
                <a:rPr lang="en-US" sz="2400" dirty="0" smtClean="0">
                  <a:sym typeface="Symbol" panose="05050102010706020507" pitchFamily="18" charset="2"/>
                </a:rPr>
                <a:t>s (e.g. C to E or D to F#)</a:t>
              </a:r>
              <a:endParaRPr lang="en-US" sz="2400" baseline="30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91972" y="419100"/>
            <a:ext cx="6153150" cy="4042880"/>
            <a:chOff x="1491972" y="89112"/>
            <a:chExt cx="6153150" cy="40428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972" y="89112"/>
              <a:ext cx="6153150" cy="40428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03220" y="137160"/>
              <a:ext cx="1552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Equal temp.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56495" y="137160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Pythagorean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59939" y="1910497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QC 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Meantone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3116832" y="2535111"/>
            <a:ext cx="2000050" cy="187557"/>
          </a:xfrm>
          <a:prstGeom prst="ellipse">
            <a:avLst/>
          </a:prstGeom>
          <a:noFill/>
          <a:ln w="317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650837"/>
            <a:ext cx="167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“wolf thirds”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10940" y="2651782"/>
            <a:ext cx="228600" cy="228600"/>
          </a:xfrm>
          <a:prstGeom prst="ellipse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29453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“wolf fifth”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8229600" cy="533400"/>
          </a:xfrm>
        </p:spPr>
        <p:txBody>
          <a:bodyPr/>
          <a:lstStyle/>
          <a:p>
            <a:r>
              <a:rPr lang="en-US" sz="3600" dirty="0" smtClean="0"/>
              <a:t>Generic </a:t>
            </a:r>
            <a:r>
              <a:rPr lang="en-US" sz="3600" dirty="0" err="1" smtClean="0"/>
              <a:t>Meantone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47701"/>
            <a:ext cx="8877300" cy="3452125"/>
          </a:xfrm>
        </p:spPr>
        <p:txBody>
          <a:bodyPr/>
          <a:lstStyle/>
          <a:p>
            <a:r>
              <a:rPr lang="en-US" sz="2400" dirty="0" smtClean="0"/>
              <a:t>Quarter comma, alternate: start with D, then tune up and down like </a:t>
            </a:r>
            <a:r>
              <a:rPr lang="en-US" sz="2400" dirty="0" err="1" smtClean="0"/>
              <a:t>Pythogorean</a:t>
            </a:r>
            <a:r>
              <a:rPr lang="en-US" sz="2400" dirty="0" smtClean="0"/>
              <a:t>, but with tempered fifths (1.4954…).</a:t>
            </a:r>
          </a:p>
          <a:p>
            <a:r>
              <a:rPr lang="en-US" sz="2400" dirty="0" smtClean="0"/>
              <a:t>Generic: define a starting note, define a “fifth”, tune up and down in fifths.</a:t>
            </a:r>
          </a:p>
          <a:p>
            <a:r>
              <a:rPr lang="en-US" sz="2400" dirty="0" smtClean="0"/>
              <a:t>Note: Equal temperament can be thought of as </a:t>
            </a:r>
            <a:r>
              <a:rPr lang="en-US" sz="2400" dirty="0" err="1" smtClean="0"/>
              <a:t>meantone</a:t>
            </a:r>
            <a:r>
              <a:rPr lang="en-US" sz="2400" dirty="0" smtClean="0"/>
              <a:t> that uses the special fifth (2</a:t>
            </a:r>
            <a:r>
              <a:rPr lang="en-US" sz="2400" baseline="30000" dirty="0" smtClean="0"/>
              <a:t>7/12</a:t>
            </a:r>
            <a:r>
              <a:rPr lang="en-US" sz="2400" dirty="0" smtClean="0"/>
              <a:t>=1.4983…) which avoids all commas.</a:t>
            </a:r>
          </a:p>
          <a:p>
            <a:pPr lvl="1"/>
            <a:r>
              <a:rPr lang="en-US" sz="2400" dirty="0" smtClean="0"/>
              <a:t>This gives a way for smoothly transitioning between e.g. QC </a:t>
            </a:r>
            <a:r>
              <a:rPr lang="en-US" sz="2400" dirty="0" err="1" smtClean="0"/>
              <a:t>meantone</a:t>
            </a:r>
            <a:r>
              <a:rPr lang="en-US" sz="2400" dirty="0" smtClean="0"/>
              <a:t> and equal temperament.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276" y="4305300"/>
            <a:ext cx="3287848" cy="12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8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7378" y="4792591"/>
            <a:ext cx="5363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  <a:sym typeface="Symbol" panose="05050102010706020507" pitchFamily="18" charset="2"/>
              </a:rPr>
              <a:t></a:t>
            </a:r>
            <a:r>
              <a:rPr lang="en-US" sz="2400" dirty="0" smtClean="0">
                <a:sym typeface="Symbol" panose="05050102010706020507" pitchFamily="18" charset="2"/>
              </a:rPr>
              <a:t> = error of 5</a:t>
            </a:r>
            <a:r>
              <a:rPr lang="en-US" sz="2400" baseline="30000" dirty="0" smtClean="0">
                <a:sym typeface="Symbol" panose="05050102010706020507" pitchFamily="18" charset="2"/>
              </a:rPr>
              <a:t>th</a:t>
            </a:r>
            <a:r>
              <a:rPr lang="en-US" sz="2400" dirty="0" smtClean="0">
                <a:sym typeface="Symbol" panose="05050102010706020507" pitchFamily="18" charset="2"/>
              </a:rPr>
              <a:t>s (e.g. C to G or D to A)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898247" y="4473769"/>
            <a:ext cx="6269631" cy="461665"/>
            <a:chOff x="5699760" y="2626667"/>
            <a:chExt cx="6269631" cy="461665"/>
          </a:xfrm>
        </p:grpSpPr>
        <p:sp>
          <p:nvSpPr>
            <p:cNvPr id="7" name="Oval 6"/>
            <p:cNvSpPr/>
            <p:nvPr/>
          </p:nvSpPr>
          <p:spPr bwMode="auto">
            <a:xfrm>
              <a:off x="5699760" y="2781300"/>
              <a:ext cx="152400" cy="152400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67400" y="2626667"/>
              <a:ext cx="6101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= </a:t>
              </a:r>
              <a:r>
                <a:rPr lang="en-US" sz="2400" dirty="0">
                  <a:sym typeface="Symbol" panose="05050102010706020507" pitchFamily="18" charset="2"/>
                </a:rPr>
                <a:t>error of </a:t>
              </a:r>
              <a:r>
                <a:rPr lang="en-US" sz="2400" dirty="0" smtClean="0">
                  <a:sym typeface="Symbol" panose="05050102010706020507" pitchFamily="18" charset="2"/>
                </a:rPr>
                <a:t>major 3</a:t>
              </a:r>
              <a:r>
                <a:rPr lang="en-US" sz="2400" baseline="30000" dirty="0" smtClean="0">
                  <a:sym typeface="Symbol" panose="05050102010706020507" pitchFamily="18" charset="2"/>
                </a:rPr>
                <a:t>rd</a:t>
              </a:r>
              <a:r>
                <a:rPr lang="en-US" sz="2400" dirty="0" smtClean="0">
                  <a:sym typeface="Symbol" panose="05050102010706020507" pitchFamily="18" charset="2"/>
                </a:rPr>
                <a:t>s (e.g. C to E or D to F#)</a:t>
              </a:r>
              <a:endParaRPr lang="en-US" sz="2400" baseline="30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91972" y="419100"/>
            <a:ext cx="6153150" cy="4042880"/>
            <a:chOff x="1491972" y="89112"/>
            <a:chExt cx="6153150" cy="40428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972" y="89112"/>
              <a:ext cx="6153150" cy="40428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03220" y="137160"/>
              <a:ext cx="1552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Equal temp.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56495" y="137160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Pythagorean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59939" y="1910497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QC 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Meantone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1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D:\DSD34\Research\Presentations\ColloquiumBYU2016\AddingModesSu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876035"/>
          </a:xfrm>
        </p:spPr>
        <p:txBody>
          <a:bodyPr/>
          <a:lstStyle/>
          <a:p>
            <a:r>
              <a:rPr lang="en-US" dirty="0" smtClean="0"/>
              <a:t>Which tuning method is best?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33500"/>
            <a:ext cx="8915400" cy="4267200"/>
          </a:xfrm>
        </p:spPr>
        <p:txBody>
          <a:bodyPr/>
          <a:lstStyle/>
          <a:p>
            <a:r>
              <a:rPr lang="en-US" dirty="0" smtClean="0"/>
              <a:t>It depends!</a:t>
            </a:r>
          </a:p>
          <a:p>
            <a:r>
              <a:rPr lang="en-US" dirty="0" smtClean="0"/>
              <a:t>But why do keyboards pretty much always use Equal Temperament today?</a:t>
            </a:r>
          </a:p>
          <a:p>
            <a:endParaRPr lang="en-US" dirty="0"/>
          </a:p>
          <a:p>
            <a:r>
              <a:rPr lang="en-US" dirty="0" smtClean="0"/>
              <a:t>Summary: It’s all about avoiding dissonance, making intervals sound pleasant together</a:t>
            </a:r>
          </a:p>
          <a:p>
            <a:pPr lvl="1"/>
            <a:r>
              <a:rPr lang="en-US" dirty="0" smtClean="0"/>
              <a:t>And consonance is all about </a:t>
            </a:r>
            <a:r>
              <a:rPr lang="en-US" u="sng" dirty="0" smtClean="0"/>
              <a:t>just</a:t>
            </a:r>
            <a:r>
              <a:rPr lang="en-US" dirty="0" smtClean="0"/>
              <a:t> intervals</a:t>
            </a:r>
          </a:p>
          <a:p>
            <a:pPr lvl="1"/>
            <a:r>
              <a:rPr lang="en-US" dirty="0" smtClean="0"/>
              <a:t>And just intervals are all about beating! Physics!!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Temperament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and unjust fifths</a:t>
            </a:r>
          </a:p>
          <a:p>
            <a:r>
              <a:rPr lang="en-US" dirty="0" smtClean="0"/>
              <a:t>Just and unjust major thirds</a:t>
            </a:r>
          </a:p>
          <a:p>
            <a:r>
              <a:rPr lang="en-US" dirty="0" smtClean="0"/>
              <a:t>Wolf tones</a:t>
            </a:r>
          </a:p>
          <a:p>
            <a:r>
              <a:rPr lang="en-US" dirty="0" smtClean="0"/>
              <a:t>Moving chords chromatically</a:t>
            </a:r>
          </a:p>
          <a:p>
            <a:r>
              <a:rPr lang="en-US" dirty="0" smtClean="0"/>
              <a:t>Easter Eggs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19" y="3924300"/>
            <a:ext cx="1165225" cy="11652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71" y="301171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4064000"/>
          </a:xfrm>
        </p:spPr>
        <p:txBody>
          <a:bodyPr/>
          <a:lstStyle/>
          <a:p>
            <a:r>
              <a:rPr lang="en-US" dirty="0" smtClean="0"/>
              <a:t>If I play a perfect fifth on an organ tuned to equal temperament, and the lower note is an A with a frequency of 220 Hz, what will the dominant beat rate be?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762669"/>
            <a:ext cx="208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 = 220 Hz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480018"/>
            <a:ext cx="13244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220 Hz</a:t>
            </a:r>
          </a:p>
          <a:p>
            <a:r>
              <a:rPr lang="en-US" sz="2800" dirty="0" smtClean="0"/>
              <a:t>440 Hz</a:t>
            </a:r>
          </a:p>
          <a:p>
            <a:r>
              <a:rPr lang="en-US" sz="2800" dirty="0" smtClean="0"/>
              <a:t>660 Hz</a:t>
            </a:r>
          </a:p>
          <a:p>
            <a:r>
              <a:rPr lang="en-US" sz="2800" dirty="0" smtClean="0"/>
              <a:t>880 Hz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2766786"/>
            <a:ext cx="5093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 = 2</a:t>
            </a:r>
            <a:r>
              <a:rPr lang="en-US" sz="2800" baseline="30000" dirty="0" smtClean="0"/>
              <a:t>7/12 </a:t>
            </a:r>
            <a:r>
              <a:rPr lang="en-US" sz="2800" dirty="0" smtClean="0"/>
              <a:t>220 Hz = 329.628 Hz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3484135"/>
            <a:ext cx="2225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329.628 Hz</a:t>
            </a:r>
          </a:p>
          <a:p>
            <a:r>
              <a:rPr lang="en-US" sz="2800" dirty="0" smtClean="0"/>
              <a:t>659.255 Hz</a:t>
            </a:r>
          </a:p>
          <a:p>
            <a:r>
              <a:rPr lang="en-US" sz="2800" dirty="0" smtClean="0"/>
              <a:t>988.883 Hz</a:t>
            </a:r>
          </a:p>
          <a:p>
            <a:r>
              <a:rPr lang="en-US" sz="2800" dirty="0" smtClean="0"/>
              <a:t>1318.510 Hz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4126349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660-659.255 = 0.745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2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to Bach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did Bach sound like to Bach?</a:t>
            </a:r>
          </a:p>
          <a:p>
            <a:r>
              <a:rPr lang="en-US" dirty="0" smtClean="0"/>
              <a:t>What would more chromatic music sound like on an organ from Bach’s era?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Tune a Guitar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Electronic tuners are the “final word.”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o we can stop “fretting” about tuning (groan).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924300"/>
            <a:ext cx="89541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4400" dirty="0"/>
              <a:t>So let’s upset that equilibrium . . .</a:t>
            </a:r>
          </a:p>
        </p:txBody>
      </p:sp>
    </p:spTree>
    <p:extLst>
      <p:ext uri="{BB962C8B-B14F-4D97-AF65-F5344CB8AC3E}">
        <p14:creationId xmlns:p14="http://schemas.microsoft.com/office/powerpoint/2010/main" val="38157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ideal guitar tuner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best thing to optimize?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Least squares?</a:t>
            </a:r>
          </a:p>
          <a:p>
            <a:r>
              <a:rPr lang="en-US" dirty="0" smtClean="0"/>
              <a:t>Limit size of largest beat?</a:t>
            </a:r>
          </a:p>
          <a:p>
            <a:r>
              <a:rPr lang="en-US" dirty="0" smtClean="0"/>
              <a:t>Emphasize beating in root chord?</a:t>
            </a:r>
          </a:p>
          <a:p>
            <a:r>
              <a:rPr lang="en-US" dirty="0" smtClean="0"/>
              <a:t>De-emphasize in IV chord?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952500"/>
          </a:xfrm>
        </p:spPr>
        <p:txBody>
          <a:bodyPr/>
          <a:lstStyle/>
          <a:p>
            <a:r>
              <a:rPr lang="en-US" dirty="0" smtClean="0"/>
              <a:t>URLs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23900"/>
            <a:ext cx="8229600" cy="4064000"/>
          </a:xfrm>
        </p:spPr>
        <p:txBody>
          <a:bodyPr/>
          <a:lstStyle/>
          <a:p>
            <a:r>
              <a:rPr lang="en-US" b="1" dirty="0" smtClean="0"/>
              <a:t>Download Temperament Studio,</a:t>
            </a:r>
            <a:br>
              <a:rPr lang="en-US" b="1" dirty="0" smtClean="0"/>
            </a:br>
            <a:r>
              <a:rPr lang="en-US" b="1" dirty="0" smtClean="0"/>
              <a:t>link to very accessible paper,</a:t>
            </a:r>
            <a:br>
              <a:rPr lang="en-US" b="1" dirty="0" smtClean="0"/>
            </a:br>
            <a:r>
              <a:rPr lang="en-US" b="1" dirty="0" smtClean="0"/>
              <a:t>links to videos:</a:t>
            </a:r>
            <a:br>
              <a:rPr lang="en-US" b="1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://www.physics.byu.edu/faculty/durfee/TemperamentStudio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b="1" dirty="0" smtClean="0"/>
              <a:t>Spectrum Lab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www.qsl.net/dl4yhf/spectra1tml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DSD34\Research\Presentations\ColloquiumBYU2016\AddingModesDispers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Harmonics with Spectrum Lab</a:t>
            </a:r>
            <a:endParaRPr lang="en-US" dirty="0"/>
          </a:p>
        </p:txBody>
      </p:sp>
      <p:pic>
        <p:nvPicPr>
          <p:cNvPr id="4098" name="Picture 2" descr="D:\DSD34\Research\Presentations\ColloquiumBYU2016\Voice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936750"/>
            <a:ext cx="58928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081088"/>
            <a:ext cx="5772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081088"/>
            <a:ext cx="5772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3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081088"/>
            <a:ext cx="5772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  <p:tag name="INCLUDESESSION" val="True"/>
</p:tagLst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21476</TotalTime>
  <Words>1364</Words>
  <Application>Microsoft Office PowerPoint</Application>
  <PresentationFormat>On-screen Show (16:10)</PresentationFormat>
  <Paragraphs>198</Paragraphs>
  <Slides>47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Slit</vt:lpstr>
      <vt:lpstr>The physics of musical scales: theory and experiment</vt:lpstr>
      <vt:lpstr>PowerPoint Presentation</vt:lpstr>
      <vt:lpstr>Harmonics</vt:lpstr>
      <vt:lpstr>PowerPoint Presentation</vt:lpstr>
      <vt:lpstr>PowerPoint Presentation</vt:lpstr>
      <vt:lpstr>Viewing Harmonics with Spectrum Lab</vt:lpstr>
      <vt:lpstr>Beats</vt:lpstr>
      <vt:lpstr>Beats</vt:lpstr>
      <vt:lpstr>Beats</vt:lpstr>
      <vt:lpstr>Hearing Beats</vt:lpstr>
      <vt:lpstr>Some definitions</vt:lpstr>
      <vt:lpstr>Keyboard layout</vt:lpstr>
      <vt:lpstr>How to describe differences in notes</vt:lpstr>
      <vt:lpstr>Chromatic scale</vt:lpstr>
      <vt:lpstr>What we mean by a “scale”</vt:lpstr>
      <vt:lpstr>“Just” intervals</vt:lpstr>
      <vt:lpstr>How far is equal temperament from just?</vt:lpstr>
      <vt:lpstr>Demonstrations</vt:lpstr>
      <vt:lpstr>Other scales…</vt:lpstr>
      <vt:lpstr>Table of scales, revisited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way of saying it:</vt:lpstr>
      <vt:lpstr>Equal Temp. vs. Pythagorean</vt:lpstr>
      <vt:lpstr>“Quarter comma meantone”</vt:lpstr>
      <vt:lpstr>PowerPoint Presentation</vt:lpstr>
      <vt:lpstr>Generic Meantone</vt:lpstr>
      <vt:lpstr>PowerPoint Presentation</vt:lpstr>
      <vt:lpstr>Which tuning method is best?</vt:lpstr>
      <vt:lpstr>Temperament Studio</vt:lpstr>
      <vt:lpstr>PowerPoint Presentation</vt:lpstr>
      <vt:lpstr>Listening to Bach</vt:lpstr>
      <vt:lpstr>Ways to Tune a Guitar</vt:lpstr>
      <vt:lpstr>The ideal guitar tuner</vt:lpstr>
      <vt:lpstr>What’s the best thing to optimize?</vt:lpstr>
      <vt:lpstr>URLs</vt:lpstr>
    </vt:vector>
  </TitlesOfParts>
  <Company>Brigham Young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buoyant force on an object totally submerged in a fluid depends on</dc:title>
  <dc:creator>Physics and Astronomy</dc:creator>
  <cp:lastModifiedBy>dallin</cp:lastModifiedBy>
  <cp:revision>483</cp:revision>
  <dcterms:created xsi:type="dcterms:W3CDTF">2006-04-14T23:43:05Z</dcterms:created>
  <dcterms:modified xsi:type="dcterms:W3CDTF">2016-02-26T23:37:54Z</dcterms:modified>
</cp:coreProperties>
</file>