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517" r:id="rId2"/>
    <p:sldId id="561" r:id="rId3"/>
    <p:sldId id="562" r:id="rId4"/>
    <p:sldId id="546" r:id="rId5"/>
    <p:sldId id="563" r:id="rId6"/>
    <p:sldId id="558" r:id="rId7"/>
    <p:sldId id="564" r:id="rId8"/>
    <p:sldId id="559" r:id="rId9"/>
    <p:sldId id="547" r:id="rId10"/>
    <p:sldId id="567" r:id="rId11"/>
    <p:sldId id="569" r:id="rId12"/>
    <p:sldId id="571" r:id="rId13"/>
    <p:sldId id="572" r:id="rId14"/>
    <p:sldId id="573" r:id="rId15"/>
    <p:sldId id="548" r:id="rId16"/>
    <p:sldId id="549" r:id="rId17"/>
    <p:sldId id="550" r:id="rId18"/>
    <p:sldId id="551" r:id="rId19"/>
    <p:sldId id="552" r:id="rId20"/>
    <p:sldId id="553" r:id="rId21"/>
    <p:sldId id="556" r:id="rId22"/>
    <p:sldId id="575" r:id="rId23"/>
    <p:sldId id="580" r:id="rId24"/>
    <p:sldId id="576" r:id="rId25"/>
    <p:sldId id="577" r:id="rId26"/>
    <p:sldId id="582" r:id="rId27"/>
    <p:sldId id="581" r:id="rId28"/>
    <p:sldId id="583" r:id="rId29"/>
    <p:sldId id="584" r:id="rId30"/>
    <p:sldId id="585" r:id="rId31"/>
    <p:sldId id="579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  <a:srgbClr val="FFCC00"/>
    <a:srgbClr val="99FF99"/>
    <a:srgbClr val="0000FF"/>
    <a:srgbClr val="0066FF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92749" autoAdjust="0"/>
  </p:normalViewPr>
  <p:slideViewPr>
    <p:cSldViewPr>
      <p:cViewPr varScale="1">
        <p:scale>
          <a:sx n="89" d="100"/>
          <a:sy n="89" d="100"/>
        </p:scale>
        <p:origin x="3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84E545-AB2C-DC45-B1A8-EAC18DD4B435}" type="datetimeFigureOut">
              <a:rPr lang="en-US"/>
              <a:pPr>
                <a:defRPr/>
              </a:pPr>
              <a:t>8/24/2016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789F2C-52D1-F74D-B32E-F3B26EA63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66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A909131-DAE7-004A-A5AE-FE9F9813EEAB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1779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D77BE-6A0B-4795-AC53-C214B3F812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1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50AA2-492E-4542-B4D4-A9C716F09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99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A15D9-097C-E342-A981-52314E61A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1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58AF6-8064-EC48-B8F7-A10274C21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1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239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43D86B-55C6-45C8-9A78-C6C450AF31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2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832DB-D554-1C42-85C6-50E65366C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9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292F8-7C81-0141-A55B-ED72178D0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5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EBA53-8FF5-7548-A9D9-49C8436DA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7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15A3F-0CEE-C149-8554-82D8F6C25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2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58CE-3C95-3D42-953B-A3B07CF04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4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9AF29-8B73-4D40-BBB5-709EA71B4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8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4E651-8E80-1B43-A35A-ADAB2AFB8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6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EA580-FE19-C24C-9799-2003C37EE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268105-2E9F-D54F-A3B8-E37B194D5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0"/>
            <a:ext cx="723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914400" y="30163"/>
            <a:ext cx="8229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100" i="1" dirty="0" smtClean="0"/>
              <a:t>Colton, Optically-measured electron spin lifetimes in</a:t>
            </a:r>
            <a:r>
              <a:rPr lang="en-US" sz="2100" i="1" baseline="0" dirty="0" smtClean="0"/>
              <a:t> GaAs and </a:t>
            </a:r>
            <a:r>
              <a:rPr lang="en-US" sz="2100" i="1" baseline="0" dirty="0" err="1" smtClean="0"/>
              <a:t>SiC</a:t>
            </a:r>
            <a:endParaRPr lang="en-US" dirty="0" smtClean="0"/>
          </a:p>
        </p:txBody>
      </p:sp>
      <p:pic>
        <p:nvPicPr>
          <p:cNvPr id="10" name="Picture 1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7239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990600" y="762000"/>
            <a:ext cx="7391400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2800" dirty="0"/>
              <a:t>Optically-measured electron spin lifetimes and spin relaxation in GaAs and SiC</a:t>
            </a:r>
            <a:endParaRPr lang="en-US" altLang="en-US" sz="2600" dirty="0"/>
          </a:p>
        </p:txBody>
      </p:sp>
      <p:sp>
        <p:nvSpPr>
          <p:cNvPr id="3075" name="Text Box 29"/>
          <p:cNvSpPr txBox="1">
            <a:spLocks noChangeArrowheads="1"/>
          </p:cNvSpPr>
          <p:nvPr/>
        </p:nvSpPr>
        <p:spPr bwMode="auto">
          <a:xfrm>
            <a:off x="1316531" y="6430585"/>
            <a:ext cx="6739538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dirty="0" smtClean="0">
                <a:solidFill>
                  <a:schemeClr val="tx1"/>
                </a:solidFill>
              </a:rPr>
              <a:t>EMN Meeting: Quantum Comm. &amp; Quantum Imaging, Berlin, Aug 2016</a:t>
            </a:r>
          </a:p>
        </p:txBody>
      </p:sp>
      <p:sp>
        <p:nvSpPr>
          <p:cNvPr id="3076" name="Text Box 30"/>
          <p:cNvSpPr txBox="1">
            <a:spLocks noChangeArrowheads="1"/>
          </p:cNvSpPr>
          <p:nvPr/>
        </p:nvSpPr>
        <p:spPr bwMode="auto">
          <a:xfrm>
            <a:off x="609600" y="1981200"/>
            <a:ext cx="8001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/>
              <a:t>John S. Colton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/>
              <a:t>Physics Department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dirty="0" smtClean="0"/>
              <a:t>Brigham Young </a:t>
            </a:r>
            <a:r>
              <a:rPr lang="en-US" altLang="en-US" sz="2000" dirty="0" smtClean="0"/>
              <a:t>University, Provo, Utah</a:t>
            </a:r>
            <a:endParaRPr lang="en-US" altLang="en-US" sz="2000" dirty="0" smtClean="0"/>
          </a:p>
        </p:txBody>
      </p:sp>
      <p:sp>
        <p:nvSpPr>
          <p:cNvPr id="3077" name="Text Box 43"/>
          <p:cNvSpPr txBox="1">
            <a:spLocks noChangeArrowheads="1"/>
          </p:cNvSpPr>
          <p:nvPr/>
        </p:nvSpPr>
        <p:spPr bwMode="auto">
          <a:xfrm>
            <a:off x="76200" y="3564520"/>
            <a:ext cx="29718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u="sng" dirty="0" smtClean="0"/>
              <a:t>Student researchers:	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 smtClean="0"/>
              <a:t>Ken Clark</a:t>
            </a:r>
            <a:br>
              <a:rPr lang="en-US" altLang="en-US" sz="2200" dirty="0" smtClean="0"/>
            </a:br>
            <a:r>
              <a:rPr lang="en-US" altLang="en-US" sz="2200" dirty="0" smtClean="0"/>
              <a:t>Daniel Craft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 smtClean="0"/>
              <a:t>Jane Cutler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200" dirty="0"/>
              <a:t>David Meyer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 smtClean="0"/>
              <a:t>Tyler Park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 smtClean="0"/>
              <a:t>Phil White</a:t>
            </a: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2057400" y="4072350"/>
            <a:ext cx="29718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200" dirty="0"/>
              <a:t>Scott Crossen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 smtClean="0"/>
              <a:t>Jacob </a:t>
            </a:r>
            <a:r>
              <a:rPr lang="en-US" altLang="en-US" sz="2200" dirty="0" err="1" smtClean="0"/>
              <a:t>Embley</a:t>
            </a:r>
            <a:endParaRPr lang="en-US" altLang="en-US" sz="22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 smtClean="0"/>
              <a:t>Michael Meehan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/>
              <a:t>Kyle Miller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/>
              <a:t>Margaret </a:t>
            </a:r>
            <a:r>
              <a:rPr lang="en-US" altLang="en-US" sz="2200" dirty="0" smtClean="0"/>
              <a:t>Morris</a:t>
            </a: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5410200" y="3352800"/>
            <a:ext cx="35052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 smtClean="0"/>
              <a:t>Samples from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u="sng" dirty="0" smtClean="0"/>
              <a:t>U.S. Naval Research Lab: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 smtClean="0"/>
              <a:t>Allan </a:t>
            </a:r>
            <a:r>
              <a:rPr lang="en-US" altLang="en-US" sz="2200" dirty="0" err="1" smtClean="0"/>
              <a:t>Bracker</a:t>
            </a:r>
            <a:endParaRPr lang="en-US" altLang="en-US" sz="22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 smtClean="0"/>
              <a:t>Sam Carter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2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u="sng" dirty="0" smtClean="0"/>
              <a:t>Thanks also to (NRL):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 smtClean="0"/>
              <a:t>Bradley Weaver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 smtClean="0"/>
              <a:t>Evan Glaser</a:t>
            </a:r>
          </a:p>
        </p:txBody>
      </p:sp>
    </p:spTree>
    <p:extLst>
      <p:ext uri="{BB962C8B-B14F-4D97-AF65-F5344CB8AC3E}">
        <p14:creationId xmlns:p14="http://schemas.microsoft.com/office/powerpoint/2010/main" val="8574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50" name="Group 22"/>
          <p:cNvGrpSpPr>
            <a:grpSpLocks/>
          </p:cNvGrpSpPr>
          <p:nvPr/>
        </p:nvGrpSpPr>
        <p:grpSpPr bwMode="auto">
          <a:xfrm>
            <a:off x="838200" y="1600200"/>
            <a:ext cx="2590800" cy="1889125"/>
            <a:chOff x="588" y="922"/>
            <a:chExt cx="1920" cy="1430"/>
          </a:xfrm>
        </p:grpSpPr>
        <p:sp>
          <p:nvSpPr>
            <p:cNvPr id="99349" name="Rectangle 21"/>
            <p:cNvSpPr>
              <a:spLocks noChangeArrowheads="1"/>
            </p:cNvSpPr>
            <p:nvPr/>
          </p:nvSpPr>
          <p:spPr bwMode="auto">
            <a:xfrm>
              <a:off x="588" y="922"/>
              <a:ext cx="1920" cy="1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99332" name="Group 4"/>
            <p:cNvGrpSpPr>
              <a:grpSpLocks/>
            </p:cNvGrpSpPr>
            <p:nvPr/>
          </p:nvGrpSpPr>
          <p:grpSpPr bwMode="auto">
            <a:xfrm>
              <a:off x="624" y="960"/>
              <a:ext cx="1824" cy="1392"/>
              <a:chOff x="528" y="912"/>
              <a:chExt cx="1920" cy="1474"/>
            </a:xfrm>
          </p:grpSpPr>
          <p:grpSp>
            <p:nvGrpSpPr>
              <p:cNvPr id="99333" name="Group 5"/>
              <p:cNvGrpSpPr>
                <a:grpSpLocks/>
              </p:cNvGrpSpPr>
              <p:nvPr/>
            </p:nvGrpSpPr>
            <p:grpSpPr bwMode="auto">
              <a:xfrm>
                <a:off x="528" y="912"/>
                <a:ext cx="1920" cy="1474"/>
                <a:chOff x="768" y="816"/>
                <a:chExt cx="1920" cy="1474"/>
              </a:xfrm>
            </p:grpSpPr>
            <p:pic>
              <p:nvPicPr>
                <p:cNvPr id="99334" name="Picture 6" descr="fig2a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8" y="816"/>
                  <a:ext cx="1920" cy="1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9335" name="Rectangle 7"/>
                <p:cNvSpPr>
                  <a:spLocks noChangeArrowheads="1"/>
                </p:cNvSpPr>
                <p:nvPr/>
              </p:nvSpPr>
              <p:spPr bwMode="auto">
                <a:xfrm>
                  <a:off x="1152" y="912"/>
                  <a:ext cx="192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9336" name="Rectangle 8"/>
              <p:cNvSpPr>
                <a:spLocks noChangeArrowheads="1"/>
              </p:cNvSpPr>
              <p:nvPr/>
            </p:nvSpPr>
            <p:spPr bwMode="auto">
              <a:xfrm>
                <a:off x="883" y="1264"/>
                <a:ext cx="387" cy="1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70643" y="1073256"/>
            <a:ext cx="457755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chemeClr val="tx1"/>
                </a:solidFill>
              </a:rPr>
              <a:t>Optical </a:t>
            </a:r>
            <a:r>
              <a:rPr lang="en-US" altLang="en-US" sz="2000" dirty="0" smtClean="0">
                <a:solidFill>
                  <a:schemeClr val="tx1"/>
                </a:solidFill>
              </a:rPr>
              <a:t>Orientation/PL Polar. Detection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grpSp>
        <p:nvGrpSpPr>
          <p:cNvPr id="99358" name="Group 30"/>
          <p:cNvGrpSpPr>
            <a:grpSpLocks/>
          </p:cNvGrpSpPr>
          <p:nvPr/>
        </p:nvGrpSpPr>
        <p:grpSpPr bwMode="auto">
          <a:xfrm>
            <a:off x="152400" y="3657600"/>
            <a:ext cx="3962400" cy="3124200"/>
            <a:chOff x="96" y="2304"/>
            <a:chExt cx="2496" cy="1968"/>
          </a:xfrm>
        </p:grpSpPr>
        <p:grpSp>
          <p:nvGrpSpPr>
            <p:cNvPr id="99355" name="Group 27"/>
            <p:cNvGrpSpPr>
              <a:grpSpLocks/>
            </p:cNvGrpSpPr>
            <p:nvPr/>
          </p:nvGrpSpPr>
          <p:grpSpPr bwMode="auto">
            <a:xfrm>
              <a:off x="96" y="2304"/>
              <a:ext cx="2496" cy="1799"/>
              <a:chOff x="96" y="2304"/>
              <a:chExt cx="2496" cy="1799"/>
            </a:xfrm>
          </p:grpSpPr>
          <p:sp>
            <p:nvSpPr>
              <p:cNvPr id="99337" name="Rectangle 9"/>
              <p:cNvSpPr>
                <a:spLocks noChangeArrowheads="1"/>
              </p:cNvSpPr>
              <p:nvPr/>
            </p:nvSpPr>
            <p:spPr bwMode="auto">
              <a:xfrm>
                <a:off x="96" y="2304"/>
                <a:ext cx="249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ctr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1pPr>
                <a:lvl2pPr algn="ctr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2pPr>
                <a:lvl3pPr algn="ctr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3pPr>
                <a:lvl4pPr algn="ctr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4pPr>
                <a:lvl5pPr algn="ctr"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2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dirty="0" err="1">
                    <a:solidFill>
                      <a:schemeClr val="bg1"/>
                    </a:solidFill>
                  </a:rPr>
                  <a:t>Hanle</a:t>
                </a:r>
                <a:r>
                  <a:rPr lang="en-US" altLang="en-US" sz="2000" dirty="0">
                    <a:solidFill>
                      <a:schemeClr val="bg1"/>
                    </a:solidFill>
                  </a:rPr>
                  <a:t> Effect: Transverse Field</a:t>
                </a:r>
                <a:br>
                  <a:rPr lang="en-US" altLang="en-US" sz="2000" dirty="0">
                    <a:solidFill>
                      <a:schemeClr val="bg1"/>
                    </a:solidFill>
                  </a:rPr>
                </a:br>
                <a:r>
                  <a:rPr lang="en-US" altLang="en-US" sz="2000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 </a:t>
                </a:r>
                <a:r>
                  <a:rPr lang="en-US" altLang="en-US" sz="2000" dirty="0">
                    <a:solidFill>
                      <a:schemeClr val="bg1"/>
                    </a:solidFill>
                  </a:rPr>
                  <a:t>Lifetime from width</a:t>
                </a:r>
              </a:p>
            </p:txBody>
          </p:sp>
          <p:grpSp>
            <p:nvGrpSpPr>
              <p:cNvPr id="99339" name="Group 11"/>
              <p:cNvGrpSpPr>
                <a:grpSpLocks/>
              </p:cNvGrpSpPr>
              <p:nvPr/>
            </p:nvGrpSpPr>
            <p:grpSpPr bwMode="auto">
              <a:xfrm>
                <a:off x="480" y="2736"/>
                <a:ext cx="1776" cy="1367"/>
                <a:chOff x="720" y="2713"/>
                <a:chExt cx="1776" cy="1367"/>
              </a:xfrm>
            </p:grpSpPr>
            <p:pic>
              <p:nvPicPr>
                <p:cNvPr id="99340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257" t="9647" r="12244" b="2585"/>
                <a:stretch>
                  <a:fillRect/>
                </a:stretch>
              </p:blipFill>
              <p:spPr bwMode="auto">
                <a:xfrm>
                  <a:off x="720" y="2713"/>
                  <a:ext cx="1776" cy="13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934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872" y="2880"/>
                  <a:ext cx="58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200" i="1">
                      <a:solidFill>
                        <a:schemeClr val="bg1"/>
                      </a:solidFill>
                    </a:rPr>
                    <a:t>T</a:t>
                  </a:r>
                  <a:r>
                    <a:rPr lang="en-US" altLang="en-US" sz="1200" baseline="-25000">
                      <a:solidFill>
                        <a:schemeClr val="bg1"/>
                      </a:solidFill>
                    </a:rPr>
                    <a:t>2</a:t>
                  </a:r>
                  <a:r>
                    <a:rPr lang="en-US" altLang="en-US" sz="1200" baseline="30000">
                      <a:solidFill>
                        <a:schemeClr val="bg1"/>
                      </a:solidFill>
                    </a:rPr>
                    <a:t>*</a:t>
                  </a:r>
                  <a:r>
                    <a:rPr lang="en-US" altLang="en-US" sz="1200">
                      <a:solidFill>
                        <a:schemeClr val="bg1"/>
                      </a:solidFill>
                    </a:rPr>
                    <a:t> = 26 ns</a:t>
                  </a:r>
                </a:p>
              </p:txBody>
            </p:sp>
          </p:grpSp>
        </p:grpSp>
        <p:sp>
          <p:nvSpPr>
            <p:cNvPr id="99348" name="Rectangle 20"/>
            <p:cNvSpPr>
              <a:spLocks noChangeArrowheads="1"/>
            </p:cNvSpPr>
            <p:nvPr/>
          </p:nvSpPr>
          <p:spPr bwMode="auto">
            <a:xfrm>
              <a:off x="624" y="4080"/>
              <a:ext cx="16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Phys Stat Sol (b) </a:t>
              </a:r>
              <a:r>
                <a:rPr lang="en-US" altLang="en-US" sz="1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233</a:t>
              </a:r>
              <a:r>
                <a:rPr lang="en-US" altLang="en-US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, 445 (2002) </a:t>
              </a:r>
            </a:p>
          </p:txBody>
        </p:sp>
      </p:grpSp>
      <p:sp>
        <p:nvSpPr>
          <p:cNvPr id="99353" name="Rectangle 25"/>
          <p:cNvSpPr>
            <a:spLocks noGrp="1" noChangeArrowheads="1"/>
          </p:cNvSpPr>
          <p:nvPr>
            <p:ph type="title"/>
          </p:nvPr>
        </p:nvSpPr>
        <p:spPr>
          <a:xfrm>
            <a:off x="1990725" y="526257"/>
            <a:ext cx="5562600" cy="533400"/>
          </a:xfrm>
          <a:ln/>
        </p:spPr>
        <p:txBody>
          <a:bodyPr/>
          <a:lstStyle/>
          <a:p>
            <a:r>
              <a:rPr lang="en-US" altLang="en-US" sz="2800" dirty="0"/>
              <a:t>T</a:t>
            </a:r>
            <a:r>
              <a:rPr lang="en-US" altLang="en-US" sz="2800" baseline="-25000" dirty="0"/>
              <a:t>2</a:t>
            </a:r>
            <a:r>
              <a:rPr lang="en-US" altLang="en-US" sz="2800" baseline="30000" dirty="0"/>
              <a:t>*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in Lightly Doped GaAs (2002)</a:t>
            </a:r>
            <a:endParaRPr lang="en-US" altLang="en-US" sz="2800" dirty="0"/>
          </a:p>
        </p:txBody>
      </p:sp>
      <p:grpSp>
        <p:nvGrpSpPr>
          <p:cNvPr id="99357" name="Group 29"/>
          <p:cNvGrpSpPr>
            <a:grpSpLocks/>
          </p:cNvGrpSpPr>
          <p:nvPr/>
        </p:nvGrpSpPr>
        <p:grpSpPr bwMode="auto">
          <a:xfrm>
            <a:off x="4857752" y="1747838"/>
            <a:ext cx="4321175" cy="5033962"/>
            <a:chOff x="2942" y="1101"/>
            <a:chExt cx="2722" cy="3171"/>
          </a:xfrm>
        </p:grpSpPr>
        <p:pic>
          <p:nvPicPr>
            <p:cNvPr id="99342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52" t="14734" r="21013" b="15558"/>
            <a:stretch>
              <a:fillRect/>
            </a:stretch>
          </p:blipFill>
          <p:spPr bwMode="auto">
            <a:xfrm>
              <a:off x="3006" y="1101"/>
              <a:ext cx="1487" cy="1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9343" name="Text Box 15"/>
            <p:cNvSpPr txBox="1">
              <a:spLocks noChangeArrowheads="1"/>
            </p:cNvSpPr>
            <p:nvPr/>
          </p:nvSpPr>
          <p:spPr bwMode="auto">
            <a:xfrm>
              <a:off x="4656" y="1491"/>
              <a:ext cx="76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i="1">
                  <a:solidFill>
                    <a:schemeClr val="bg1"/>
                  </a:solidFill>
                  <a:latin typeface="Times New Roman" panose="02020603050405020304" pitchFamily="18" charset="0"/>
                </a:rPr>
                <a:t>n</a:t>
              </a:r>
              <a:r>
                <a:rPr lang="en-US" altLang="en-US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 = 1E15 cm</a:t>
              </a:r>
              <a:r>
                <a:rPr lang="en-US" altLang="en-US" sz="1400" baseline="30000">
                  <a:solidFill>
                    <a:schemeClr val="bg1"/>
                  </a:solidFill>
                  <a:latin typeface="Times New Roman" panose="02020603050405020304" pitchFamily="18" charset="0"/>
                </a:rPr>
                <a:t>-3</a:t>
              </a:r>
            </a:p>
            <a:p>
              <a:r>
                <a:rPr lang="en-US" altLang="en-US" sz="1400" i="1">
                  <a:solidFill>
                    <a:schemeClr val="bg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400" baseline="-25000">
                  <a:solidFill>
                    <a:schemeClr val="bg1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1400" baseline="30000">
                  <a:solidFill>
                    <a:schemeClr val="bg1"/>
                  </a:solidFill>
                  <a:latin typeface="Times New Roman" panose="02020603050405020304" pitchFamily="18" charset="0"/>
                </a:rPr>
                <a:t>*</a:t>
              </a:r>
              <a:r>
                <a:rPr lang="en-US" altLang="en-US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 = 34 ns</a:t>
              </a:r>
            </a:p>
          </p:txBody>
        </p:sp>
        <p:sp>
          <p:nvSpPr>
            <p:cNvPr id="99344" name="Text Box 16"/>
            <p:cNvSpPr txBox="1">
              <a:spLocks noChangeArrowheads="1"/>
            </p:cNvSpPr>
            <p:nvPr/>
          </p:nvSpPr>
          <p:spPr bwMode="auto">
            <a:xfrm>
              <a:off x="3120" y="2352"/>
              <a:ext cx="15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Phys Solid State </a:t>
              </a:r>
              <a:r>
                <a:rPr lang="en-US" altLang="en-US" sz="1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39</a:t>
              </a:r>
              <a:r>
                <a:rPr lang="en-US" altLang="en-US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, 1765 (1997)</a:t>
              </a:r>
            </a:p>
          </p:txBody>
        </p:sp>
        <p:pic>
          <p:nvPicPr>
            <p:cNvPr id="99345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0" t="17863" r="7962" b="8203"/>
            <a:stretch>
              <a:fillRect/>
            </a:stretch>
          </p:blipFill>
          <p:spPr bwMode="auto">
            <a:xfrm>
              <a:off x="2942" y="2688"/>
              <a:ext cx="1584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9346" name="Text Box 18"/>
            <p:cNvSpPr txBox="1">
              <a:spLocks noChangeArrowheads="1"/>
            </p:cNvSpPr>
            <p:nvPr/>
          </p:nvSpPr>
          <p:spPr bwMode="auto">
            <a:xfrm>
              <a:off x="3038" y="4080"/>
              <a:ext cx="16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Phys Rev Lett </a:t>
              </a:r>
              <a:r>
                <a:rPr lang="en-US" altLang="en-US" sz="1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88</a:t>
              </a:r>
              <a:r>
                <a:rPr lang="en-US" altLang="en-US" sz="1400">
                  <a:solidFill>
                    <a:schemeClr val="bg1"/>
                  </a:solidFill>
                  <a:latin typeface="Times New Roman" panose="02020603050405020304" pitchFamily="18" charset="0"/>
                </a:rPr>
                <a:t>, 256801 (2002)</a:t>
              </a:r>
            </a:p>
          </p:txBody>
        </p:sp>
        <p:sp>
          <p:nvSpPr>
            <p:cNvPr id="99347" name="Text Box 19"/>
            <p:cNvSpPr txBox="1">
              <a:spLocks noChangeArrowheads="1"/>
            </p:cNvSpPr>
            <p:nvPr/>
          </p:nvSpPr>
          <p:spPr bwMode="auto">
            <a:xfrm>
              <a:off x="4526" y="2928"/>
              <a:ext cx="1138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Nominally undoped</a:t>
              </a:r>
            </a:p>
            <a:p>
              <a:r>
                <a:rPr lang="en-US" altLang="en-US" sz="1600" i="1">
                  <a:solidFill>
                    <a:schemeClr val="bg1"/>
                  </a:solidFill>
                  <a:latin typeface="Times New Roman" panose="02020603050405020304" pitchFamily="18" charset="0"/>
                </a:rPr>
                <a:t>T</a:t>
              </a:r>
              <a:r>
                <a:rPr lang="en-US" altLang="en-US" sz="1600" baseline="-25000">
                  <a:solidFill>
                    <a:schemeClr val="bg1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1600" baseline="30000">
                  <a:solidFill>
                    <a:schemeClr val="bg1"/>
                  </a:solidFill>
                  <a:latin typeface="Times New Roman" panose="02020603050405020304" pitchFamily="18" charset="0"/>
                </a:rPr>
                <a:t>*</a:t>
              </a:r>
              <a:r>
                <a:rPr lang="en-US" altLang="en-US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 varies with </a:t>
              </a:r>
              <a:r>
                <a:rPr lang="en-US" altLang="en-US" sz="1600">
                  <a:solidFill>
                    <a:schemeClr val="bg1"/>
                  </a:solidFill>
                  <a:latin typeface="Symbol" panose="05050102010706020507" pitchFamily="18" charset="2"/>
                </a:rPr>
                <a:t>E</a:t>
              </a:r>
              <a:r>
                <a:rPr lang="en-US" altLang="en-US" sz="1600" baseline="-25000">
                  <a:solidFill>
                    <a:schemeClr val="bg1"/>
                  </a:solidFill>
                  <a:latin typeface="Times New Roman" panose="02020603050405020304" pitchFamily="18" charset="0"/>
                </a:rPr>
                <a:t>exc</a:t>
              </a:r>
            </a:p>
            <a:p>
              <a:r>
                <a:rPr lang="en-US" altLang="en-US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altLang="en-US" sz="1600">
                  <a:solidFill>
                    <a:schemeClr val="bg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 changing </a:t>
              </a:r>
              <a:r>
                <a:rPr lang="en-US" altLang="en-US" sz="1600" i="1">
                  <a:solidFill>
                    <a:schemeClr val="bg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n</a:t>
              </a:r>
              <a:endParaRPr lang="en-US" altLang="en-US" sz="1600" i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en-US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altLang="en-US" sz="1600">
                  <a:solidFill>
                    <a:schemeClr val="bg1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 </a:t>
              </a:r>
              <a:r>
                <a:rPr lang="en-US" altLang="en-US" sz="1600">
                  <a:solidFill>
                    <a:schemeClr val="bg1"/>
                  </a:solidFill>
                  <a:latin typeface="Times New Roman" panose="02020603050405020304" pitchFamily="18" charset="0"/>
                </a:rPr>
                <a:t>5 - 300 ns</a:t>
              </a:r>
            </a:p>
          </p:txBody>
        </p:sp>
      </p:grpSp>
      <p:sp>
        <p:nvSpPr>
          <p:cNvPr id="99354" name="Text Box 26"/>
          <p:cNvSpPr txBox="1">
            <a:spLocks noChangeArrowheads="1"/>
          </p:cNvSpPr>
          <p:nvPr/>
        </p:nvSpPr>
        <p:spPr bwMode="auto">
          <a:xfrm>
            <a:off x="5495927" y="1150938"/>
            <a:ext cx="17859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sng" dirty="0" err="1">
                <a:solidFill>
                  <a:schemeClr val="bg1"/>
                </a:solidFill>
              </a:rPr>
              <a:t>Ioffe</a:t>
            </a:r>
            <a:r>
              <a:rPr lang="en-US" altLang="en-US" u="sng" dirty="0">
                <a:solidFill>
                  <a:schemeClr val="bg1"/>
                </a:solidFill>
              </a:rPr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19657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19" name="Rectangle 63"/>
          <p:cNvSpPr>
            <a:spLocks noChangeArrowheads="1"/>
          </p:cNvSpPr>
          <p:nvPr/>
        </p:nvSpPr>
        <p:spPr bwMode="auto">
          <a:xfrm>
            <a:off x="509587" y="1707357"/>
            <a:ext cx="27432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708746"/>
            <a:ext cx="3200400" cy="1066800"/>
          </a:xfrm>
        </p:spPr>
        <p:txBody>
          <a:bodyPr/>
          <a:lstStyle/>
          <a:p>
            <a:r>
              <a:rPr lang="en-US" altLang="en-US" sz="2400" dirty="0">
                <a:cs typeface="Times New Roman" panose="02020603050405020304" pitchFamily="18" charset="0"/>
              </a:rPr>
              <a:t>Spin Orbit Coupling: </a:t>
            </a:r>
            <a:r>
              <a:rPr lang="en-US" altLang="en-US" sz="2400" b="1" dirty="0">
                <a:cs typeface="Times New Roman" panose="02020603050405020304" pitchFamily="18" charset="0"/>
              </a:rPr>
              <a:t>J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b="1" dirty="0">
                <a:cs typeface="Times New Roman" panose="02020603050405020304" pitchFamily="18" charset="0"/>
              </a:rPr>
              <a:t>L </a:t>
            </a:r>
            <a:r>
              <a:rPr lang="en-US" altLang="en-US" sz="2400" dirty="0">
                <a:cs typeface="Times New Roman" panose="02020603050405020304" pitchFamily="18" charset="0"/>
              </a:rPr>
              <a:t>+ </a:t>
            </a:r>
            <a:r>
              <a:rPr lang="en-US" altLang="en-US" sz="2400" b="1" dirty="0">
                <a:cs typeface="Times New Roman" panose="02020603050405020304" pitchFamily="18" charset="0"/>
              </a:rPr>
              <a:t>S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96260" name="Oval 4"/>
          <p:cNvSpPr>
            <a:spLocks noChangeArrowheads="1"/>
          </p:cNvSpPr>
          <p:nvPr/>
        </p:nvSpPr>
        <p:spPr bwMode="auto">
          <a:xfrm>
            <a:off x="1423987" y="1783557"/>
            <a:ext cx="1219200" cy="4572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1195387" y="1707357"/>
            <a:ext cx="1676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Oval 6"/>
          <p:cNvSpPr>
            <a:spLocks noChangeArrowheads="1"/>
          </p:cNvSpPr>
          <p:nvPr/>
        </p:nvSpPr>
        <p:spPr bwMode="auto">
          <a:xfrm>
            <a:off x="1042987" y="3155157"/>
            <a:ext cx="2057400" cy="5334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814387" y="3383757"/>
            <a:ext cx="2438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Oval 8"/>
          <p:cNvSpPr>
            <a:spLocks noChangeArrowheads="1"/>
          </p:cNvSpPr>
          <p:nvPr/>
        </p:nvSpPr>
        <p:spPr bwMode="auto">
          <a:xfrm>
            <a:off x="1300162" y="3155157"/>
            <a:ext cx="1447800" cy="10668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1195387" y="3536157"/>
            <a:ext cx="1676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814387" y="1783557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800080"/>
                </a:solidFill>
                <a:latin typeface="Times New Roman" panose="02020603050405020304" pitchFamily="18" charset="0"/>
              </a:rPr>
              <a:t>CB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585787" y="3002757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hh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585787" y="3383757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lh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2862262" y="1380332"/>
            <a:ext cx="146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latin typeface="Times New Roman" panose="02020603050405020304" pitchFamily="18" charset="0"/>
              </a:rPr>
              <a:t>(Yu and Cardona)</a:t>
            </a:r>
          </a:p>
        </p:txBody>
      </p:sp>
      <p:sp>
        <p:nvSpPr>
          <p:cNvPr id="96272" name="Oval 16"/>
          <p:cNvSpPr>
            <a:spLocks noChangeArrowheads="1"/>
          </p:cNvSpPr>
          <p:nvPr/>
        </p:nvSpPr>
        <p:spPr bwMode="auto">
          <a:xfrm>
            <a:off x="1576387" y="3688557"/>
            <a:ext cx="914400" cy="5334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1423987" y="3917157"/>
            <a:ext cx="1219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585787" y="3764757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so</a:t>
            </a:r>
          </a:p>
        </p:txBody>
      </p:sp>
      <p:grpSp>
        <p:nvGrpSpPr>
          <p:cNvPr id="96275" name="Group 19"/>
          <p:cNvGrpSpPr>
            <a:grpSpLocks/>
          </p:cNvGrpSpPr>
          <p:nvPr/>
        </p:nvGrpSpPr>
        <p:grpSpPr bwMode="auto">
          <a:xfrm>
            <a:off x="1652587" y="3155157"/>
            <a:ext cx="2801940" cy="1092200"/>
            <a:chOff x="912" y="3408"/>
            <a:chExt cx="1765" cy="688"/>
          </a:xfrm>
        </p:grpSpPr>
        <p:sp>
          <p:nvSpPr>
            <p:cNvPr id="96280" name="Text Box 24"/>
            <p:cNvSpPr txBox="1">
              <a:spLocks noChangeArrowheads="1"/>
            </p:cNvSpPr>
            <p:nvPr/>
          </p:nvSpPr>
          <p:spPr bwMode="auto">
            <a:xfrm>
              <a:off x="912" y="3408"/>
              <a:ext cx="6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 err="1" smtClean="0">
                  <a:solidFill>
                    <a:srgbClr val="FF3300"/>
                  </a:solidFill>
                  <a:latin typeface="Times New Roman" panose="02020603050405020304" pitchFamily="18" charset="0"/>
                </a:rPr>
                <a:t>J</a:t>
              </a:r>
              <a:r>
                <a:rPr lang="en-US" altLang="en-US" sz="2000" baseline="-25000" dirty="0" err="1" smtClean="0">
                  <a:solidFill>
                    <a:srgbClr val="FF3300"/>
                  </a:solidFill>
                  <a:latin typeface="Times New Roman" panose="02020603050405020304" pitchFamily="18" charset="0"/>
                </a:rPr>
                <a:t>z</a:t>
              </a:r>
              <a:r>
                <a:rPr lang="en-US" altLang="en-US" sz="2000" dirty="0" smtClean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= 3/2</a:t>
              </a:r>
            </a:p>
          </p:txBody>
        </p:sp>
        <p:sp>
          <p:nvSpPr>
            <p:cNvPr id="96281" name="Text Box 25"/>
            <p:cNvSpPr txBox="1">
              <a:spLocks noChangeArrowheads="1"/>
            </p:cNvSpPr>
            <p:nvPr/>
          </p:nvSpPr>
          <p:spPr bwMode="auto">
            <a:xfrm>
              <a:off x="912" y="3792"/>
              <a:ext cx="6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 err="1" smtClean="0">
                  <a:solidFill>
                    <a:srgbClr val="FF3300"/>
                  </a:solidFill>
                  <a:latin typeface="Times New Roman" panose="02020603050405020304" pitchFamily="18" charset="0"/>
                </a:rPr>
                <a:t>J</a:t>
              </a:r>
              <a:r>
                <a:rPr lang="en-US" altLang="en-US" sz="2000" baseline="-25000" dirty="0" err="1" smtClean="0">
                  <a:solidFill>
                    <a:srgbClr val="FF3300"/>
                  </a:solidFill>
                  <a:latin typeface="Times New Roman" panose="02020603050405020304" pitchFamily="18" charset="0"/>
                </a:rPr>
                <a:t>z</a:t>
              </a:r>
              <a:r>
                <a:rPr lang="en-US" altLang="en-US" sz="2000" dirty="0" smtClean="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= 1/2</a:t>
              </a:r>
            </a:p>
          </p:txBody>
        </p:sp>
        <p:sp>
          <p:nvSpPr>
            <p:cNvPr id="96282" name="Text Box 26"/>
            <p:cNvSpPr txBox="1">
              <a:spLocks noChangeArrowheads="1"/>
            </p:cNvSpPr>
            <p:nvPr/>
          </p:nvSpPr>
          <p:spPr bwMode="auto">
            <a:xfrm>
              <a:off x="1920" y="3456"/>
              <a:ext cx="757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L = 1</a:t>
              </a:r>
            </a:p>
            <a:p>
              <a:r>
                <a:rPr lang="en-US" altLang="en-US" sz="2000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S = </a:t>
              </a:r>
              <a:r>
                <a:rPr lang="en-US" altLang="en-US" sz="2000" dirty="0" smtClean="0">
                  <a:solidFill>
                    <a:srgbClr val="FF3300"/>
                  </a:solidFill>
                  <a:latin typeface="Times New Roman" panose="02020603050405020304" pitchFamily="18" charset="0"/>
                </a:rPr>
                <a:t>½</a:t>
              </a:r>
            </a:p>
            <a:p>
              <a:r>
                <a:rPr lang="en-US" altLang="en-US" sz="2000" dirty="0" smtClean="0">
                  <a:solidFill>
                    <a:srgbClr val="FF33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 J = 3/2</a:t>
              </a:r>
              <a:endPara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6283" name="Group 27"/>
          <p:cNvGrpSpPr>
            <a:grpSpLocks/>
          </p:cNvGrpSpPr>
          <p:nvPr/>
        </p:nvGrpSpPr>
        <p:grpSpPr bwMode="auto">
          <a:xfrm>
            <a:off x="5029200" y="3840957"/>
            <a:ext cx="2281238" cy="2195513"/>
            <a:chOff x="3216" y="2592"/>
            <a:chExt cx="1437" cy="1383"/>
          </a:xfrm>
        </p:grpSpPr>
        <p:grpSp>
          <p:nvGrpSpPr>
            <p:cNvPr id="96284" name="Group 28"/>
            <p:cNvGrpSpPr>
              <a:grpSpLocks/>
            </p:cNvGrpSpPr>
            <p:nvPr/>
          </p:nvGrpSpPr>
          <p:grpSpPr bwMode="auto">
            <a:xfrm>
              <a:off x="3216" y="2592"/>
              <a:ext cx="1437" cy="1383"/>
              <a:chOff x="3216" y="2592"/>
              <a:chExt cx="1437" cy="1383"/>
            </a:xfrm>
          </p:grpSpPr>
          <p:sp>
            <p:nvSpPr>
              <p:cNvPr id="96285" name="Text Box 29"/>
              <p:cNvSpPr txBox="1">
                <a:spLocks noChangeArrowheads="1"/>
              </p:cNvSpPr>
              <p:nvPr/>
            </p:nvSpPr>
            <p:spPr bwMode="auto">
              <a:xfrm>
                <a:off x="3552" y="2592"/>
                <a:ext cx="3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-1/2</a:t>
                </a:r>
              </a:p>
            </p:txBody>
          </p:sp>
          <p:sp>
            <p:nvSpPr>
              <p:cNvPr id="96286" name="Text Box 30"/>
              <p:cNvSpPr txBox="1">
                <a:spLocks noChangeArrowheads="1"/>
              </p:cNvSpPr>
              <p:nvPr/>
            </p:nvSpPr>
            <p:spPr bwMode="auto">
              <a:xfrm>
                <a:off x="3936" y="2592"/>
                <a:ext cx="3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+1/2</a:t>
                </a:r>
              </a:p>
            </p:txBody>
          </p:sp>
          <p:sp>
            <p:nvSpPr>
              <p:cNvPr id="96287" name="Text Box 31"/>
              <p:cNvSpPr txBox="1">
                <a:spLocks noChangeArrowheads="1"/>
              </p:cNvSpPr>
              <p:nvPr/>
            </p:nvSpPr>
            <p:spPr bwMode="auto">
              <a:xfrm>
                <a:off x="3216" y="3408"/>
                <a:ext cx="3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8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-3/2</a:t>
                </a:r>
              </a:p>
            </p:txBody>
          </p:sp>
          <p:sp>
            <p:nvSpPr>
              <p:cNvPr id="96288" name="Text Box 32"/>
              <p:cNvSpPr txBox="1">
                <a:spLocks noChangeArrowheads="1"/>
              </p:cNvSpPr>
              <p:nvPr/>
            </p:nvSpPr>
            <p:spPr bwMode="auto">
              <a:xfrm>
                <a:off x="3552" y="3408"/>
                <a:ext cx="3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-1/2</a:t>
                </a:r>
              </a:p>
            </p:txBody>
          </p:sp>
          <p:sp>
            <p:nvSpPr>
              <p:cNvPr id="96289" name="Text Box 33"/>
              <p:cNvSpPr txBox="1">
                <a:spLocks noChangeArrowheads="1"/>
              </p:cNvSpPr>
              <p:nvPr/>
            </p:nvSpPr>
            <p:spPr bwMode="auto">
              <a:xfrm>
                <a:off x="3888" y="3408"/>
                <a:ext cx="3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+1/2</a:t>
                </a:r>
              </a:p>
            </p:txBody>
          </p:sp>
          <p:sp>
            <p:nvSpPr>
              <p:cNvPr id="96290" name="Text Box 34"/>
              <p:cNvSpPr txBox="1">
                <a:spLocks noChangeArrowheads="1"/>
              </p:cNvSpPr>
              <p:nvPr/>
            </p:nvSpPr>
            <p:spPr bwMode="auto">
              <a:xfrm>
                <a:off x="4272" y="3408"/>
                <a:ext cx="3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+3/2</a:t>
                </a:r>
              </a:p>
            </p:txBody>
          </p:sp>
          <p:sp>
            <p:nvSpPr>
              <p:cNvPr id="96291" name="Text Box 35"/>
              <p:cNvSpPr txBox="1">
                <a:spLocks noChangeArrowheads="1"/>
              </p:cNvSpPr>
              <p:nvPr/>
            </p:nvSpPr>
            <p:spPr bwMode="auto">
              <a:xfrm>
                <a:off x="3552" y="3744"/>
                <a:ext cx="3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-1/2</a:t>
                </a:r>
              </a:p>
            </p:txBody>
          </p:sp>
          <p:sp>
            <p:nvSpPr>
              <p:cNvPr id="96292" name="Text Box 36"/>
              <p:cNvSpPr txBox="1">
                <a:spLocks noChangeArrowheads="1"/>
              </p:cNvSpPr>
              <p:nvPr/>
            </p:nvSpPr>
            <p:spPr bwMode="auto">
              <a:xfrm>
                <a:off x="3936" y="3744"/>
                <a:ext cx="3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+1/2</a:t>
                </a:r>
              </a:p>
            </p:txBody>
          </p:sp>
        </p:grpSp>
        <p:grpSp>
          <p:nvGrpSpPr>
            <p:cNvPr id="96293" name="Group 37"/>
            <p:cNvGrpSpPr>
              <a:grpSpLocks/>
            </p:cNvGrpSpPr>
            <p:nvPr/>
          </p:nvGrpSpPr>
          <p:grpSpPr bwMode="auto">
            <a:xfrm>
              <a:off x="3312" y="2832"/>
              <a:ext cx="1248" cy="912"/>
              <a:chOff x="3312" y="2832"/>
              <a:chExt cx="1248" cy="912"/>
            </a:xfrm>
          </p:grpSpPr>
          <p:sp>
            <p:nvSpPr>
              <p:cNvPr id="96294" name="Line 38"/>
              <p:cNvSpPr>
                <a:spLocks noChangeShapeType="1"/>
              </p:cNvSpPr>
              <p:nvPr/>
            </p:nvSpPr>
            <p:spPr bwMode="auto">
              <a:xfrm flipV="1">
                <a:off x="3648" y="2832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6295" name="Line 39"/>
              <p:cNvSpPr>
                <a:spLocks noChangeShapeType="1"/>
              </p:cNvSpPr>
              <p:nvPr/>
            </p:nvSpPr>
            <p:spPr bwMode="auto">
              <a:xfrm>
                <a:off x="3984" y="2832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6296" name="Line 40"/>
              <p:cNvSpPr>
                <a:spLocks noChangeShapeType="1"/>
              </p:cNvSpPr>
              <p:nvPr/>
            </p:nvSpPr>
            <p:spPr bwMode="auto">
              <a:xfrm>
                <a:off x="3648" y="340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6297" name="Line 41"/>
              <p:cNvSpPr>
                <a:spLocks noChangeShapeType="1"/>
              </p:cNvSpPr>
              <p:nvPr/>
            </p:nvSpPr>
            <p:spPr bwMode="auto">
              <a:xfrm>
                <a:off x="3312" y="340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6298" name="Line 42"/>
              <p:cNvSpPr>
                <a:spLocks noChangeShapeType="1"/>
              </p:cNvSpPr>
              <p:nvPr/>
            </p:nvSpPr>
            <p:spPr bwMode="auto">
              <a:xfrm>
                <a:off x="3984" y="340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6299" name="Line 43"/>
              <p:cNvSpPr>
                <a:spLocks noChangeShapeType="1"/>
              </p:cNvSpPr>
              <p:nvPr/>
            </p:nvSpPr>
            <p:spPr bwMode="auto">
              <a:xfrm>
                <a:off x="4320" y="340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6300" name="Line 44"/>
              <p:cNvSpPr>
                <a:spLocks noChangeShapeType="1"/>
              </p:cNvSpPr>
              <p:nvPr/>
            </p:nvSpPr>
            <p:spPr bwMode="auto">
              <a:xfrm>
                <a:off x="3648" y="374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6301" name="Line 45"/>
              <p:cNvSpPr>
                <a:spLocks noChangeShapeType="1"/>
              </p:cNvSpPr>
              <p:nvPr/>
            </p:nvSpPr>
            <p:spPr bwMode="auto">
              <a:xfrm>
                <a:off x="3984" y="374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6303" name="Group 47"/>
          <p:cNvGrpSpPr>
            <a:grpSpLocks/>
          </p:cNvGrpSpPr>
          <p:nvPr/>
        </p:nvGrpSpPr>
        <p:grpSpPr bwMode="auto">
          <a:xfrm>
            <a:off x="1652587" y="1712119"/>
            <a:ext cx="2759078" cy="1016000"/>
            <a:chOff x="912" y="2499"/>
            <a:chExt cx="1738" cy="640"/>
          </a:xfrm>
        </p:grpSpPr>
        <p:sp>
          <p:nvSpPr>
            <p:cNvPr id="96308" name="Text Box 52"/>
            <p:cNvSpPr txBox="1">
              <a:spLocks noChangeArrowheads="1"/>
            </p:cNvSpPr>
            <p:nvPr/>
          </p:nvSpPr>
          <p:spPr bwMode="auto">
            <a:xfrm>
              <a:off x="1893" y="2499"/>
              <a:ext cx="757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solidFill>
                    <a:srgbClr val="FFC000"/>
                  </a:solidFill>
                  <a:latin typeface="Times New Roman" panose="02020603050405020304" pitchFamily="18" charset="0"/>
                </a:rPr>
                <a:t>L = 0</a:t>
              </a:r>
            </a:p>
            <a:p>
              <a:r>
                <a:rPr lang="en-US" altLang="en-US" sz="2000" dirty="0">
                  <a:solidFill>
                    <a:srgbClr val="FFC000"/>
                  </a:solidFill>
                  <a:latin typeface="Times New Roman" panose="02020603050405020304" pitchFamily="18" charset="0"/>
                </a:rPr>
                <a:t>S = </a:t>
              </a:r>
              <a:r>
                <a:rPr lang="en-US" altLang="en-US" sz="2000" dirty="0" smtClean="0">
                  <a:solidFill>
                    <a:srgbClr val="FFC000"/>
                  </a:solidFill>
                  <a:latin typeface="Times New Roman" panose="02020603050405020304" pitchFamily="18" charset="0"/>
                </a:rPr>
                <a:t>1/2</a:t>
              </a:r>
            </a:p>
            <a:p>
              <a:r>
                <a:rPr lang="en-US" altLang="en-US" sz="2000" dirty="0" smtClean="0">
                  <a:solidFill>
                    <a:srgbClr val="FFC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 J = 1/2</a:t>
              </a:r>
              <a:endParaRPr lang="en-US" altLang="en-US" sz="2000" dirty="0">
                <a:solidFill>
                  <a:srgbClr val="FFC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6309" name="Text Box 53"/>
            <p:cNvSpPr txBox="1">
              <a:spLocks noChangeArrowheads="1"/>
            </p:cNvSpPr>
            <p:nvPr/>
          </p:nvSpPr>
          <p:spPr bwMode="auto">
            <a:xfrm>
              <a:off x="912" y="2544"/>
              <a:ext cx="62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 err="1" smtClean="0">
                  <a:solidFill>
                    <a:srgbClr val="FFC000"/>
                  </a:solidFill>
                  <a:latin typeface="Times New Roman" panose="02020603050405020304" pitchFamily="18" charset="0"/>
                </a:rPr>
                <a:t>J</a:t>
              </a:r>
              <a:r>
                <a:rPr lang="en-US" altLang="en-US" sz="2000" baseline="-25000" dirty="0" err="1" smtClean="0">
                  <a:solidFill>
                    <a:srgbClr val="FFC000"/>
                  </a:solidFill>
                  <a:latin typeface="Times New Roman" panose="02020603050405020304" pitchFamily="18" charset="0"/>
                </a:rPr>
                <a:t>z</a:t>
              </a:r>
              <a:r>
                <a:rPr lang="en-US" altLang="en-US" sz="2000" dirty="0" smtClean="0">
                  <a:solidFill>
                    <a:srgbClr val="FFC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>
                  <a:solidFill>
                    <a:srgbClr val="FFC000"/>
                  </a:solidFill>
                  <a:latin typeface="Times New Roman" panose="02020603050405020304" pitchFamily="18" charset="0"/>
                </a:rPr>
                <a:t>= 1/2</a:t>
              </a:r>
            </a:p>
          </p:txBody>
        </p:sp>
      </p:grpSp>
      <p:sp>
        <p:nvSpPr>
          <p:cNvPr id="96311" name="Line 55"/>
          <p:cNvSpPr>
            <a:spLocks noChangeShapeType="1"/>
          </p:cNvSpPr>
          <p:nvPr/>
        </p:nvSpPr>
        <p:spPr bwMode="auto">
          <a:xfrm flipV="1">
            <a:off x="1981200" y="2209404"/>
            <a:ext cx="0" cy="914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312" name="Group 56"/>
          <p:cNvGrpSpPr>
            <a:grpSpLocks/>
          </p:cNvGrpSpPr>
          <p:nvPr/>
        </p:nvGrpSpPr>
        <p:grpSpPr bwMode="auto">
          <a:xfrm>
            <a:off x="5295900" y="4210449"/>
            <a:ext cx="1143000" cy="1447800"/>
            <a:chOff x="3408" y="2832"/>
            <a:chExt cx="720" cy="912"/>
          </a:xfrm>
        </p:grpSpPr>
        <p:sp>
          <p:nvSpPr>
            <p:cNvPr id="96313" name="Line 57"/>
            <p:cNvSpPr>
              <a:spLocks noChangeShapeType="1"/>
            </p:cNvSpPr>
            <p:nvPr/>
          </p:nvSpPr>
          <p:spPr bwMode="auto">
            <a:xfrm flipV="1">
              <a:off x="3408" y="2832"/>
              <a:ext cx="384" cy="576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6314" name="Line 58"/>
            <p:cNvSpPr>
              <a:spLocks noChangeShapeType="1"/>
            </p:cNvSpPr>
            <p:nvPr/>
          </p:nvSpPr>
          <p:spPr bwMode="auto">
            <a:xfrm flipV="1">
              <a:off x="3744" y="2832"/>
              <a:ext cx="336" cy="576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6315" name="Line 59"/>
            <p:cNvSpPr>
              <a:spLocks noChangeShapeType="1"/>
            </p:cNvSpPr>
            <p:nvPr/>
          </p:nvSpPr>
          <p:spPr bwMode="auto">
            <a:xfrm flipV="1">
              <a:off x="3792" y="2832"/>
              <a:ext cx="336" cy="912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96316" name="Text Box 60"/>
          <p:cNvSpPr txBox="1">
            <a:spLocks noChangeArrowheads="1"/>
          </p:cNvSpPr>
          <p:nvPr/>
        </p:nvSpPr>
        <p:spPr bwMode="auto">
          <a:xfrm>
            <a:off x="6270625" y="4321574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accent1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400" baseline="30000" dirty="0">
                <a:solidFill>
                  <a:schemeClr val="accent1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96317" name="Rectangle 61"/>
          <p:cNvSpPr>
            <a:spLocks noChangeArrowheads="1"/>
          </p:cNvSpPr>
          <p:nvPr/>
        </p:nvSpPr>
        <p:spPr bwMode="auto">
          <a:xfrm>
            <a:off x="4800600" y="2503092"/>
            <a:ext cx="3048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accent1"/>
                </a:solidFill>
              </a:rPr>
              <a:t>Optical selection rules for circular polarized light</a:t>
            </a:r>
            <a:endParaRPr lang="en-US" altLang="en-US" sz="24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96318" name="Rectangle 6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sz="2800"/>
              <a:t>Using Optics: III-V Semiconductors</a:t>
            </a:r>
          </a:p>
        </p:txBody>
      </p:sp>
      <p:sp>
        <p:nvSpPr>
          <p:cNvPr id="96321" name="Rectangle 65"/>
          <p:cNvSpPr>
            <a:spLocks noChangeArrowheads="1"/>
          </p:cNvSpPr>
          <p:nvPr/>
        </p:nvSpPr>
        <p:spPr bwMode="auto">
          <a:xfrm>
            <a:off x="1778000" y="6365875"/>
            <a:ext cx="5105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Spin Polarization ↔ Optical Polarization</a:t>
            </a:r>
          </a:p>
        </p:txBody>
      </p:sp>
    </p:spTree>
    <p:extLst>
      <p:ext uri="{BB962C8B-B14F-4D97-AF65-F5344CB8AC3E}">
        <p14:creationId xmlns:p14="http://schemas.microsoft.com/office/powerpoint/2010/main" val="25639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</a:t>
            </a:r>
            <a:r>
              <a:rPr lang="en-US" baseline="-25000" dirty="0" smtClean="0"/>
              <a:t>1</a:t>
            </a:r>
            <a:r>
              <a:rPr lang="en-US" dirty="0"/>
              <a:t> </a:t>
            </a:r>
            <a:r>
              <a:rPr lang="en-US" dirty="0" smtClean="0"/>
              <a:t>(2003)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hadn’t it been done before?</a:t>
            </a:r>
          </a:p>
          <a:p>
            <a:pPr lvl="1"/>
            <a:r>
              <a:rPr lang="en-US" dirty="0" smtClean="0"/>
              <a:t>Too long!!</a:t>
            </a:r>
          </a:p>
          <a:p>
            <a:r>
              <a:rPr lang="en-US" dirty="0" smtClean="0"/>
              <a:t>Idea: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62200" y="3048000"/>
            <a:ext cx="3352800" cy="2590800"/>
            <a:chOff x="2209800" y="2362200"/>
            <a:chExt cx="3352800" cy="2590800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2209800" y="2362200"/>
              <a:ext cx="3352800" cy="2590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286000" y="2438400"/>
              <a:ext cx="3124200" cy="2395538"/>
              <a:chOff x="2928" y="816"/>
              <a:chExt cx="1968" cy="1509"/>
            </a:xfrm>
          </p:grpSpPr>
          <p:pic>
            <p:nvPicPr>
              <p:cNvPr id="6" name="Picture 5" descr="fig2b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816"/>
                <a:ext cx="1968" cy="15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3360" y="9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3381375" y="3876675"/>
              <a:ext cx="11874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b="1">
                  <a:solidFill>
                    <a:srgbClr val="33CC33"/>
                  </a:solidFill>
                </a:rPr>
                <a:t>Pulsed light</a:t>
              </a: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3733800" y="3505200"/>
              <a:ext cx="798513" cy="211138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4468813" y="2846388"/>
              <a:ext cx="747712" cy="201612"/>
            </a:xfrm>
            <a:prstGeom prst="rect">
              <a:avLst/>
            </a:prstGeom>
            <a:noFill/>
            <a:ln w="15875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73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239000" cy="533400"/>
          </a:xfrm>
          <a:ln/>
        </p:spPr>
        <p:txBody>
          <a:bodyPr/>
          <a:lstStyle/>
          <a:p>
            <a:r>
              <a:rPr lang="en-US" altLang="en-US" sz="2800" dirty="0"/>
              <a:t>Data: </a:t>
            </a:r>
            <a:r>
              <a:rPr lang="en-US" altLang="en-US" sz="2800" i="1" dirty="0"/>
              <a:t>n</a:t>
            </a:r>
            <a:r>
              <a:rPr lang="en-US" altLang="en-US" sz="2800" dirty="0"/>
              <a:t> = 1</a:t>
            </a:r>
            <a:r>
              <a:rPr lang="en-US" altLang="en-US" sz="2800" dirty="0">
                <a:sym typeface="Symbol" panose="05050102010706020507" pitchFamily="18" charset="2"/>
              </a:rPr>
              <a:t>10</a:t>
            </a:r>
            <a:r>
              <a:rPr lang="en-US" altLang="en-US" sz="2800" baseline="30000" dirty="0">
                <a:sym typeface="Symbol" panose="05050102010706020507" pitchFamily="18" charset="2"/>
              </a:rPr>
              <a:t>-15</a:t>
            </a:r>
            <a:r>
              <a:rPr lang="en-US" altLang="en-US" sz="2800" dirty="0">
                <a:sym typeface="Symbol" panose="05050102010706020507" pitchFamily="18" charset="2"/>
              </a:rPr>
              <a:t> cm</a:t>
            </a:r>
            <a:r>
              <a:rPr lang="en-US" altLang="en-US" sz="2800" baseline="30000" dirty="0">
                <a:sym typeface="Symbol" panose="05050102010706020507" pitchFamily="18" charset="2"/>
              </a:rPr>
              <a:t>-3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smtClean="0">
                <a:sym typeface="Symbol" panose="05050102010706020507" pitchFamily="18" charset="2"/>
              </a:rPr>
              <a:t>sample  (2007)</a:t>
            </a:r>
            <a:endParaRPr lang="en-US" altLang="en-US" sz="2800" dirty="0">
              <a:sym typeface="Symbol" panose="05050102010706020507" pitchFamily="18" charset="2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3124200" cy="6096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Some raw data</a:t>
            </a:r>
          </a:p>
        </p:txBody>
      </p:sp>
      <p:graphicFrame>
        <p:nvGraphicFramePr>
          <p:cNvPr id="16691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2174875"/>
          <a:ext cx="4114800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Graph" r:id="rId3" imgW="3576960" imgH="3011040" progId="Origin50.Graph">
                  <p:embed/>
                </p:oleObj>
              </mc:Choice>
              <mc:Fallback>
                <p:oleObj name="Graph" r:id="rId3" imgW="3576960" imgH="3011040" progId="Origin50.Graph">
                  <p:embed/>
                  <p:pic>
                    <p:nvPicPr>
                      <p:cNvPr id="166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74875"/>
                        <a:ext cx="4114800" cy="3463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7" name="Object 5"/>
          <p:cNvGraphicFramePr>
            <a:graphicFrameLocks noChangeAspect="1"/>
          </p:cNvGraphicFramePr>
          <p:nvPr/>
        </p:nvGraphicFramePr>
        <p:xfrm>
          <a:off x="4267200" y="2209800"/>
          <a:ext cx="4876800" cy="397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Graph" r:id="rId5" imgW="3808800" imgH="3106080" progId="Origin50.Graph">
                  <p:embed/>
                </p:oleObj>
              </mc:Choice>
              <mc:Fallback>
                <p:oleObj name="Graph" r:id="rId5" imgW="3808800" imgH="3106080" progId="Origin50.Graph">
                  <p:embed/>
                  <p:pic>
                    <p:nvPicPr>
                      <p:cNvPr id="1669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09800"/>
                        <a:ext cx="4876800" cy="3979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4495800" y="1295400"/>
            <a:ext cx="4267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altLang="en-US" i="1" dirty="0"/>
              <a:t>T</a:t>
            </a:r>
            <a:r>
              <a:rPr lang="en-US" altLang="en-US" baseline="-25000" dirty="0"/>
              <a:t>1</a:t>
            </a:r>
            <a:r>
              <a:rPr lang="en-US" altLang="en-US" dirty="0"/>
              <a:t> vs </a:t>
            </a:r>
            <a:r>
              <a:rPr lang="en-US" altLang="en-US" i="1" dirty="0"/>
              <a:t>B</a:t>
            </a:r>
            <a:r>
              <a:rPr lang="en-US" altLang="en-US" dirty="0"/>
              <a:t> for </a:t>
            </a:r>
            <a:r>
              <a:rPr lang="en-US" altLang="en-US" dirty="0" smtClean="0"/>
              <a:t>four </a:t>
            </a:r>
            <a:r>
              <a:rPr lang="en-US" altLang="en-US" dirty="0"/>
              <a:t>temps</a:t>
            </a:r>
          </a:p>
        </p:txBody>
      </p:sp>
      <p:graphicFrame>
        <p:nvGraphicFramePr>
          <p:cNvPr id="166919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267200" y="2362200"/>
          <a:ext cx="4876800" cy="384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Graph" r:id="rId7" imgW="3866400" imgH="3049920" progId="Origin50.Graph">
                  <p:embed/>
                </p:oleObj>
              </mc:Choice>
              <mc:Fallback>
                <p:oleObj name="Graph" r:id="rId7" imgW="3866400" imgH="3049920" progId="Origin50.Graph">
                  <p:embed/>
                  <p:pic>
                    <p:nvPicPr>
                      <p:cNvPr id="1669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362200"/>
                        <a:ext cx="4876800" cy="3846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6920" name="Group 8"/>
          <p:cNvGrpSpPr>
            <a:grpSpLocks/>
          </p:cNvGrpSpPr>
          <p:nvPr/>
        </p:nvGrpSpPr>
        <p:grpSpPr bwMode="auto">
          <a:xfrm>
            <a:off x="5638800" y="2133600"/>
            <a:ext cx="2986088" cy="1019175"/>
            <a:chOff x="3552" y="1344"/>
            <a:chExt cx="1881" cy="642"/>
          </a:xfrm>
        </p:grpSpPr>
        <p:sp>
          <p:nvSpPr>
            <p:cNvPr id="166921" name="Oval 9"/>
            <p:cNvSpPr>
              <a:spLocks noChangeArrowheads="1"/>
            </p:cNvSpPr>
            <p:nvPr/>
          </p:nvSpPr>
          <p:spPr bwMode="auto">
            <a:xfrm>
              <a:off x="5241" y="1794"/>
              <a:ext cx="192" cy="192"/>
            </a:xfrm>
            <a:prstGeom prst="ellips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2" name="Rectangle 10"/>
            <p:cNvSpPr>
              <a:spLocks noChangeArrowheads="1"/>
            </p:cNvSpPr>
            <p:nvPr/>
          </p:nvSpPr>
          <p:spPr bwMode="auto">
            <a:xfrm>
              <a:off x="3552" y="1344"/>
              <a:ext cx="1728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200">
                  <a:solidFill>
                    <a:srgbClr val="00CC00"/>
                  </a:solidFill>
                </a:rPr>
                <a:t>&gt;20 </a:t>
              </a:r>
              <a:r>
                <a:rPr lang="en-US" altLang="en-US" sz="2200">
                  <a:solidFill>
                    <a:srgbClr val="00CC00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en-US" sz="2200">
                  <a:solidFill>
                    <a:srgbClr val="00CC00"/>
                  </a:solidFill>
                </a:rPr>
                <a:t>s (1.5K, 7T)</a:t>
              </a:r>
            </a:p>
          </p:txBody>
        </p:sp>
      </p:grpSp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6096000" y="2138363"/>
            <a:ext cx="1484313" cy="43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zoomed in</a:t>
            </a:r>
          </a:p>
        </p:txBody>
      </p:sp>
      <p:sp>
        <p:nvSpPr>
          <p:cNvPr id="166924" name="Oval 12"/>
          <p:cNvSpPr>
            <a:spLocks noChangeArrowheads="1"/>
          </p:cNvSpPr>
          <p:nvPr/>
        </p:nvSpPr>
        <p:spPr bwMode="auto">
          <a:xfrm>
            <a:off x="6172200" y="2971800"/>
            <a:ext cx="1828800" cy="2438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5" name="Text Box 13"/>
          <p:cNvSpPr txBox="1">
            <a:spLocks noChangeArrowheads="1"/>
          </p:cNvSpPr>
          <p:nvPr/>
        </p:nvSpPr>
        <p:spPr bwMode="auto">
          <a:xfrm>
            <a:off x="152400" y="2162175"/>
            <a:ext cx="38211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Beautiful exponential decays!</a:t>
            </a:r>
          </a:p>
        </p:txBody>
      </p:sp>
      <p:sp>
        <p:nvSpPr>
          <p:cNvPr id="166926" name="Text Box 14"/>
          <p:cNvSpPr txBox="1">
            <a:spLocks noChangeArrowheads="1"/>
          </p:cNvSpPr>
          <p:nvPr/>
        </p:nvSpPr>
        <p:spPr bwMode="auto">
          <a:xfrm>
            <a:off x="4267200" y="6324600"/>
            <a:ext cx="4817986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 smtClean="0"/>
              <a:t>Theory: </a:t>
            </a:r>
            <a:r>
              <a:rPr lang="en-US" altLang="en-US" sz="1800" dirty="0"/>
              <a:t>T</a:t>
            </a:r>
            <a:r>
              <a:rPr lang="en-US" altLang="en-US" sz="1800" baseline="-25000" dirty="0"/>
              <a:t>1</a:t>
            </a:r>
            <a:r>
              <a:rPr lang="en-US" altLang="en-US" sz="1800" dirty="0"/>
              <a:t> decrease with B expected for QDs</a:t>
            </a:r>
          </a:p>
        </p:txBody>
      </p:sp>
      <p:sp>
        <p:nvSpPr>
          <p:cNvPr id="166927" name="Text Box 15"/>
          <p:cNvSpPr txBox="1">
            <a:spLocks noChangeArrowheads="1"/>
          </p:cNvSpPr>
          <p:nvPr/>
        </p:nvSpPr>
        <p:spPr bwMode="auto">
          <a:xfrm>
            <a:off x="2590800" y="2895600"/>
            <a:ext cx="1069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/>
              <a:t>1E15 sample</a:t>
            </a:r>
          </a:p>
        </p:txBody>
      </p:sp>
    </p:spTree>
    <p:extLst>
      <p:ext uri="{BB962C8B-B14F-4D97-AF65-F5344CB8AC3E}">
        <p14:creationId xmlns:p14="http://schemas.microsoft.com/office/powerpoint/2010/main" val="313247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8" grpId="0" animBg="1"/>
      <p:bldP spid="166923" grpId="0" animBg="1"/>
      <p:bldP spid="1669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sz="2800" dirty="0"/>
              <a:t>Quantum-dot-like behavior?</a:t>
            </a:r>
            <a:endParaRPr lang="en-US" altLang="en-US" sz="2800" dirty="0">
              <a:sym typeface="Symbol" panose="05050102010706020507" pitchFamily="18" charset="2"/>
            </a:endParaRPr>
          </a:p>
        </p:txBody>
      </p:sp>
      <p:pic>
        <p:nvPicPr>
          <p:cNvPr id="180242" name="Picture 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t="8734" r="2357" b="8875"/>
          <a:stretch>
            <a:fillRect/>
          </a:stretch>
        </p:blipFill>
        <p:spPr>
          <a:xfrm>
            <a:off x="4800600" y="2147888"/>
            <a:ext cx="4191000" cy="3352800"/>
          </a:xfrm>
          <a:noFill/>
          <a:ln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0248" name="Picture 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t="15529" r="32350" b="22162"/>
          <a:stretch>
            <a:fillRect/>
          </a:stretch>
        </p:blipFill>
        <p:spPr>
          <a:xfrm>
            <a:off x="152400" y="2133600"/>
            <a:ext cx="4191000" cy="3321050"/>
          </a:xfrm>
          <a:noFill/>
          <a:ln cap="flat">
            <a:solidFill>
              <a:schemeClr val="tx1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0250" name="Text Box 26"/>
          <p:cNvSpPr txBox="1">
            <a:spLocks noChangeArrowheads="1"/>
          </p:cNvSpPr>
          <p:nvPr/>
        </p:nvSpPr>
        <p:spPr bwMode="auto">
          <a:xfrm>
            <a:off x="4648200" y="5653088"/>
            <a:ext cx="433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 err="1">
                <a:solidFill>
                  <a:schemeClr val="bg1"/>
                </a:solidFill>
              </a:rPr>
              <a:t>Bulaev</a:t>
            </a:r>
            <a:r>
              <a:rPr lang="en-US" altLang="en-US" sz="1800" dirty="0">
                <a:solidFill>
                  <a:schemeClr val="bg1"/>
                </a:solidFill>
              </a:rPr>
              <a:t> and Loss, PRB </a:t>
            </a:r>
            <a:r>
              <a:rPr lang="en-US" altLang="en-US" sz="1800" b="1" dirty="0">
                <a:solidFill>
                  <a:schemeClr val="bg1"/>
                </a:solidFill>
              </a:rPr>
              <a:t>71</a:t>
            </a:r>
            <a:r>
              <a:rPr lang="en-US" altLang="en-US" sz="1800" dirty="0">
                <a:solidFill>
                  <a:schemeClr val="bg1"/>
                </a:solidFill>
              </a:rPr>
              <a:t> 205324 (2005)</a:t>
            </a:r>
          </a:p>
        </p:txBody>
      </p:sp>
      <p:sp>
        <p:nvSpPr>
          <p:cNvPr id="180251" name="Text Box 27"/>
          <p:cNvSpPr txBox="1">
            <a:spLocks noChangeArrowheads="1"/>
          </p:cNvSpPr>
          <p:nvPr/>
        </p:nvSpPr>
        <p:spPr bwMode="auto">
          <a:xfrm>
            <a:off x="5410200" y="1600200"/>
            <a:ext cx="3038475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Rashba spin relaxation</a:t>
            </a:r>
          </a:p>
        </p:txBody>
      </p:sp>
      <p:sp>
        <p:nvSpPr>
          <p:cNvPr id="180252" name="Text Box 28"/>
          <p:cNvSpPr txBox="1">
            <a:spLocks noChangeArrowheads="1"/>
          </p:cNvSpPr>
          <p:nvPr/>
        </p:nvSpPr>
        <p:spPr bwMode="auto">
          <a:xfrm>
            <a:off x="1676400" y="1591588"/>
            <a:ext cx="1284326" cy="430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Our </a:t>
            </a:r>
            <a:r>
              <a:rPr lang="en-US" alt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3915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6" name="Rectangle 16"/>
          <p:cNvSpPr>
            <a:spLocks noChangeArrowheads="1"/>
          </p:cNvSpPr>
          <p:nvPr/>
        </p:nvSpPr>
        <p:spPr bwMode="auto">
          <a:xfrm>
            <a:off x="4800600" y="1600200"/>
            <a:ext cx="2743200" cy="144780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957637"/>
            <a:ext cx="2743200" cy="1570038"/>
          </a:xfrm>
        </p:spPr>
        <p:txBody>
          <a:bodyPr/>
          <a:lstStyle/>
          <a:p>
            <a:r>
              <a:rPr lang="en-US" altLang="en-US" sz="2400" dirty="0"/>
              <a:t>Time-resolved Kerr rotation </a:t>
            </a:r>
            <a:br>
              <a:rPr lang="en-US" altLang="en-US" sz="2400" dirty="0"/>
            </a:br>
            <a:r>
              <a:rPr lang="en-US" altLang="en-US" sz="2400" dirty="0"/>
              <a:t>(</a:t>
            </a:r>
            <a:r>
              <a:rPr lang="en-US" altLang="en-US" sz="2400" dirty="0" err="1"/>
              <a:t>cw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lasers, modulated)</a:t>
            </a:r>
            <a:endParaRPr lang="en-US" altLang="en-US" sz="2400" dirty="0"/>
          </a:p>
        </p:txBody>
      </p:sp>
      <p:pic>
        <p:nvPicPr>
          <p:cNvPr id="35840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27488"/>
            <a:ext cx="5867400" cy="28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07" name="Rectangle 7"/>
          <p:cNvSpPr>
            <a:spLocks noChangeArrowheads="1"/>
          </p:cNvSpPr>
          <p:nvPr/>
        </p:nvSpPr>
        <p:spPr bwMode="auto">
          <a:xfrm>
            <a:off x="304800" y="6131718"/>
            <a:ext cx="2438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dirty="0">
                <a:solidFill>
                  <a:schemeClr val="bg1"/>
                </a:solidFill>
              </a:rPr>
              <a:t>Solid State Comm. </a:t>
            </a:r>
            <a:r>
              <a:rPr lang="en-US" altLang="en-US" sz="1600" b="1" dirty="0">
                <a:solidFill>
                  <a:schemeClr val="bg1"/>
                </a:solidFill>
              </a:rPr>
              <a:t>152</a:t>
            </a:r>
            <a:r>
              <a:rPr lang="en-US" altLang="en-US" sz="1600" dirty="0">
                <a:solidFill>
                  <a:schemeClr val="bg1"/>
                </a:solidFill>
              </a:rPr>
              <a:t>, 410 (2012)</a:t>
            </a:r>
          </a:p>
        </p:txBody>
      </p:sp>
      <p:sp>
        <p:nvSpPr>
          <p:cNvPr id="358410" name="Text Box 10"/>
          <p:cNvSpPr txBox="1">
            <a:spLocks noChangeArrowheads="1"/>
          </p:cNvSpPr>
          <p:nvPr/>
        </p:nvSpPr>
        <p:spPr bwMode="auto">
          <a:xfrm>
            <a:off x="4800600" y="3048000"/>
            <a:ext cx="2743200" cy="458788"/>
          </a:xfrm>
          <a:prstGeom prst="rect">
            <a:avLst/>
          </a:prstGeom>
          <a:solidFill>
            <a:srgbClr val="99FF99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GaAs substrate</a:t>
            </a:r>
          </a:p>
        </p:txBody>
      </p:sp>
      <p:sp>
        <p:nvSpPr>
          <p:cNvPr id="358412" name="Line 12"/>
          <p:cNvSpPr>
            <a:spLocks noChangeShapeType="1"/>
          </p:cNvSpPr>
          <p:nvPr/>
        </p:nvSpPr>
        <p:spPr bwMode="auto">
          <a:xfrm>
            <a:off x="4800600" y="2819400"/>
            <a:ext cx="2743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13" name="Line 13"/>
          <p:cNvSpPr>
            <a:spLocks noChangeShapeType="1"/>
          </p:cNvSpPr>
          <p:nvPr/>
        </p:nvSpPr>
        <p:spPr bwMode="auto">
          <a:xfrm>
            <a:off x="4800600" y="2590800"/>
            <a:ext cx="2743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14" name="Line 14"/>
          <p:cNvSpPr>
            <a:spLocks noChangeShapeType="1"/>
          </p:cNvSpPr>
          <p:nvPr/>
        </p:nvSpPr>
        <p:spPr bwMode="auto">
          <a:xfrm>
            <a:off x="4800600" y="2362200"/>
            <a:ext cx="2743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15" name="Line 15"/>
          <p:cNvSpPr>
            <a:spLocks noChangeShapeType="1"/>
          </p:cNvSpPr>
          <p:nvPr/>
        </p:nvSpPr>
        <p:spPr bwMode="auto">
          <a:xfrm>
            <a:off x="4800600" y="1905000"/>
            <a:ext cx="2743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17" name="Line 17"/>
          <p:cNvSpPr>
            <a:spLocks noChangeShapeType="1"/>
          </p:cNvSpPr>
          <p:nvPr/>
        </p:nvSpPr>
        <p:spPr bwMode="auto">
          <a:xfrm>
            <a:off x="4800600" y="2133600"/>
            <a:ext cx="2743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18" name="Text Box 18"/>
          <p:cNvSpPr txBox="1">
            <a:spLocks noChangeArrowheads="1"/>
          </p:cNvSpPr>
          <p:nvPr/>
        </p:nvSpPr>
        <p:spPr bwMode="auto">
          <a:xfrm>
            <a:off x="7696200" y="1828800"/>
            <a:ext cx="1311275" cy="793750"/>
          </a:xfrm>
          <a:prstGeom prst="rect">
            <a:avLst/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AlGaAs barriers</a:t>
            </a:r>
          </a:p>
        </p:txBody>
      </p:sp>
      <p:sp>
        <p:nvSpPr>
          <p:cNvPr id="358419" name="Line 19"/>
          <p:cNvSpPr>
            <a:spLocks noChangeShapeType="1"/>
          </p:cNvSpPr>
          <p:nvPr/>
        </p:nvSpPr>
        <p:spPr bwMode="auto">
          <a:xfrm>
            <a:off x="3886200" y="1447800"/>
            <a:ext cx="838200" cy="4572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20" name="Line 20"/>
          <p:cNvSpPr>
            <a:spLocks noChangeShapeType="1"/>
          </p:cNvSpPr>
          <p:nvPr/>
        </p:nvSpPr>
        <p:spPr bwMode="auto">
          <a:xfrm>
            <a:off x="3886200" y="1905000"/>
            <a:ext cx="838200" cy="228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21" name="Line 21"/>
          <p:cNvSpPr>
            <a:spLocks noChangeShapeType="1"/>
          </p:cNvSpPr>
          <p:nvPr/>
        </p:nvSpPr>
        <p:spPr bwMode="auto">
          <a:xfrm>
            <a:off x="3886200" y="2362200"/>
            <a:ext cx="8382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22" name="Line 22"/>
          <p:cNvSpPr>
            <a:spLocks noChangeShapeType="1"/>
          </p:cNvSpPr>
          <p:nvPr/>
        </p:nvSpPr>
        <p:spPr bwMode="auto">
          <a:xfrm flipV="1">
            <a:off x="3886200" y="2590800"/>
            <a:ext cx="838200" cy="762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23" name="Line 23"/>
          <p:cNvSpPr>
            <a:spLocks noChangeShapeType="1"/>
          </p:cNvSpPr>
          <p:nvPr/>
        </p:nvSpPr>
        <p:spPr bwMode="auto">
          <a:xfrm flipV="1">
            <a:off x="3886200" y="2819400"/>
            <a:ext cx="838200" cy="228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24" name="Text Box 24"/>
          <p:cNvSpPr txBox="1">
            <a:spLocks noChangeArrowheads="1"/>
          </p:cNvSpPr>
          <p:nvPr/>
        </p:nvSpPr>
        <p:spPr bwMode="auto">
          <a:xfrm>
            <a:off x="2286000" y="1143000"/>
            <a:ext cx="15986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2.8 nm well</a:t>
            </a:r>
          </a:p>
        </p:txBody>
      </p:sp>
      <p:sp>
        <p:nvSpPr>
          <p:cNvPr id="358426" name="Text Box 26"/>
          <p:cNvSpPr txBox="1">
            <a:spLocks noChangeArrowheads="1"/>
          </p:cNvSpPr>
          <p:nvPr/>
        </p:nvSpPr>
        <p:spPr bwMode="auto">
          <a:xfrm>
            <a:off x="2286000" y="1676400"/>
            <a:ext cx="15986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4.2 nm well</a:t>
            </a:r>
          </a:p>
        </p:txBody>
      </p:sp>
      <p:sp>
        <p:nvSpPr>
          <p:cNvPr id="358427" name="Text Box 27"/>
          <p:cNvSpPr txBox="1">
            <a:spLocks noChangeArrowheads="1"/>
          </p:cNvSpPr>
          <p:nvPr/>
        </p:nvSpPr>
        <p:spPr bwMode="auto">
          <a:xfrm>
            <a:off x="2287588" y="2133600"/>
            <a:ext cx="15986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6.2 nm well</a:t>
            </a:r>
          </a:p>
        </p:txBody>
      </p:sp>
      <p:sp>
        <p:nvSpPr>
          <p:cNvPr id="358428" name="Text Box 28"/>
          <p:cNvSpPr txBox="1">
            <a:spLocks noChangeArrowheads="1"/>
          </p:cNvSpPr>
          <p:nvPr/>
        </p:nvSpPr>
        <p:spPr bwMode="auto">
          <a:xfrm>
            <a:off x="2286000" y="2514600"/>
            <a:ext cx="15986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8.4 nm well</a:t>
            </a:r>
          </a:p>
        </p:txBody>
      </p:sp>
      <p:sp>
        <p:nvSpPr>
          <p:cNvPr id="358429" name="Text Box 29"/>
          <p:cNvSpPr txBox="1">
            <a:spLocks noChangeArrowheads="1"/>
          </p:cNvSpPr>
          <p:nvPr/>
        </p:nvSpPr>
        <p:spPr bwMode="auto">
          <a:xfrm>
            <a:off x="2286000" y="3048000"/>
            <a:ext cx="15208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14 nm well</a:t>
            </a:r>
          </a:p>
        </p:txBody>
      </p:sp>
      <p:sp>
        <p:nvSpPr>
          <p:cNvPr id="358430" name="Oval 30"/>
          <p:cNvSpPr>
            <a:spLocks noChangeArrowheads="1"/>
          </p:cNvSpPr>
          <p:nvPr/>
        </p:nvSpPr>
        <p:spPr bwMode="auto">
          <a:xfrm>
            <a:off x="2057400" y="2895600"/>
            <a:ext cx="1981200" cy="762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990600" y="549274"/>
            <a:ext cx="723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smtClean="0"/>
              <a:t>n-GaAs Quantum Wells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/>
              <a:t>What do we expect?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305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 dirty="0"/>
              <a:t>Lack of bulk inversion symmetry </a:t>
            </a:r>
            <a:r>
              <a:rPr lang="en-US" altLang="en-US" sz="2200" dirty="0">
                <a:sym typeface="Symbol" panose="05050102010706020507" pitchFamily="18" charset="2"/>
              </a:rPr>
              <a:t></a:t>
            </a:r>
            <a:r>
              <a:rPr lang="en-US" altLang="en-US" sz="2200" dirty="0"/>
              <a:t> spin splitting of CB (“DP”)</a:t>
            </a:r>
          </a:p>
          <a:p>
            <a:pPr>
              <a:lnSpc>
                <a:spcPct val="90000"/>
              </a:lnSpc>
            </a:pPr>
            <a:r>
              <a:rPr lang="en-US" altLang="en-US" sz="2200" dirty="0" err="1"/>
              <a:t>D’yakonov</a:t>
            </a:r>
            <a:r>
              <a:rPr lang="en-US" altLang="en-US" sz="2200" dirty="0"/>
              <a:t> and </a:t>
            </a:r>
            <a:r>
              <a:rPr lang="en-US" altLang="en-US" sz="2200" dirty="0" err="1"/>
              <a:t>Kachorovskii</a:t>
            </a:r>
            <a:r>
              <a:rPr lang="en-US" altLang="en-US" sz="2200" dirty="0"/>
              <a:t> (1986), QWs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Bastard &amp; Ferreira (1992), ionized impurity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 dirty="0"/>
              <a:t>	scattering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 </a:t>
            </a:r>
            <a:r>
              <a:rPr lang="en-US" altLang="en-US" sz="2200" dirty="0" err="1">
                <a:latin typeface="Symbol" panose="05050102010706020507" pitchFamily="18" charset="2"/>
              </a:rPr>
              <a:t>t</a:t>
            </a:r>
            <a:r>
              <a:rPr lang="en-US" altLang="en-US" sz="2200" baseline="-25000" dirty="0" err="1"/>
              <a:t>s</a:t>
            </a:r>
            <a:r>
              <a:rPr lang="en-US" altLang="en-US" sz="2200" dirty="0"/>
              <a:t> = 2.5 ns for 15 nm well at 10 K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perhaps 10-100 longer at 1.5 K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Bastard (1992), high fields (6-15 T)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 </a:t>
            </a:r>
            <a:r>
              <a:rPr lang="en-US" altLang="en-US" sz="2200" dirty="0" err="1">
                <a:latin typeface="Symbol" panose="05050102010706020507" pitchFamily="18" charset="2"/>
              </a:rPr>
              <a:t>t</a:t>
            </a:r>
            <a:r>
              <a:rPr lang="en-US" altLang="en-US" sz="2200" baseline="-25000" dirty="0" err="1"/>
              <a:t>s</a:t>
            </a:r>
            <a:r>
              <a:rPr lang="en-US" altLang="en-US" sz="2200" dirty="0"/>
              <a:t> = 1-2 ns for 9 nm well, ~B</a:t>
            </a:r>
            <a:r>
              <a:rPr lang="en-US" altLang="en-US" sz="2200" baseline="30000" dirty="0"/>
              <a:t>1/2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Terauchi et al (1999), 300 K, DK verified in part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Lau (2001, 2002), 100+ K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matched experiments of Terauchi, and </a:t>
            </a:r>
            <a:r>
              <a:rPr lang="en-US" altLang="en-US" sz="2200" dirty="0" err="1"/>
              <a:t>Kikkawa</a:t>
            </a:r>
            <a:r>
              <a:rPr lang="en-US" altLang="en-US" sz="2200" dirty="0"/>
              <a:t> &amp; </a:t>
            </a:r>
            <a:r>
              <a:rPr lang="en-US" altLang="en-US" sz="2200" dirty="0" err="1"/>
              <a:t>Awschalom</a:t>
            </a:r>
            <a:endParaRPr lang="en-US" altLang="en-US" sz="2200" dirty="0"/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also T</a:t>
            </a:r>
            <a:r>
              <a:rPr lang="en-US" altLang="en-US" sz="2200" baseline="-25000" dirty="0"/>
              <a:t>2</a:t>
            </a:r>
            <a:r>
              <a:rPr lang="en-US" altLang="en-US" sz="2200" dirty="0"/>
              <a:t> </a:t>
            </a:r>
            <a:r>
              <a:rPr lang="en-US" altLang="en-US" sz="2200" dirty="0">
                <a:sym typeface="Symbol" panose="05050102010706020507" pitchFamily="18" charset="2"/>
              </a:rPr>
              <a:t> T</a:t>
            </a:r>
            <a:r>
              <a:rPr lang="en-US" altLang="en-US" sz="2200" baseline="-25000" dirty="0">
                <a:sym typeface="Symbol" panose="05050102010706020507" pitchFamily="18" charset="2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Various T</a:t>
            </a:r>
            <a:r>
              <a:rPr lang="en-US" altLang="en-US" sz="2200" baseline="-25000" dirty="0"/>
              <a:t>2</a:t>
            </a:r>
            <a:r>
              <a:rPr lang="en-US" altLang="en-US" sz="2200" baseline="30000" dirty="0"/>
              <a:t>*</a:t>
            </a:r>
            <a:r>
              <a:rPr lang="en-US" altLang="en-US" sz="2200" dirty="0"/>
              <a:t> measurements: a few ns in </a:t>
            </a:r>
            <a:r>
              <a:rPr lang="en-US" altLang="en-US" sz="2200" dirty="0" smtClean="0"/>
              <a:t>GaAs</a:t>
            </a:r>
            <a:endParaRPr lang="en-US" altLang="en-US" sz="22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Longest lifetimes in </a:t>
            </a:r>
            <a:r>
              <a:rPr lang="en-US" altLang="en-US" sz="2000" i="1" dirty="0"/>
              <a:t>any</a:t>
            </a:r>
            <a:r>
              <a:rPr lang="en-US" altLang="en-US" sz="2000" dirty="0"/>
              <a:t> QWs: ~35 </a:t>
            </a:r>
            <a:r>
              <a:rPr lang="en-US" altLang="en-US" sz="2000" dirty="0" smtClean="0"/>
              <a:t>ns   (II-VI)</a:t>
            </a:r>
            <a:endParaRPr lang="en-US" altLang="en-US" sz="2000" dirty="0"/>
          </a:p>
        </p:txBody>
      </p:sp>
      <p:pic>
        <p:nvPicPr>
          <p:cNvPr id="3655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1981200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5576" name="Oval 8"/>
          <p:cNvSpPr>
            <a:spLocks noChangeArrowheads="1"/>
          </p:cNvSpPr>
          <p:nvPr/>
        </p:nvSpPr>
        <p:spPr bwMode="auto">
          <a:xfrm>
            <a:off x="609600" y="2743200"/>
            <a:ext cx="4876800" cy="9144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5577" name="Oval 9"/>
          <p:cNvSpPr>
            <a:spLocks noChangeArrowheads="1"/>
          </p:cNvSpPr>
          <p:nvPr/>
        </p:nvSpPr>
        <p:spPr bwMode="auto">
          <a:xfrm>
            <a:off x="4114800" y="3886200"/>
            <a:ext cx="838200" cy="5334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5578" name="Oval 10"/>
          <p:cNvSpPr>
            <a:spLocks noChangeArrowheads="1"/>
          </p:cNvSpPr>
          <p:nvPr/>
        </p:nvSpPr>
        <p:spPr bwMode="auto">
          <a:xfrm>
            <a:off x="4343400" y="6340475"/>
            <a:ext cx="914400" cy="5334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533400"/>
          </a:xfrm>
        </p:spPr>
        <p:txBody>
          <a:bodyPr/>
          <a:lstStyle/>
          <a:p>
            <a:r>
              <a:rPr lang="en-US" altLang="en-US" sz="2800" dirty="0" smtClean="0"/>
              <a:t>n-Doped </a:t>
            </a:r>
            <a:r>
              <a:rPr lang="en-US" altLang="en-US" sz="2800" dirty="0"/>
              <a:t>QWs: Selection Rules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39624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 dirty="0" err="1" smtClean="0"/>
              <a:t>hh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and </a:t>
            </a:r>
            <a:r>
              <a:rPr lang="en-US" altLang="en-US" sz="2200" dirty="0" err="1"/>
              <a:t>lh</a:t>
            </a:r>
            <a:r>
              <a:rPr lang="en-US" altLang="en-US" sz="2200" dirty="0"/>
              <a:t> degeneracy lifted </a:t>
            </a:r>
            <a:endParaRPr lang="en-US" altLang="en-US" sz="2200" dirty="0" smtClean="0"/>
          </a:p>
          <a:p>
            <a:pPr>
              <a:lnSpc>
                <a:spcPct val="90000"/>
              </a:lnSpc>
            </a:pPr>
            <a:r>
              <a:rPr lang="en-US" altLang="en-US" sz="2200" dirty="0" smtClean="0"/>
              <a:t>Singlet </a:t>
            </a:r>
            <a:r>
              <a:rPr lang="en-US" altLang="en-US" sz="2200" dirty="0" err="1"/>
              <a:t>trion</a:t>
            </a:r>
            <a:r>
              <a:rPr lang="en-US" altLang="en-US" sz="2200" dirty="0"/>
              <a:t>: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 dirty="0"/>
              <a:t>	e</a:t>
            </a:r>
            <a:r>
              <a:rPr lang="en-US" altLang="en-US" sz="2200" dirty="0">
                <a:sym typeface="Symbol" panose="05050102010706020507" pitchFamily="18" charset="2"/>
              </a:rPr>
              <a:t> + e + h(either  or , either </a:t>
            </a:r>
            <a:r>
              <a:rPr lang="en-US" altLang="en-US" sz="2200" dirty="0" err="1">
                <a:sym typeface="Symbol" panose="05050102010706020507" pitchFamily="18" charset="2"/>
              </a:rPr>
              <a:t>hh</a:t>
            </a:r>
            <a:r>
              <a:rPr lang="en-US" altLang="en-US" sz="2200" dirty="0">
                <a:sym typeface="Symbol" panose="05050102010706020507" pitchFamily="18" charset="2"/>
              </a:rPr>
              <a:t> or </a:t>
            </a:r>
            <a:r>
              <a:rPr lang="en-US" altLang="en-US" sz="2200" dirty="0" err="1">
                <a:sym typeface="Symbol" panose="05050102010706020507" pitchFamily="18" charset="2"/>
              </a:rPr>
              <a:t>lh</a:t>
            </a:r>
            <a:r>
              <a:rPr lang="en-US" altLang="en-US" sz="2200" dirty="0" smtClean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200" dirty="0">
              <a:sym typeface="Symbol" panose="05050102010706020507" pitchFamily="18" charset="2"/>
            </a:endParaRPr>
          </a:p>
        </p:txBody>
      </p:sp>
      <p:pic>
        <p:nvPicPr>
          <p:cNvPr id="351433" name="Picture 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8575"/>
            <a:ext cx="4953000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1434" name="Picture 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51187"/>
            <a:ext cx="3929063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59831" y="4153297"/>
            <a:ext cx="2102644" cy="52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200" dirty="0" smtClean="0">
                <a:sym typeface="Symbol" panose="05050102010706020507" pitchFamily="18" charset="2"/>
              </a:rPr>
              <a:t>Kerr rotation:</a:t>
            </a:r>
            <a:endParaRPr lang="en-US" altLang="en-US" sz="2200" dirty="0">
              <a:sym typeface="Symbol" panose="05050102010706020507" pitchFamily="18" charset="2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076700" y="2438400"/>
            <a:ext cx="990600" cy="3048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034337" y="2438400"/>
            <a:ext cx="990600" cy="30480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705350" y="2743200"/>
            <a:ext cx="2000250" cy="2667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>
            <a:stCxn id="8" idx="3"/>
          </p:cNvCxnSpPr>
          <p:nvPr/>
        </p:nvCxnSpPr>
        <p:spPr bwMode="auto">
          <a:xfrm flipH="1">
            <a:off x="6400800" y="2698563"/>
            <a:ext cx="1778607" cy="103523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116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533400"/>
          </a:xfrm>
        </p:spPr>
        <p:txBody>
          <a:bodyPr/>
          <a:lstStyle/>
          <a:p>
            <a:r>
              <a:rPr lang="en-US" altLang="en-US" sz="2800"/>
              <a:t>Wavelength Summary</a:t>
            </a:r>
          </a:p>
        </p:txBody>
      </p:sp>
      <p:sp>
        <p:nvSpPr>
          <p:cNvPr id="3676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257800"/>
            <a:ext cx="8229600" cy="868363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3676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038600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6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1676400"/>
            <a:ext cx="4114800" cy="34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7625" name="Text Box 9"/>
          <p:cNvSpPr txBox="1">
            <a:spLocks noChangeArrowheads="1"/>
          </p:cNvSpPr>
          <p:nvPr/>
        </p:nvSpPr>
        <p:spPr bwMode="auto">
          <a:xfrm>
            <a:off x="5418138" y="1222375"/>
            <a:ext cx="20796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Peak positions:</a:t>
            </a:r>
          </a:p>
        </p:txBody>
      </p:sp>
      <p:pic>
        <p:nvPicPr>
          <p:cNvPr id="36762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0"/>
            <a:ext cx="34702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7631" name="Group 15"/>
          <p:cNvGrpSpPr>
            <a:grpSpLocks/>
          </p:cNvGrpSpPr>
          <p:nvPr/>
        </p:nvGrpSpPr>
        <p:grpSpPr bwMode="auto">
          <a:xfrm>
            <a:off x="2097088" y="1455738"/>
            <a:ext cx="1255712" cy="2811462"/>
            <a:chOff x="1321" y="917"/>
            <a:chExt cx="791" cy="1771"/>
          </a:xfrm>
        </p:grpSpPr>
        <p:sp>
          <p:nvSpPr>
            <p:cNvPr id="367627" name="Freeform 11"/>
            <p:cNvSpPr>
              <a:spLocks/>
            </p:cNvSpPr>
            <p:nvPr/>
          </p:nvSpPr>
          <p:spPr bwMode="auto">
            <a:xfrm>
              <a:off x="1488" y="1149"/>
              <a:ext cx="336" cy="1536"/>
            </a:xfrm>
            <a:custGeom>
              <a:avLst/>
              <a:gdLst>
                <a:gd name="T0" fmla="*/ 528 w 528"/>
                <a:gd name="T1" fmla="*/ 1536 h 1536"/>
                <a:gd name="T2" fmla="*/ 480 w 528"/>
                <a:gd name="T3" fmla="*/ 1200 h 1536"/>
                <a:gd name="T4" fmla="*/ 288 w 528"/>
                <a:gd name="T5" fmla="*/ 624 h 1536"/>
                <a:gd name="T6" fmla="*/ 0 w 528"/>
                <a:gd name="T7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1536">
                  <a:moveTo>
                    <a:pt x="528" y="1536"/>
                  </a:moveTo>
                  <a:cubicBezTo>
                    <a:pt x="524" y="1444"/>
                    <a:pt x="520" y="1352"/>
                    <a:pt x="480" y="1200"/>
                  </a:cubicBezTo>
                  <a:cubicBezTo>
                    <a:pt x="440" y="1048"/>
                    <a:pt x="368" y="824"/>
                    <a:pt x="288" y="624"/>
                  </a:cubicBezTo>
                  <a:cubicBezTo>
                    <a:pt x="208" y="424"/>
                    <a:pt x="40" y="104"/>
                    <a:pt x="0" y="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628" name="Text Box 12"/>
            <p:cNvSpPr txBox="1">
              <a:spLocks noChangeArrowheads="1"/>
            </p:cNvSpPr>
            <p:nvPr/>
          </p:nvSpPr>
          <p:spPr bwMode="auto">
            <a:xfrm>
              <a:off x="1321" y="917"/>
              <a:ext cx="34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LH</a:t>
              </a:r>
            </a:p>
          </p:txBody>
        </p:sp>
        <p:sp>
          <p:nvSpPr>
            <p:cNvPr id="367629" name="Freeform 13"/>
            <p:cNvSpPr>
              <a:spLocks/>
            </p:cNvSpPr>
            <p:nvPr/>
          </p:nvSpPr>
          <p:spPr bwMode="auto">
            <a:xfrm>
              <a:off x="1776" y="1152"/>
              <a:ext cx="336" cy="1536"/>
            </a:xfrm>
            <a:custGeom>
              <a:avLst/>
              <a:gdLst>
                <a:gd name="T0" fmla="*/ 528 w 528"/>
                <a:gd name="T1" fmla="*/ 1536 h 1536"/>
                <a:gd name="T2" fmla="*/ 480 w 528"/>
                <a:gd name="T3" fmla="*/ 1200 h 1536"/>
                <a:gd name="T4" fmla="*/ 288 w 528"/>
                <a:gd name="T5" fmla="*/ 624 h 1536"/>
                <a:gd name="T6" fmla="*/ 0 w 528"/>
                <a:gd name="T7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1536">
                  <a:moveTo>
                    <a:pt x="528" y="1536"/>
                  </a:moveTo>
                  <a:cubicBezTo>
                    <a:pt x="524" y="1444"/>
                    <a:pt x="520" y="1352"/>
                    <a:pt x="480" y="1200"/>
                  </a:cubicBezTo>
                  <a:cubicBezTo>
                    <a:pt x="440" y="1048"/>
                    <a:pt x="368" y="824"/>
                    <a:pt x="288" y="624"/>
                  </a:cubicBezTo>
                  <a:cubicBezTo>
                    <a:pt x="208" y="424"/>
                    <a:pt x="40" y="104"/>
                    <a:pt x="0" y="0"/>
                  </a:cubicBezTo>
                </a:path>
              </a:pathLst>
            </a:custGeom>
            <a:noFill/>
            <a:ln w="31750" cap="flat" cmpd="sng">
              <a:solidFill>
                <a:srgbClr val="0066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630" name="Text Box 14"/>
            <p:cNvSpPr txBox="1">
              <a:spLocks noChangeArrowheads="1"/>
            </p:cNvSpPr>
            <p:nvPr/>
          </p:nvSpPr>
          <p:spPr bwMode="auto">
            <a:xfrm>
              <a:off x="1607" y="924"/>
              <a:ext cx="37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66FF"/>
                  </a:solidFill>
                </a:rPr>
                <a:t>HH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62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46919"/>
            <a:ext cx="6858000" cy="533400"/>
          </a:xfrm>
        </p:spPr>
        <p:txBody>
          <a:bodyPr/>
          <a:lstStyle/>
          <a:p>
            <a:r>
              <a:rPr lang="en-US" altLang="en-US" sz="2800" dirty="0" smtClean="0"/>
              <a:t>Quantum Well Spin </a:t>
            </a:r>
            <a:r>
              <a:rPr lang="en-US" altLang="en-US" sz="2800" dirty="0"/>
              <a:t>Decays!</a:t>
            </a:r>
          </a:p>
        </p:txBody>
      </p:sp>
      <p:sp>
        <p:nvSpPr>
          <p:cNvPr id="35330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28600" y="5913438"/>
            <a:ext cx="8229600" cy="944562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353303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4876800" cy="438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3304" name="Text Box 24"/>
          <p:cNvSpPr txBox="1">
            <a:spLocks noChangeArrowheads="1"/>
          </p:cNvSpPr>
          <p:nvPr/>
        </p:nvSpPr>
        <p:spPr bwMode="auto">
          <a:xfrm>
            <a:off x="6324600" y="4906963"/>
            <a:ext cx="14049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  <a:latin typeface="Symbol" panose="05050102010706020507" pitchFamily="18" charset="2"/>
              </a:rPr>
              <a:t>t</a:t>
            </a:r>
            <a:r>
              <a:rPr lang="en-US" altLang="en-US" baseline="-25000">
                <a:solidFill>
                  <a:schemeClr val="bg1"/>
                </a:solidFill>
              </a:rPr>
              <a:t>s</a:t>
            </a:r>
            <a:r>
              <a:rPr lang="en-US" altLang="en-US">
                <a:solidFill>
                  <a:schemeClr val="bg1"/>
                </a:solidFill>
              </a:rPr>
              <a:t> = 85 ns</a:t>
            </a:r>
          </a:p>
        </p:txBody>
      </p:sp>
      <p:sp>
        <p:nvSpPr>
          <p:cNvPr id="353305" name="Text Box 25"/>
          <p:cNvSpPr txBox="1">
            <a:spLocks noChangeArrowheads="1"/>
          </p:cNvSpPr>
          <p:nvPr/>
        </p:nvSpPr>
        <p:spPr bwMode="auto">
          <a:xfrm>
            <a:off x="6248400" y="3535363"/>
            <a:ext cx="15605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  <a:latin typeface="Symbol" panose="05050102010706020507" pitchFamily="18" charset="2"/>
              </a:rPr>
              <a:t>t</a:t>
            </a:r>
            <a:r>
              <a:rPr lang="en-US" altLang="en-US" baseline="-25000">
                <a:solidFill>
                  <a:schemeClr val="bg1"/>
                </a:solidFill>
              </a:rPr>
              <a:t>s</a:t>
            </a:r>
            <a:r>
              <a:rPr lang="en-US" altLang="en-US">
                <a:solidFill>
                  <a:schemeClr val="bg1"/>
                </a:solidFill>
              </a:rPr>
              <a:t> = 169 ns</a:t>
            </a:r>
          </a:p>
        </p:txBody>
      </p:sp>
      <p:sp>
        <p:nvSpPr>
          <p:cNvPr id="353306" name="Line 26"/>
          <p:cNvSpPr>
            <a:spLocks noChangeShapeType="1"/>
          </p:cNvSpPr>
          <p:nvPr/>
        </p:nvSpPr>
        <p:spPr bwMode="auto">
          <a:xfrm>
            <a:off x="2209800" y="19050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307" name="Text Box 27"/>
          <p:cNvSpPr txBox="1">
            <a:spLocks noChangeArrowheads="1"/>
          </p:cNvSpPr>
          <p:nvPr/>
        </p:nvSpPr>
        <p:spPr bwMode="auto">
          <a:xfrm>
            <a:off x="2654300" y="1744663"/>
            <a:ext cx="272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0000"/>
                </a:solidFill>
              </a:rPr>
              <a:t>pump and probe overlapped</a:t>
            </a:r>
          </a:p>
        </p:txBody>
      </p:sp>
      <p:sp>
        <p:nvSpPr>
          <p:cNvPr id="353308" name="Text Box 28"/>
          <p:cNvSpPr txBox="1">
            <a:spLocks noChangeArrowheads="1"/>
          </p:cNvSpPr>
          <p:nvPr/>
        </p:nvSpPr>
        <p:spPr bwMode="auto">
          <a:xfrm>
            <a:off x="5257800" y="2209800"/>
            <a:ext cx="6032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 K</a:t>
            </a:r>
          </a:p>
        </p:txBody>
      </p:sp>
    </p:spTree>
    <p:extLst>
      <p:ext uri="{BB962C8B-B14F-4D97-AF65-F5344CB8AC3E}">
        <p14:creationId xmlns:p14="http://schemas.microsoft.com/office/powerpoint/2010/main" val="6675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075"/>
            <a:ext cx="7416147" cy="533400"/>
          </a:xfrm>
        </p:spPr>
        <p:txBody>
          <a:bodyPr/>
          <a:lstStyle/>
          <a:p>
            <a:r>
              <a:rPr lang="en-US" dirty="0" smtClean="0"/>
              <a:t>Brigham Young University, Provo, Utah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029200"/>
            <a:ext cx="8613123" cy="1981200"/>
          </a:xfrm>
        </p:spPr>
        <p:txBody>
          <a:bodyPr/>
          <a:lstStyle/>
          <a:p>
            <a:r>
              <a:rPr lang="en-US" sz="1800" dirty="0"/>
              <a:t>Church sponsored (Church of Jesus-Christ of Latter-day Saints, Mormon)</a:t>
            </a:r>
          </a:p>
          <a:p>
            <a:r>
              <a:rPr lang="en-US" sz="1800" dirty="0"/>
              <a:t>30000 students (27000 undergrad, 3000 graduate)</a:t>
            </a:r>
          </a:p>
          <a:p>
            <a:r>
              <a:rPr lang="en-US" sz="1800" dirty="0" smtClean="0"/>
              <a:t>70</a:t>
            </a:r>
            <a:r>
              <a:rPr lang="en-US" sz="1800" dirty="0"/>
              <a:t>% of students speak a second </a:t>
            </a:r>
            <a:r>
              <a:rPr lang="en-US" sz="1800" dirty="0" smtClean="0"/>
              <a:t>language (many from church missions)</a:t>
            </a:r>
            <a:endParaRPr lang="en-US" sz="1800" dirty="0"/>
          </a:p>
          <a:p>
            <a:r>
              <a:rPr lang="en-US" sz="1800" dirty="0" smtClean="0"/>
              <a:t>Physics</a:t>
            </a:r>
            <a:r>
              <a:rPr lang="en-US" sz="1800" dirty="0"/>
              <a:t>: 30 faculty, 400 undergrads, 30 </a:t>
            </a:r>
            <a:r>
              <a:rPr lang="en-US" sz="1800" dirty="0" smtClean="0"/>
              <a:t>grads</a:t>
            </a:r>
          </a:p>
          <a:p>
            <a:pPr lvl="1"/>
            <a:r>
              <a:rPr lang="en-US" sz="1800" dirty="0" smtClean="0"/>
              <a:t>Consistently top 5 in U.S. for </a:t>
            </a:r>
            <a:r>
              <a:rPr lang="en-US" sz="1800" dirty="0" smtClean="0"/>
              <a:t>size &amp; placement </a:t>
            </a:r>
            <a:r>
              <a:rPr lang="en-US" sz="1800" dirty="0" smtClean="0"/>
              <a:t>in physics </a:t>
            </a:r>
            <a:r>
              <a:rPr lang="en-US" sz="1800" dirty="0" smtClean="0"/>
              <a:t>grad schools</a:t>
            </a:r>
            <a:endParaRPr lang="en-US" sz="1800" dirty="0"/>
          </a:p>
        </p:txBody>
      </p:sp>
      <p:pic>
        <p:nvPicPr>
          <p:cNvPr id="2050" name="Picture 2" descr="http://photo.byu.edu/wp-content/uploads/2011/08/Aerial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114800" cy="32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SC Eyring Science Cen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5432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2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533400"/>
          </a:xfrm>
        </p:spPr>
        <p:txBody>
          <a:bodyPr/>
          <a:lstStyle/>
          <a:p>
            <a:r>
              <a:rPr lang="en-US" altLang="en-US" sz="2800" dirty="0" smtClean="0"/>
              <a:t>QW Spin </a:t>
            </a:r>
            <a:r>
              <a:rPr lang="en-US" altLang="en-US" sz="2800" dirty="0"/>
              <a:t>Lifetimes, Summary</a:t>
            </a:r>
          </a:p>
        </p:txBody>
      </p:sp>
      <p:pic>
        <p:nvPicPr>
          <p:cNvPr id="36353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546475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53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65760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3532" name="Oval 12"/>
          <p:cNvSpPr>
            <a:spLocks noChangeArrowheads="1"/>
          </p:cNvSpPr>
          <p:nvPr/>
        </p:nvSpPr>
        <p:spPr bwMode="auto">
          <a:xfrm>
            <a:off x="7924800" y="1600200"/>
            <a:ext cx="381000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33" name="Text Box 13"/>
          <p:cNvSpPr txBox="1">
            <a:spLocks noChangeArrowheads="1"/>
          </p:cNvSpPr>
          <p:nvPr/>
        </p:nvSpPr>
        <p:spPr bwMode="auto">
          <a:xfrm>
            <a:off x="6184104" y="1524000"/>
            <a:ext cx="17938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US" altLang="en-US" baseline="-25000" dirty="0" err="1">
                <a:solidFill>
                  <a:srgbClr val="FF0000"/>
                </a:solidFill>
              </a:rPr>
              <a:t>s</a:t>
            </a:r>
            <a:r>
              <a:rPr lang="en-US" altLang="en-US" dirty="0">
                <a:solidFill>
                  <a:srgbClr val="FF0000"/>
                </a:solidFill>
              </a:rPr>
              <a:t> &gt; 1000 ns!</a:t>
            </a:r>
          </a:p>
        </p:txBody>
      </p:sp>
      <p:sp>
        <p:nvSpPr>
          <p:cNvPr id="36353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28600" y="4953000"/>
            <a:ext cx="6629400" cy="1676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Very long lifetimes</a:t>
            </a:r>
            <a:r>
              <a:rPr lang="en-US" altLang="en-US" sz="2800" dirty="0" smtClean="0"/>
              <a:t>!!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Recall previous record was 35 ns (T</a:t>
            </a:r>
            <a:r>
              <a:rPr lang="en-US" altLang="en-US" sz="2400" baseline="-25000" dirty="0" smtClean="0"/>
              <a:t>2</a:t>
            </a:r>
            <a:r>
              <a:rPr lang="en-US" altLang="en-US" sz="2400" baseline="30000" dirty="0" smtClean="0"/>
              <a:t>*</a:t>
            </a:r>
            <a:r>
              <a:rPr lang="en-US" altLang="en-US" sz="2400" dirty="0" smtClean="0"/>
              <a:t>)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Lifetimes increase </a:t>
            </a:r>
            <a:r>
              <a:rPr lang="en-US" altLang="en-US" sz="2800" dirty="0" smtClean="0"/>
              <a:t>with B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But </a:t>
            </a:r>
            <a:r>
              <a:rPr lang="en-US" altLang="en-US" sz="2400" dirty="0"/>
              <a:t>not B</a:t>
            </a:r>
            <a:r>
              <a:rPr lang="en-US" altLang="en-US" sz="2400" baseline="30000" dirty="0"/>
              <a:t>1/2</a:t>
            </a:r>
            <a:r>
              <a:rPr lang="en-US" altLang="en-US" sz="2400" dirty="0"/>
              <a:t> dependence</a:t>
            </a:r>
          </a:p>
        </p:txBody>
      </p:sp>
    </p:spTree>
    <p:extLst>
      <p:ext uri="{BB962C8B-B14F-4D97-AF65-F5344CB8AC3E}">
        <p14:creationId xmlns:p14="http://schemas.microsoft.com/office/powerpoint/2010/main" val="36779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533400"/>
          </a:xfrm>
        </p:spPr>
        <p:txBody>
          <a:bodyPr/>
          <a:lstStyle/>
          <a:p>
            <a:r>
              <a:rPr lang="en-US" altLang="en-US" sz="2800"/>
              <a:t>Evidence of Two Spin Populations?</a:t>
            </a:r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019800"/>
            <a:ext cx="8610600" cy="838200"/>
          </a:xfrm>
          <a:noFill/>
          <a:ln/>
        </p:spPr>
        <p:txBody>
          <a:bodyPr/>
          <a:lstStyle/>
          <a:p>
            <a:r>
              <a:rPr lang="en-US" altLang="en-US"/>
              <a:t>Localized vs. Delocalized</a:t>
            </a:r>
          </a:p>
        </p:txBody>
      </p:sp>
      <p:pic>
        <p:nvPicPr>
          <p:cNvPr id="36967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650"/>
            <a:ext cx="451167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9672" name="Text Box 8"/>
          <p:cNvSpPr txBox="1">
            <a:spLocks noChangeArrowheads="1"/>
          </p:cNvSpPr>
          <p:nvPr/>
        </p:nvSpPr>
        <p:spPr bwMode="auto">
          <a:xfrm>
            <a:off x="3276600" y="1924050"/>
            <a:ext cx="1316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</a:rPr>
              <a:t>localized?</a:t>
            </a:r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auto">
          <a:xfrm>
            <a:off x="935038" y="4008438"/>
            <a:ext cx="1598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</a:rPr>
              <a:t>delocalized?</a:t>
            </a:r>
          </a:p>
        </p:txBody>
      </p:sp>
      <p:pic>
        <p:nvPicPr>
          <p:cNvPr id="3696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552825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9675" name="Text Box 11"/>
          <p:cNvSpPr txBox="1">
            <a:spLocks noChangeArrowheads="1"/>
          </p:cNvSpPr>
          <p:nvPr/>
        </p:nvSpPr>
        <p:spPr bwMode="auto">
          <a:xfrm>
            <a:off x="5867400" y="1143000"/>
            <a:ext cx="292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</a:rPr>
              <a:t>Compare: II-VI QWs</a:t>
            </a:r>
          </a:p>
        </p:txBody>
      </p:sp>
      <p:sp>
        <p:nvSpPr>
          <p:cNvPr id="369676" name="Oval 12"/>
          <p:cNvSpPr>
            <a:spLocks noChangeArrowheads="1"/>
          </p:cNvSpPr>
          <p:nvPr/>
        </p:nvSpPr>
        <p:spPr bwMode="auto">
          <a:xfrm>
            <a:off x="8077200" y="2209800"/>
            <a:ext cx="762000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77" name="Oval 13"/>
          <p:cNvSpPr>
            <a:spLocks noChangeArrowheads="1"/>
          </p:cNvSpPr>
          <p:nvPr/>
        </p:nvSpPr>
        <p:spPr bwMode="auto">
          <a:xfrm>
            <a:off x="8077200" y="3581400"/>
            <a:ext cx="762000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78" name="Text Box 14"/>
          <p:cNvSpPr txBox="1">
            <a:spLocks noChangeArrowheads="1"/>
          </p:cNvSpPr>
          <p:nvPr/>
        </p:nvSpPr>
        <p:spPr bwMode="auto">
          <a:xfrm>
            <a:off x="7680325" y="2020888"/>
            <a:ext cx="444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9679" name="Text Box 15"/>
          <p:cNvSpPr txBox="1">
            <a:spLocks noChangeArrowheads="1"/>
          </p:cNvSpPr>
          <p:nvPr/>
        </p:nvSpPr>
        <p:spPr bwMode="auto">
          <a:xfrm>
            <a:off x="7696200" y="3429000"/>
            <a:ext cx="4445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9680" name="Text Box 16"/>
          <p:cNvSpPr txBox="1">
            <a:spLocks noChangeArrowheads="1"/>
          </p:cNvSpPr>
          <p:nvPr/>
        </p:nvSpPr>
        <p:spPr bwMode="auto">
          <a:xfrm>
            <a:off x="5762625" y="5334000"/>
            <a:ext cx="33813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Zhukov et al, PRB 2007</a:t>
            </a:r>
          </a:p>
          <a:p>
            <a:r>
              <a:rPr lang="en-US" altLang="en-US" sz="1600">
                <a:solidFill>
                  <a:schemeClr val="bg1"/>
                </a:solidFill>
              </a:rPr>
              <a:t>(see also Hoffman et al, PRB 2006)</a:t>
            </a:r>
          </a:p>
        </p:txBody>
      </p:sp>
      <p:sp>
        <p:nvSpPr>
          <p:cNvPr id="369681" name="Text Box 17"/>
          <p:cNvSpPr txBox="1">
            <a:spLocks noChangeArrowheads="1"/>
          </p:cNvSpPr>
          <p:nvPr/>
        </p:nvSpPr>
        <p:spPr bwMode="auto">
          <a:xfrm>
            <a:off x="2133600" y="3048000"/>
            <a:ext cx="9001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“LHT”</a:t>
            </a:r>
          </a:p>
        </p:txBody>
      </p:sp>
    </p:spTree>
    <p:extLst>
      <p:ext uri="{BB962C8B-B14F-4D97-AF65-F5344CB8AC3E}">
        <p14:creationId xmlns:p14="http://schemas.microsoft.com/office/powerpoint/2010/main" val="22432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24" y="675438"/>
            <a:ext cx="4135576" cy="533400"/>
          </a:xfrm>
        </p:spPr>
        <p:txBody>
          <a:bodyPr/>
          <a:lstStyle/>
          <a:p>
            <a:r>
              <a:rPr lang="en-US" dirty="0" smtClean="0"/>
              <a:t>Defects in </a:t>
            </a:r>
            <a:r>
              <a:rPr lang="en-US" dirty="0" err="1" smtClean="0"/>
              <a:t>SiC</a:t>
            </a:r>
            <a:r>
              <a:rPr lang="en-US" dirty="0" smtClean="0"/>
              <a:t> (2016)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223152" cy="5029200"/>
          </a:xfrm>
        </p:spPr>
        <p:txBody>
          <a:bodyPr/>
          <a:lstStyle/>
          <a:p>
            <a:r>
              <a:rPr lang="en-US" sz="2200" dirty="0" smtClean="0"/>
              <a:t>Similar to diamond NV center</a:t>
            </a:r>
          </a:p>
          <a:p>
            <a:pPr lvl="1"/>
            <a:r>
              <a:rPr lang="en-US" sz="2200" dirty="0" smtClean="0"/>
              <a:t>Group IV: no nuclear spins</a:t>
            </a:r>
          </a:p>
          <a:p>
            <a:r>
              <a:rPr lang="en-US" sz="2200" dirty="0" smtClean="0"/>
              <a:t>Potential </a:t>
            </a:r>
            <a:r>
              <a:rPr lang="en-US" sz="2200" dirty="0" smtClean="0"/>
              <a:t>advantages over NV</a:t>
            </a:r>
            <a:endParaRPr lang="en-US" sz="2200" dirty="0" smtClean="0"/>
          </a:p>
          <a:p>
            <a:pPr lvl="1"/>
            <a:r>
              <a:rPr lang="en-US" sz="2200" dirty="0" smtClean="0"/>
              <a:t>Fabrication</a:t>
            </a:r>
          </a:p>
          <a:p>
            <a:pPr lvl="1"/>
            <a:r>
              <a:rPr lang="en-US" sz="2200" dirty="0" smtClean="0"/>
              <a:t>Cost</a:t>
            </a:r>
          </a:p>
          <a:p>
            <a:pPr lvl="1"/>
            <a:r>
              <a:rPr lang="en-US" sz="2200" dirty="0" smtClean="0"/>
              <a:t>Wavelengths (IR vs. visible)</a:t>
            </a:r>
            <a:endParaRPr lang="en-US" sz="2200" dirty="0" smtClean="0"/>
          </a:p>
          <a:p>
            <a:r>
              <a:rPr lang="en-US" sz="2200" dirty="0" smtClean="0"/>
              <a:t>Spin-dependent deep  defect states</a:t>
            </a:r>
          </a:p>
          <a:p>
            <a:pPr lvl="1"/>
            <a:r>
              <a:rPr lang="en-US" sz="2200" b="1" dirty="0" err="1" smtClean="0">
                <a:solidFill>
                  <a:srgbClr val="FF0000"/>
                </a:solidFill>
              </a:rPr>
              <a:t>V</a:t>
            </a:r>
            <a:r>
              <a:rPr lang="en-US" sz="2200" b="1" baseline="-25000" dirty="0" err="1" smtClean="0">
                <a:solidFill>
                  <a:srgbClr val="FF0000"/>
                </a:solidFill>
              </a:rPr>
              <a:t>si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200" dirty="0" err="1" smtClean="0"/>
              <a:t>Divacancies</a:t>
            </a:r>
            <a:endParaRPr lang="en-US" sz="2200" dirty="0" smtClean="0"/>
          </a:p>
          <a:p>
            <a:pPr lvl="1"/>
            <a:r>
              <a:rPr lang="en-US" sz="2200" dirty="0" err="1" smtClean="0"/>
              <a:t>Antisite</a:t>
            </a:r>
            <a:r>
              <a:rPr lang="en-US" sz="2200" dirty="0" smtClean="0"/>
              <a:t>-vacancy pair</a:t>
            </a:r>
          </a:p>
          <a:p>
            <a:r>
              <a:rPr lang="en-US" sz="2200" dirty="0" smtClean="0"/>
              <a:t>6H</a:t>
            </a:r>
            <a:r>
              <a:rPr lang="en-US" sz="2200" dirty="0"/>
              <a:t>, </a:t>
            </a:r>
            <a:r>
              <a:rPr lang="en-US" sz="2200" b="1" dirty="0">
                <a:solidFill>
                  <a:srgbClr val="FF0000"/>
                </a:solidFill>
              </a:rPr>
              <a:t>4H</a:t>
            </a:r>
            <a:r>
              <a:rPr lang="en-US" sz="2200" dirty="0"/>
              <a:t>, and 3C </a:t>
            </a:r>
            <a:r>
              <a:rPr lang="en-US" sz="2200" dirty="0" err="1" smtClean="0"/>
              <a:t>polytypes</a:t>
            </a:r>
            <a:endParaRPr lang="en-US" sz="2200" dirty="0" smtClean="0"/>
          </a:p>
          <a:p>
            <a:r>
              <a:rPr lang="en-US" sz="2200" dirty="0" smtClean="0"/>
              <a:t>Irradiation: proton vs. electron</a:t>
            </a:r>
            <a:endParaRPr lang="en-US" sz="2200" dirty="0"/>
          </a:p>
          <a:p>
            <a:endParaRPr lang="en-US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5867400" y="762000"/>
            <a:ext cx="3485818" cy="2752511"/>
            <a:chOff x="401178" y="2860964"/>
            <a:chExt cx="2648803" cy="2412846"/>
          </a:xfrm>
        </p:grpSpPr>
        <p:sp>
          <p:nvSpPr>
            <p:cNvPr id="5" name="TextBox 4"/>
            <p:cNvSpPr txBox="1"/>
            <p:nvPr/>
          </p:nvSpPr>
          <p:spPr>
            <a:xfrm>
              <a:off x="401178" y="5030993"/>
              <a:ext cx="2648803" cy="242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Riedel </a:t>
              </a:r>
              <a:r>
                <a:rPr lang="en-US" sz="1200" i="1" dirty="0">
                  <a:solidFill>
                    <a:schemeClr val="bg1"/>
                  </a:solidFill>
                </a:rPr>
                <a:t>et al</a:t>
              </a:r>
              <a:r>
                <a:rPr lang="en-US" sz="1200" dirty="0">
                  <a:solidFill>
                    <a:schemeClr val="bg1"/>
                  </a:solidFill>
                </a:rPr>
                <a:t>., </a:t>
              </a:r>
              <a:r>
                <a:rPr lang="en-US" sz="1200" dirty="0" smtClean="0">
                  <a:solidFill>
                    <a:schemeClr val="bg1"/>
                  </a:solidFill>
                </a:rPr>
                <a:t>PRL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109</a:t>
              </a:r>
              <a:r>
                <a:rPr lang="en-US" sz="1200" dirty="0">
                  <a:solidFill>
                    <a:schemeClr val="bg1"/>
                  </a:solidFill>
                </a:rPr>
                <a:t>, 226402 (2012)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70" y="2860964"/>
              <a:ext cx="2061431" cy="221437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74504" y="2904573"/>
              <a:ext cx="27522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21772" y="4703963"/>
              <a:ext cx="275229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76185" y="3365612"/>
              <a:ext cx="220816" cy="933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886200"/>
            <a:ext cx="2514600" cy="24671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993031" y="6353355"/>
            <a:ext cx="10935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4H-SiC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0" y="1117600"/>
            <a:ext cx="3416300" cy="5740400"/>
          </a:xfrm>
        </p:spPr>
        <p:txBody>
          <a:bodyPr>
            <a:normAutofit lnSpcReduction="10000"/>
          </a:bodyPr>
          <a:lstStyle/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err="1" smtClean="0"/>
              <a:t>Divacancies</a:t>
            </a:r>
            <a:endParaRPr lang="en-US" sz="2400" dirty="0" smtClean="0"/>
          </a:p>
          <a:p>
            <a:pPr lvl="1"/>
            <a:r>
              <a:rPr lang="en-US" sz="2400" dirty="0" smtClean="0"/>
              <a:t>20 K</a:t>
            </a:r>
          </a:p>
          <a:p>
            <a:pPr lvl="1"/>
            <a:r>
              <a:rPr lang="en-US" sz="2400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times of ~1 </a:t>
            </a:r>
            <a:r>
              <a:rPr lang="en-US" sz="2400" dirty="0" err="1" smtClean="0"/>
              <a:t>ms</a:t>
            </a:r>
            <a:endParaRPr lang="en-US" sz="2400" dirty="0" smtClean="0"/>
          </a:p>
          <a:p>
            <a:pPr marL="914400" lvl="2" indent="0">
              <a:buNone/>
            </a:pPr>
            <a:endParaRPr lang="en-US" sz="2000" dirty="0" smtClean="0"/>
          </a:p>
          <a:p>
            <a:pPr marL="914400" lvl="2" indent="0">
              <a:buNone/>
            </a:pPr>
            <a:endParaRPr lang="en-US" sz="2000" dirty="0" smtClean="0"/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 smtClean="0"/>
              <a:t>Silicon vacancies</a:t>
            </a:r>
          </a:p>
          <a:p>
            <a:pPr lvl="1"/>
            <a:r>
              <a:rPr lang="en-US" sz="2400" dirty="0" smtClean="0"/>
              <a:t>Room temperature</a:t>
            </a:r>
            <a:endParaRPr lang="en-US" sz="2400" dirty="0"/>
          </a:p>
          <a:p>
            <a:pPr lvl="1"/>
            <a:r>
              <a:rPr lang="en-US" sz="2400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times </a:t>
            </a:r>
            <a:r>
              <a:rPr lang="en-US" sz="2400" dirty="0"/>
              <a:t>of ~</a:t>
            </a:r>
            <a:r>
              <a:rPr lang="en-US" sz="2400" dirty="0" smtClean="0"/>
              <a:t>160 µs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4064000"/>
            <a:ext cx="6325083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4300"/>
            <a:ext cx="6330758" cy="215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Silicon Vacancy Defects in 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8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Photoluminescence: </a:t>
            </a:r>
            <a:br>
              <a:rPr lang="en-US" dirty="0" smtClean="0"/>
            </a:br>
            <a:r>
              <a:rPr lang="en-US" dirty="0" smtClean="0"/>
              <a:t>Proton Irradiated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356" y="2031206"/>
            <a:ext cx="2438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6 K PL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69395"/>
            <a:ext cx="3810000" cy="28956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12" y="2743200"/>
            <a:ext cx="4038600" cy="296941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24412" y="2083595"/>
            <a:ext cx="396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Depth </a:t>
            </a:r>
            <a:r>
              <a:rPr lang="en-US" dirty="0" smtClean="0"/>
              <a:t>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343400"/>
            <a:ext cx="8305800" cy="1981200"/>
          </a:xfrm>
        </p:spPr>
        <p:txBody>
          <a:bodyPr/>
          <a:lstStyle/>
          <a:p>
            <a:r>
              <a:rPr lang="en-US" sz="2200" dirty="0"/>
              <a:t>Laser promotes electrons to higher energies</a:t>
            </a:r>
          </a:p>
          <a:p>
            <a:r>
              <a:rPr lang="en-US" sz="2200" dirty="0"/>
              <a:t>Non-radiative transition causes the </a:t>
            </a:r>
            <a:r>
              <a:rPr lang="en-US" sz="2200" dirty="0" err="1"/>
              <a:t>m</a:t>
            </a:r>
            <a:r>
              <a:rPr lang="en-US" sz="2200" baseline="-25000" dirty="0" err="1"/>
              <a:t>s</a:t>
            </a:r>
            <a:r>
              <a:rPr lang="en-US" sz="2200" dirty="0"/>
              <a:t>=1/2 state to populate </a:t>
            </a:r>
            <a:r>
              <a:rPr lang="en-US" sz="2200" dirty="0" smtClean="0"/>
              <a:t>preferentially (and decreases photoluminescence)</a:t>
            </a:r>
            <a:endParaRPr lang="en-US" sz="2200" dirty="0"/>
          </a:p>
          <a:p>
            <a:r>
              <a:rPr lang="en-US" sz="2200" dirty="0"/>
              <a:t>Microwaves equalize spin populations, causing </a:t>
            </a:r>
            <a:r>
              <a:rPr lang="en-US" sz="2200" dirty="0" smtClean="0"/>
              <a:t>PL to increase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8" y="1600200"/>
            <a:ext cx="3990975" cy="2518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75" y="1676400"/>
            <a:ext cx="4033837" cy="25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06014"/>
            <a:ext cx="4876800" cy="533400"/>
          </a:xfrm>
        </p:spPr>
        <p:txBody>
          <a:bodyPr/>
          <a:lstStyle/>
          <a:p>
            <a:r>
              <a:rPr lang="en-US" dirty="0" smtClean="0"/>
              <a:t>ODMR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343400" cy="4525963"/>
              </a:xfrm>
            </p:spPr>
            <p:txBody>
              <a:bodyPr>
                <a:noAutofit/>
              </a:bodyPr>
              <a:lstStyle/>
              <a:p>
                <a:r>
                  <a:rPr lang="en-US" sz="2600" dirty="0" smtClean="0"/>
                  <a:t>3/2 </a:t>
                </a:r>
                <a:r>
                  <a:rPr lang="en-US" sz="2600" dirty="0" smtClean="0">
                    <a:sym typeface="Symbol" panose="05050102010706020507" pitchFamily="18" charset="2"/>
                  </a:rPr>
                  <a:t> 1/2  and </a:t>
                </a:r>
              </a:p>
              <a:p>
                <a:pPr marL="400050" lvl="1" indent="0">
                  <a:buNone/>
                </a:pPr>
                <a:r>
                  <a:rPr lang="en-US" sz="2600" dirty="0" smtClean="0">
                    <a:sym typeface="Symbol" panose="05050102010706020507" pitchFamily="18" charset="2"/>
                  </a:rPr>
                  <a:t>-3/2  -1/2 peaks</a:t>
                </a:r>
                <a:endParaRPr lang="en-US" sz="2600" dirty="0" smtClean="0"/>
              </a:p>
              <a:p>
                <a:pPr>
                  <a:lnSpc>
                    <a:spcPct val="130000"/>
                  </a:lnSpc>
                </a:pPr>
                <a:r>
                  <a:rPr lang="en-US" sz="2600" dirty="0"/>
                  <a:t>Linear field dependence</a:t>
                </a:r>
              </a:p>
              <a:p>
                <a:pPr marL="0" indent="0" algn="ctr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h𝑓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600" dirty="0"/>
              </a:p>
              <a:p>
                <a:pPr marL="0" indent="0" algn="ctr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600" dirty="0" smtClean="0"/>
              </a:p>
              <a:p>
                <a:pPr marL="0" indent="0" algn="ctr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≈1.996</m:t>
                      </m:r>
                    </m:oMath>
                  </m:oMathPara>
                </a14:m>
                <a:endParaRPr lang="en-US" sz="2600" dirty="0" smtClean="0"/>
              </a:p>
              <a:p>
                <a:pPr>
                  <a:lnSpc>
                    <a:spcPct val="130000"/>
                  </a:lnSpc>
                </a:pPr>
                <a:r>
                  <a:rPr lang="en-US" sz="2600" u="sng" dirty="0" smtClean="0"/>
                  <a:t>10 GHz</a:t>
                </a:r>
                <a:r>
                  <a:rPr lang="en-US" sz="2600" dirty="0" smtClean="0"/>
                  <a:t> </a:t>
                </a:r>
                <a:r>
                  <a:rPr lang="en-US" sz="2600" dirty="0" smtClean="0">
                    <a:sym typeface="Symbol" panose="05050102010706020507" pitchFamily="18" charset="2"/>
                  </a:rPr>
                  <a:t></a:t>
                </a:r>
                <a:r>
                  <a:rPr lang="en-US" sz="2600" dirty="0" smtClean="0"/>
                  <a:t> </a:t>
                </a:r>
                <a:r>
                  <a:rPr lang="en-US" sz="2600" u="sng" dirty="0" smtClean="0"/>
                  <a:t>0.358 T</a:t>
                </a:r>
                <a:endParaRPr lang="en-US" sz="2600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343400" cy="4525963"/>
              </a:xfrm>
              <a:blipFill>
                <a:blip r:embed="rId2"/>
                <a:stretch>
                  <a:fillRect l="-2104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 t="8546" r="10742"/>
          <a:stretch/>
        </p:blipFill>
        <p:spPr>
          <a:xfrm>
            <a:off x="5506134" y="685800"/>
            <a:ext cx="3295893" cy="2777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t="8408" r="9717"/>
          <a:stretch/>
        </p:blipFill>
        <p:spPr>
          <a:xfrm>
            <a:off x="5506133" y="3651966"/>
            <a:ext cx="3295893" cy="27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762000"/>
            <a:ext cx="8039100" cy="533400"/>
          </a:xfrm>
        </p:spPr>
        <p:txBody>
          <a:bodyPr/>
          <a:lstStyle/>
          <a:p>
            <a:r>
              <a:rPr lang="en-US" u="sng" dirty="0" smtClean="0"/>
              <a:t>T</a:t>
            </a:r>
            <a:r>
              <a:rPr lang="en-US" u="sng" baseline="-25000" dirty="0" smtClean="0"/>
              <a:t>2</a:t>
            </a:r>
            <a:r>
              <a:rPr lang="en-US" u="sng" dirty="0" smtClean="0"/>
              <a:t> via Optically-detected spin </a:t>
            </a:r>
            <a:r>
              <a:rPr lang="en-US" u="sng" dirty="0" smtClean="0"/>
              <a:t>echo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953000"/>
          </a:xfrm>
        </p:spPr>
        <p:txBody>
          <a:bodyPr/>
          <a:lstStyle/>
          <a:p>
            <a:r>
              <a:rPr lang="en-US" sz="2200" dirty="0" smtClean="0"/>
              <a:t>Initialize (polarize)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Laser pump</a:t>
            </a:r>
          </a:p>
          <a:p>
            <a:pPr lvl="1"/>
            <a:r>
              <a:rPr lang="en-US" sz="2200" dirty="0" smtClean="0"/>
              <a:t>Thermal (low T, large B)</a:t>
            </a:r>
          </a:p>
          <a:p>
            <a:r>
              <a:rPr lang="en-US" sz="2200" dirty="0" smtClean="0"/>
              <a:t>Depolarize</a:t>
            </a:r>
          </a:p>
          <a:p>
            <a:pPr lvl="1"/>
            <a:r>
              <a:rPr lang="en-US" sz="2200" dirty="0"/>
              <a:t>Wait </a:t>
            </a:r>
            <a:endParaRPr lang="en-US" sz="2200" dirty="0" smtClean="0"/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Microwave resonance</a:t>
            </a:r>
          </a:p>
          <a:p>
            <a:pPr lvl="2"/>
            <a:r>
              <a:rPr lang="en-US" sz="2200" b="1" dirty="0" smtClean="0">
                <a:solidFill>
                  <a:srgbClr val="FF0000"/>
                </a:solidFill>
              </a:rPr>
              <a:t>Possibly repolarize via microwave pulses</a:t>
            </a:r>
          </a:p>
          <a:p>
            <a:r>
              <a:rPr lang="en-US" sz="2200" dirty="0" smtClean="0"/>
              <a:t>Detect – laser probe </a:t>
            </a:r>
          </a:p>
          <a:p>
            <a:pPr lvl="1"/>
            <a:r>
              <a:rPr lang="en-US" sz="2200" dirty="0"/>
              <a:t>Faraday/Kerr effect </a:t>
            </a:r>
            <a:r>
              <a:rPr lang="en-US" sz="2200" dirty="0" smtClean="0"/>
              <a:t>(rotation of linear polarization)</a:t>
            </a:r>
            <a:endParaRPr lang="en-US" sz="2200" dirty="0"/>
          </a:p>
          <a:p>
            <a:pPr lvl="1"/>
            <a:r>
              <a:rPr lang="en-US" sz="2200" dirty="0" smtClean="0"/>
              <a:t>Photoluminescence: degree of circular polarization</a:t>
            </a:r>
          </a:p>
          <a:p>
            <a:pPr lvl="1"/>
            <a:r>
              <a:rPr lang="en-US" sz="2200" b="1" dirty="0">
                <a:solidFill>
                  <a:srgbClr val="FF0000"/>
                </a:solidFill>
              </a:rPr>
              <a:t>PL intensity</a:t>
            </a:r>
          </a:p>
          <a:p>
            <a:pPr lvl="1"/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878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90506"/>
            <a:ext cx="7239000" cy="533400"/>
          </a:xfrm>
        </p:spPr>
        <p:txBody>
          <a:bodyPr/>
          <a:lstStyle/>
          <a:p>
            <a:r>
              <a:rPr lang="en-US" dirty="0" smtClean="0"/>
              <a:t>Spin Echo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64" t="4020" r="3462" b="1925"/>
          <a:stretch/>
        </p:blipFill>
        <p:spPr>
          <a:xfrm>
            <a:off x="152400" y="3276600"/>
            <a:ext cx="3352800" cy="265017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93269"/>
            <a:ext cx="2889033" cy="158546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7" y="1449860"/>
            <a:ext cx="3090863" cy="2528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4049808"/>
            <a:ext cx="3167295" cy="2580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851" y="5181600"/>
            <a:ext cx="1889272" cy="618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5895" y="2092654"/>
            <a:ext cx="1918631" cy="579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651" y="6476451"/>
            <a:ext cx="2674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Submitted to </a:t>
            </a:r>
            <a:r>
              <a:rPr lang="en-US" sz="1400" dirty="0" err="1" smtClean="0">
                <a:solidFill>
                  <a:schemeClr val="bg1"/>
                </a:solidFill>
              </a:rPr>
              <a:t>Phys</a:t>
            </a:r>
            <a:r>
              <a:rPr lang="en-US" sz="1400" dirty="0" smtClean="0">
                <a:solidFill>
                  <a:schemeClr val="bg1"/>
                </a:solidFill>
              </a:rPr>
              <a:t> Rev B, 2016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Coherence vs. Temperature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12" y="1828800"/>
            <a:ext cx="4510593" cy="3576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542" y="1864306"/>
            <a:ext cx="4443883" cy="35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Brief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GaAs</a:t>
            </a:r>
          </a:p>
          <a:p>
            <a:pPr lvl="1"/>
            <a:r>
              <a:rPr lang="en-US" dirty="0" smtClean="0"/>
              <a:t>Bulk</a:t>
            </a:r>
          </a:p>
          <a:p>
            <a:pPr lvl="1"/>
            <a:r>
              <a:rPr lang="en-US" dirty="0" smtClean="0"/>
              <a:t>Quantum wells</a:t>
            </a:r>
          </a:p>
          <a:p>
            <a:r>
              <a:rPr lang="en-US" dirty="0" err="1" smtClean="0"/>
              <a:t>SiC</a:t>
            </a:r>
            <a:r>
              <a:rPr lang="en-US" dirty="0" smtClean="0"/>
              <a:t> vacancy defect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Similar Results </a:t>
            </a:r>
            <a:br>
              <a:rPr lang="en-US" dirty="0" smtClean="0"/>
            </a:br>
            <a:r>
              <a:rPr lang="en-US" dirty="0" smtClean="0"/>
              <a:t>Found by Others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944970" y="533400"/>
            <a:ext cx="3741830" cy="3522846"/>
            <a:chOff x="5105400" y="1753553"/>
            <a:chExt cx="3352800" cy="31565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57096"/>
            <a:stretch/>
          </p:blipFill>
          <p:spPr>
            <a:xfrm>
              <a:off x="5105400" y="1753553"/>
              <a:ext cx="3352800" cy="23498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85270"/>
            <a:stretch/>
          </p:blipFill>
          <p:spPr>
            <a:xfrm>
              <a:off x="5105400" y="4103371"/>
              <a:ext cx="3352800" cy="806766"/>
            </a:xfrm>
            <a:prstGeom prst="rect">
              <a:avLst/>
            </a:prstGeom>
          </p:spPr>
        </p:pic>
      </p:grp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736437"/>
            <a:ext cx="4491990" cy="2939548"/>
          </a:xfrm>
        </p:spPr>
        <p:txBody>
          <a:bodyPr/>
          <a:lstStyle/>
          <a:p>
            <a:r>
              <a:rPr lang="en-US" sz="2400" dirty="0"/>
              <a:t>Falk et al., Phys. Rev. Lett. 114, </a:t>
            </a:r>
            <a:r>
              <a:rPr lang="en-US" sz="2400" dirty="0" smtClean="0"/>
              <a:t>247603 (2015)</a:t>
            </a:r>
          </a:p>
          <a:p>
            <a:pPr lvl="1"/>
            <a:r>
              <a:rPr lang="en-US" sz="2400" dirty="0" smtClean="0"/>
              <a:t>Measured T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 in silicon </a:t>
            </a:r>
            <a:r>
              <a:rPr lang="en-US" sz="2400" dirty="0" err="1"/>
              <a:t>d</a:t>
            </a:r>
            <a:r>
              <a:rPr lang="en-US" sz="2400" dirty="0" err="1" smtClean="0"/>
              <a:t>ivacancies</a:t>
            </a:r>
            <a:r>
              <a:rPr lang="en-US" sz="2400" dirty="0" smtClean="0"/>
              <a:t> of 6H-SiC</a:t>
            </a:r>
          </a:p>
          <a:p>
            <a:endParaRPr lang="en-US" sz="2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121943"/>
            <a:ext cx="3345834" cy="266636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025900" y="2456776"/>
            <a:ext cx="919070" cy="165100"/>
          </a:xfrm>
          <a:prstGeom prst="straightConnector1">
            <a:avLst/>
          </a:prstGeom>
          <a:ln w="762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72000" y="4590240"/>
            <a:ext cx="728570" cy="533995"/>
          </a:xfrm>
          <a:prstGeom prst="straightConnector1">
            <a:avLst/>
          </a:prstGeom>
          <a:ln w="762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62200" y="4191000"/>
            <a:ext cx="2365776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Our results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2176" y="5058556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Possible explanation: motional averaging from dynamic </a:t>
            </a:r>
            <a:r>
              <a:rPr lang="en-US" dirty="0" err="1" smtClean="0">
                <a:solidFill>
                  <a:schemeClr val="bg1"/>
                </a:solidFill>
              </a:rPr>
              <a:t>Jahn</a:t>
            </a:r>
            <a:r>
              <a:rPr lang="en-US" dirty="0" smtClean="0">
                <a:solidFill>
                  <a:schemeClr val="bg1"/>
                </a:solidFill>
              </a:rPr>
              <a:t> Teller effect. More theory needed!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3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r>
              <a:rPr lang="en-US" dirty="0" smtClean="0"/>
              <a:t>Optics for measuring spin lifetimes</a:t>
            </a:r>
          </a:p>
          <a:p>
            <a:r>
              <a:rPr lang="en-US" dirty="0" smtClean="0"/>
              <a:t>Spin lifetimes for verifying and motiving theory</a:t>
            </a:r>
          </a:p>
          <a:p>
            <a:r>
              <a:rPr lang="en-US" dirty="0" err="1" smtClean="0"/>
              <a:t>SiC</a:t>
            </a:r>
            <a:r>
              <a:rPr lang="en-US" dirty="0" smtClean="0"/>
              <a:t> as an interesting new candidate material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8631" y="55626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u="sng" dirty="0"/>
              <a:t>Funding acknowledgements</a:t>
            </a:r>
          </a:p>
          <a:p>
            <a:r>
              <a:rPr lang="en-US" sz="1600" dirty="0" smtClean="0"/>
              <a:t>National </a:t>
            </a:r>
            <a:r>
              <a:rPr lang="en-US" sz="1600" dirty="0"/>
              <a:t>Academies </a:t>
            </a:r>
            <a:r>
              <a:rPr lang="en-US" sz="1600" dirty="0" smtClean="0"/>
              <a:t>/ NRC</a:t>
            </a:r>
          </a:p>
          <a:p>
            <a:r>
              <a:rPr lang="en-US" sz="1600" dirty="0" smtClean="0"/>
              <a:t>Naval Research Lab</a:t>
            </a:r>
          </a:p>
          <a:p>
            <a:r>
              <a:rPr lang="en-US" sz="1600" dirty="0"/>
              <a:t>NSF</a:t>
            </a:r>
          </a:p>
          <a:p>
            <a:endParaRPr lang="en-US" sz="1600" dirty="0" smtClean="0"/>
          </a:p>
          <a:p>
            <a:r>
              <a:rPr lang="en-US" sz="1600" dirty="0" smtClean="0"/>
              <a:t>NASA</a:t>
            </a:r>
          </a:p>
          <a:p>
            <a:r>
              <a:rPr lang="en-US" sz="1600" dirty="0" smtClean="0"/>
              <a:t>BYU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4724400"/>
            <a:ext cx="66976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Symbol" panose="05050102010706020507" pitchFamily="18" charset="2"/>
              </a:rPr>
              <a:t> If any of you are ever in Utah, please look me up!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905000" y="609600"/>
            <a:ext cx="58849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Quantum computing via 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spin (1998)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992" name="Rectangle 1032"/>
          <p:cNvSpPr>
            <a:spLocks noChangeArrowheads="1"/>
          </p:cNvSpPr>
          <p:nvPr/>
        </p:nvSpPr>
        <p:spPr bwMode="auto">
          <a:xfrm>
            <a:off x="304800" y="5281732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http://www.research.ibm.com/ss_computing/</a:t>
            </a:r>
          </a:p>
        </p:txBody>
      </p:sp>
      <p:graphicFrame>
        <p:nvGraphicFramePr>
          <p:cNvPr id="41993" name="Object 10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303400"/>
              </p:ext>
            </p:extLst>
          </p:nvPr>
        </p:nvGraphicFramePr>
        <p:xfrm>
          <a:off x="304800" y="1319332"/>
          <a:ext cx="51816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19332"/>
                        <a:ext cx="5181600" cy="38862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Rectangle 1034"/>
          <p:cNvSpPr>
            <a:spLocks noChangeArrowheads="1"/>
          </p:cNvSpPr>
          <p:nvPr/>
        </p:nvSpPr>
        <p:spPr bwMode="auto">
          <a:xfrm>
            <a:off x="5638800" y="1321713"/>
            <a:ext cx="3200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</a:rPr>
              <a:t>“DiVincenzo Criteria”</a:t>
            </a:r>
          </a:p>
        </p:txBody>
      </p:sp>
      <p:sp>
        <p:nvSpPr>
          <p:cNvPr id="41995" name="Rectangle 1035"/>
          <p:cNvSpPr>
            <a:spLocks noChangeArrowheads="1"/>
          </p:cNvSpPr>
          <p:nvPr/>
        </p:nvSpPr>
        <p:spPr bwMode="auto">
          <a:xfrm>
            <a:off x="5791200" y="1855113"/>
            <a:ext cx="3048000" cy="424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Scalable physical system with well-defined qubits </a:t>
            </a:r>
          </a:p>
          <a:p>
            <a:r>
              <a:rPr lang="en-US" altLang="en-US" sz="2000" dirty="0" err="1">
                <a:solidFill>
                  <a:schemeClr val="bg1"/>
                </a:solidFill>
              </a:rPr>
              <a:t>Preparable</a:t>
            </a:r>
            <a:r>
              <a:rPr lang="en-US" altLang="en-US" sz="2000" dirty="0">
                <a:solidFill>
                  <a:schemeClr val="bg1"/>
                </a:solidFill>
              </a:rPr>
              <a:t> in |000...&gt;  state</a:t>
            </a:r>
          </a:p>
          <a:p>
            <a:r>
              <a:rPr lang="en-US" altLang="en-US" sz="2000" dirty="0">
                <a:solidFill>
                  <a:schemeClr val="bg1"/>
                </a:solidFill>
              </a:rPr>
              <a:t>Able to do many operations (~10</a:t>
            </a:r>
            <a:r>
              <a:rPr lang="en-US" altLang="en-US" sz="2000" baseline="30000" dirty="0">
                <a:solidFill>
                  <a:schemeClr val="bg1"/>
                </a:solidFill>
              </a:rPr>
              <a:t>4</a:t>
            </a:r>
            <a:r>
              <a:rPr lang="en-US" altLang="en-US" sz="2000" dirty="0">
                <a:solidFill>
                  <a:schemeClr val="bg1"/>
                </a:solidFill>
              </a:rPr>
              <a:t>) before </a:t>
            </a:r>
            <a:r>
              <a:rPr lang="en-US" altLang="en-US" sz="2000" dirty="0" err="1">
                <a:solidFill>
                  <a:schemeClr val="bg1"/>
                </a:solidFill>
              </a:rPr>
              <a:t>decoherence</a:t>
            </a:r>
            <a:endParaRPr lang="en-US" altLang="en-US" sz="2000" dirty="0">
              <a:solidFill>
                <a:schemeClr val="bg1"/>
              </a:solidFill>
            </a:endParaRPr>
          </a:p>
          <a:p>
            <a:r>
              <a:rPr lang="en-US" altLang="en-US" sz="2000" dirty="0">
                <a:solidFill>
                  <a:schemeClr val="bg1"/>
                </a:solidFill>
              </a:rPr>
              <a:t>Universal set of gate operations</a:t>
            </a:r>
          </a:p>
          <a:p>
            <a:r>
              <a:rPr lang="en-US" altLang="en-US" sz="2000" dirty="0">
                <a:solidFill>
                  <a:schemeClr val="bg1"/>
                </a:solidFill>
              </a:rPr>
              <a:t>Accurate single qubit measurements </a:t>
            </a:r>
          </a:p>
          <a:p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41997" name="Text Box 1037"/>
          <p:cNvSpPr txBox="1">
            <a:spLocks noChangeArrowheads="1"/>
          </p:cNvSpPr>
          <p:nvPr/>
        </p:nvSpPr>
        <p:spPr bwMode="auto">
          <a:xfrm>
            <a:off x="5638800" y="6180891"/>
            <a:ext cx="12234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 dirty="0">
                <a:solidFill>
                  <a:srgbClr val="FF0000"/>
                </a:solidFill>
              </a:rPr>
              <a:t>Optics!</a:t>
            </a:r>
          </a:p>
        </p:txBody>
      </p:sp>
    </p:spTree>
    <p:extLst>
      <p:ext uri="{BB962C8B-B14F-4D97-AF65-F5344CB8AC3E}">
        <p14:creationId xmlns:p14="http://schemas.microsoft.com/office/powerpoint/2010/main" val="14900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145" y="615081"/>
            <a:ext cx="9141425" cy="533400"/>
          </a:xfrm>
        </p:spPr>
        <p:txBody>
          <a:bodyPr/>
          <a:lstStyle/>
          <a:p>
            <a:r>
              <a:rPr lang="en-US" sz="3000" dirty="0" smtClean="0"/>
              <a:t>Time Resolved Faraday (or Kerr) Rotation (1998)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" y="6400800"/>
            <a:ext cx="4343400" cy="533400"/>
          </a:xfrm>
        </p:spPr>
        <p:txBody>
          <a:bodyPr/>
          <a:lstStyle/>
          <a:p>
            <a:r>
              <a:rPr lang="en-US" sz="1400" dirty="0"/>
              <a:t>http://ime.uchicago.edu/awschalomlab/research</a:t>
            </a:r>
            <a:r>
              <a:rPr lang="en-US" sz="1400" dirty="0" smtClean="0"/>
              <a:t>/</a:t>
            </a:r>
            <a:endParaRPr lang="en-US" sz="1400" dirty="0"/>
          </a:p>
        </p:txBody>
      </p:sp>
      <p:pic>
        <p:nvPicPr>
          <p:cNvPr id="3074" name="Picture 2" descr="http://d3qi0qp55mx5f5.cloudfront.net/ime/documents/basic_documents/pumpprob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5" y="2286000"/>
            <a:ext cx="4577149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3qi0qp55mx5f5.cloudfront.net/ime/documents/basic_documents/intro_rs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4000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1755840"/>
            <a:ext cx="1516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Bulk GaAs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216625" y="1162529"/>
            <a:ext cx="647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 err="1" smtClean="0"/>
              <a:t>Awschalom</a:t>
            </a:r>
            <a:r>
              <a:rPr lang="en-US" sz="2400" dirty="0" smtClean="0"/>
              <a:t> group (UCSB, now Chicago)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46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533400"/>
            <a:ext cx="7239000" cy="533400"/>
          </a:xfrm>
        </p:spPr>
        <p:txBody>
          <a:bodyPr/>
          <a:lstStyle/>
          <a:p>
            <a:r>
              <a:rPr lang="en-US" dirty="0" smtClean="0"/>
              <a:t>Optics to measure spin lifetimes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953000"/>
          </a:xfrm>
        </p:spPr>
        <p:txBody>
          <a:bodyPr/>
          <a:lstStyle/>
          <a:p>
            <a:r>
              <a:rPr lang="en-US" sz="2200" dirty="0" smtClean="0"/>
              <a:t>Initialize (polarize)</a:t>
            </a:r>
          </a:p>
          <a:p>
            <a:pPr lvl="1"/>
            <a:r>
              <a:rPr lang="en-US" sz="2200" dirty="0" smtClean="0"/>
              <a:t>Laser pump</a:t>
            </a:r>
          </a:p>
          <a:p>
            <a:pPr lvl="1"/>
            <a:r>
              <a:rPr lang="en-US" sz="2200" dirty="0" smtClean="0"/>
              <a:t>Thermal (low T, large B)</a:t>
            </a:r>
          </a:p>
          <a:p>
            <a:r>
              <a:rPr lang="en-US" sz="2200" dirty="0" smtClean="0"/>
              <a:t>Depolarize</a:t>
            </a:r>
          </a:p>
          <a:p>
            <a:pPr lvl="1"/>
            <a:r>
              <a:rPr lang="en-US" sz="2200" dirty="0"/>
              <a:t>Wait </a:t>
            </a:r>
            <a:endParaRPr lang="en-US" sz="2200" dirty="0" smtClean="0"/>
          </a:p>
          <a:p>
            <a:pPr lvl="1"/>
            <a:r>
              <a:rPr lang="en-US" sz="2200" dirty="0" smtClean="0"/>
              <a:t>Microwave resonance</a:t>
            </a:r>
          </a:p>
          <a:p>
            <a:pPr lvl="2"/>
            <a:r>
              <a:rPr lang="en-US" sz="2200" dirty="0" smtClean="0"/>
              <a:t>Possibly repolarize via microwave pulses</a:t>
            </a:r>
          </a:p>
          <a:p>
            <a:r>
              <a:rPr lang="en-US" sz="2200" dirty="0" smtClean="0"/>
              <a:t>Detect – laser probe </a:t>
            </a:r>
          </a:p>
          <a:p>
            <a:pPr lvl="1"/>
            <a:r>
              <a:rPr lang="en-US" sz="2200" dirty="0"/>
              <a:t>Faraday/Kerr effect </a:t>
            </a:r>
            <a:r>
              <a:rPr lang="en-US" sz="2200" dirty="0" smtClean="0"/>
              <a:t>(rotation of linear polarization)</a:t>
            </a:r>
            <a:endParaRPr lang="en-US" sz="2200" dirty="0"/>
          </a:p>
          <a:p>
            <a:pPr lvl="1"/>
            <a:r>
              <a:rPr lang="en-US" sz="2200" dirty="0" err="1" smtClean="0"/>
              <a:t>Photolumimescence</a:t>
            </a:r>
            <a:r>
              <a:rPr lang="en-US" sz="2200" dirty="0" smtClean="0"/>
              <a:t>: degree of circular polarization</a:t>
            </a:r>
          </a:p>
          <a:p>
            <a:pPr lvl="1"/>
            <a:r>
              <a:rPr lang="en-US" sz="2200" dirty="0"/>
              <a:t>PL intensity</a:t>
            </a:r>
          </a:p>
          <a:p>
            <a:pPr lvl="1"/>
            <a:endParaRPr lang="en-US" sz="2200" dirty="0" smtClean="0"/>
          </a:p>
          <a:p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95400"/>
            <a:ext cx="3231576" cy="2293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5" y="5327181"/>
            <a:ext cx="1962150" cy="148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2" y="609600"/>
            <a:ext cx="8610600" cy="533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Time-resolved Faraday (Kerr) rotation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953000"/>
          </a:xfrm>
        </p:spPr>
        <p:txBody>
          <a:bodyPr/>
          <a:lstStyle/>
          <a:p>
            <a:r>
              <a:rPr lang="en-US" sz="2200" dirty="0" smtClean="0"/>
              <a:t>Initialize (polarize)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Laser pump</a:t>
            </a:r>
          </a:p>
          <a:p>
            <a:pPr lvl="1"/>
            <a:r>
              <a:rPr lang="en-US" sz="2200" dirty="0" smtClean="0"/>
              <a:t>Thermal (low T, large B)</a:t>
            </a:r>
          </a:p>
          <a:p>
            <a:r>
              <a:rPr lang="en-US" sz="2200" dirty="0" smtClean="0"/>
              <a:t>Depolarize</a:t>
            </a:r>
          </a:p>
          <a:p>
            <a:pPr lvl="1"/>
            <a:r>
              <a:rPr lang="en-US" sz="2200" b="1" dirty="0">
                <a:solidFill>
                  <a:srgbClr val="FF0000"/>
                </a:solidFill>
              </a:rPr>
              <a:t>Wait</a:t>
            </a:r>
            <a:r>
              <a:rPr lang="en-US" sz="2200" dirty="0"/>
              <a:t> </a:t>
            </a:r>
            <a:endParaRPr lang="en-US" sz="2200" dirty="0" smtClean="0"/>
          </a:p>
          <a:p>
            <a:pPr lvl="1"/>
            <a:r>
              <a:rPr lang="en-US" sz="2200" dirty="0" smtClean="0"/>
              <a:t>Microwave resonance</a:t>
            </a:r>
          </a:p>
          <a:p>
            <a:pPr lvl="2"/>
            <a:r>
              <a:rPr lang="en-US" sz="2200" dirty="0" smtClean="0"/>
              <a:t>Possibly repolarize via microwave pulses</a:t>
            </a:r>
          </a:p>
          <a:p>
            <a:r>
              <a:rPr lang="en-US" sz="2200" dirty="0" smtClean="0"/>
              <a:t>Detect – laser probe </a:t>
            </a:r>
          </a:p>
          <a:p>
            <a:pPr lvl="1"/>
            <a:r>
              <a:rPr lang="en-US" sz="2200" b="1" dirty="0">
                <a:solidFill>
                  <a:srgbClr val="FF0000"/>
                </a:solidFill>
              </a:rPr>
              <a:t>Faraday/Kerr effect </a:t>
            </a:r>
            <a:r>
              <a:rPr lang="en-US" sz="2200" b="1" dirty="0" smtClean="0">
                <a:solidFill>
                  <a:srgbClr val="FF0000"/>
                </a:solidFill>
              </a:rPr>
              <a:t>(rotation of linear polarization)</a:t>
            </a:r>
            <a:endParaRPr lang="en-US" sz="2200" b="1" dirty="0">
              <a:solidFill>
                <a:srgbClr val="FF0000"/>
              </a:solidFill>
            </a:endParaRPr>
          </a:p>
          <a:p>
            <a:pPr lvl="1"/>
            <a:r>
              <a:rPr lang="en-US" sz="2200" dirty="0" smtClean="0"/>
              <a:t>Photoluminescence: degree of circular polarization</a:t>
            </a:r>
          </a:p>
          <a:p>
            <a:pPr lvl="1"/>
            <a:r>
              <a:rPr lang="en-US" sz="2200" dirty="0"/>
              <a:t>PL intensity</a:t>
            </a:r>
          </a:p>
          <a:p>
            <a:pPr lvl="1"/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667000"/>
            <a:ext cx="7772400" cy="170816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accent3"/>
                </a:solidFill>
              </a:rPr>
              <a:t>Magnetic Field: parallel vs. transverse </a:t>
            </a:r>
            <a:endParaRPr lang="en-US" sz="3500" dirty="0" smtClean="0">
              <a:solidFill>
                <a:schemeClr val="accent3"/>
              </a:solidFill>
            </a:endParaRPr>
          </a:p>
          <a:p>
            <a:r>
              <a:rPr lang="en-US" sz="3500" dirty="0">
                <a:solidFill>
                  <a:schemeClr val="accent3"/>
                </a:solidFill>
              </a:rPr>
              <a:t>	</a:t>
            </a:r>
            <a:r>
              <a:rPr lang="en-US" sz="3500" dirty="0" smtClean="0">
                <a:solidFill>
                  <a:schemeClr val="accent3"/>
                </a:solidFill>
              </a:rPr>
              <a:t>(</a:t>
            </a:r>
            <a:r>
              <a:rPr lang="en-US" sz="3500" dirty="0" smtClean="0">
                <a:solidFill>
                  <a:schemeClr val="accent3"/>
                </a:solidFill>
              </a:rPr>
              <a:t>precession!)</a:t>
            </a:r>
          </a:p>
          <a:p>
            <a:r>
              <a:rPr lang="en-US" sz="3500" dirty="0" smtClean="0">
                <a:solidFill>
                  <a:schemeClr val="accent3"/>
                </a:solidFill>
              </a:rPr>
              <a:t>Types of lifetimes: T</a:t>
            </a:r>
            <a:r>
              <a:rPr lang="en-US" sz="3500" baseline="-25000" dirty="0" smtClean="0">
                <a:solidFill>
                  <a:schemeClr val="accent3"/>
                </a:solidFill>
              </a:rPr>
              <a:t>1</a:t>
            </a:r>
            <a:r>
              <a:rPr lang="en-US" sz="3500" dirty="0" smtClean="0">
                <a:solidFill>
                  <a:schemeClr val="accent3"/>
                </a:solidFill>
              </a:rPr>
              <a:t> vs. T</a:t>
            </a:r>
            <a:r>
              <a:rPr lang="en-US" sz="3500" baseline="-25000" dirty="0" smtClean="0">
                <a:solidFill>
                  <a:schemeClr val="accent3"/>
                </a:solidFill>
              </a:rPr>
              <a:t>2</a:t>
            </a:r>
            <a:r>
              <a:rPr lang="en-US" sz="3500" dirty="0" smtClean="0">
                <a:solidFill>
                  <a:schemeClr val="accent3"/>
                </a:solidFill>
              </a:rPr>
              <a:t> vs. T</a:t>
            </a:r>
            <a:r>
              <a:rPr lang="en-US" sz="3500" baseline="-25000" dirty="0" smtClean="0">
                <a:solidFill>
                  <a:schemeClr val="accent3"/>
                </a:solidFill>
              </a:rPr>
              <a:t>2</a:t>
            </a:r>
            <a:r>
              <a:rPr lang="en-US" sz="3500" baseline="30000" dirty="0" smtClean="0">
                <a:solidFill>
                  <a:schemeClr val="accent3"/>
                </a:solidFill>
              </a:rPr>
              <a:t>*</a:t>
            </a:r>
            <a:endParaRPr lang="en-US" sz="3500" baseline="30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6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800" dirty="0" smtClean="0"/>
              <a:t>Defects</a:t>
            </a:r>
          </a:p>
          <a:p>
            <a:pPr lvl="1"/>
            <a:r>
              <a:rPr lang="en-US" dirty="0" smtClean="0"/>
              <a:t>Donors in GaAs</a:t>
            </a:r>
          </a:p>
          <a:p>
            <a:pPr lvl="1"/>
            <a:r>
              <a:rPr lang="en-US" dirty="0" smtClean="0"/>
              <a:t>NV Center in diamond</a:t>
            </a:r>
          </a:p>
          <a:p>
            <a:pPr lvl="1"/>
            <a:r>
              <a:rPr lang="en-US" dirty="0" err="1" smtClean="0"/>
              <a:t>V</a:t>
            </a:r>
            <a:r>
              <a:rPr lang="en-US" baseline="-25000" dirty="0" err="1" smtClean="0"/>
              <a:t>Si</a:t>
            </a:r>
            <a:r>
              <a:rPr lang="en-US" dirty="0" smtClean="0"/>
              <a:t> in </a:t>
            </a:r>
            <a:r>
              <a:rPr lang="en-US" dirty="0" err="1" smtClean="0"/>
              <a:t>SiC</a:t>
            </a:r>
            <a:endParaRPr lang="en-US" dirty="0" smtClean="0"/>
          </a:p>
          <a:p>
            <a:r>
              <a:rPr lang="en-US" sz="2800" dirty="0"/>
              <a:t>Quantum dots</a:t>
            </a:r>
          </a:p>
          <a:p>
            <a:pPr lvl="1"/>
            <a:r>
              <a:rPr lang="en-US" dirty="0"/>
              <a:t>Gated QDs</a:t>
            </a:r>
          </a:p>
          <a:p>
            <a:pPr lvl="1"/>
            <a:r>
              <a:rPr lang="en-US" dirty="0" smtClean="0"/>
              <a:t>Self-assembled QDs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GaAs </a:t>
            </a:r>
            <a:r>
              <a:rPr lang="en-US" dirty="0"/>
              <a:t>QWs</a:t>
            </a:r>
          </a:p>
          <a:p>
            <a:r>
              <a:rPr lang="en-US" sz="2800" dirty="0" smtClean="0"/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23600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Importance of spin lifetimes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181600" cy="4724400"/>
          </a:xfrm>
        </p:spPr>
        <p:txBody>
          <a:bodyPr/>
          <a:lstStyle/>
          <a:p>
            <a:r>
              <a:rPr lang="en-US" altLang="en-US" sz="2800" dirty="0" smtClean="0"/>
              <a:t>Materials characterization</a:t>
            </a:r>
          </a:p>
          <a:p>
            <a:r>
              <a:rPr lang="en-US" altLang="en-US" sz="2800" dirty="0" smtClean="0"/>
              <a:t>Better understanding:</a:t>
            </a:r>
          </a:p>
          <a:p>
            <a:pPr lvl="1"/>
            <a:r>
              <a:rPr lang="en-US" altLang="en-US" dirty="0" smtClean="0"/>
              <a:t>Test existing theories</a:t>
            </a:r>
          </a:p>
          <a:p>
            <a:pPr lvl="1"/>
            <a:r>
              <a:rPr lang="en-US" altLang="en-US" dirty="0" smtClean="0"/>
              <a:t>Interesting </a:t>
            </a:r>
            <a:r>
              <a:rPr lang="en-US" altLang="en-US" dirty="0" smtClean="0"/>
              <a:t>new </a:t>
            </a:r>
            <a:r>
              <a:rPr lang="en-US" altLang="en-US" dirty="0" smtClean="0"/>
              <a:t>theories</a:t>
            </a:r>
            <a:r>
              <a:rPr lang="en-US" altLang="en-US" dirty="0"/>
              <a:t> </a:t>
            </a:r>
            <a:r>
              <a:rPr lang="en-US" altLang="en-US" dirty="0" smtClean="0"/>
              <a:t>(e.g. </a:t>
            </a:r>
            <a:r>
              <a:rPr lang="en-US" altLang="en-US" dirty="0" err="1" smtClean="0"/>
              <a:t>Greilich</a:t>
            </a:r>
            <a:r>
              <a:rPr lang="en-US" altLang="en-US" dirty="0" smtClean="0"/>
              <a:t> </a:t>
            </a:r>
            <a:r>
              <a:rPr lang="en-US" altLang="en-US" dirty="0"/>
              <a:t>et al., Mode </a:t>
            </a:r>
            <a:r>
              <a:rPr lang="en-US" altLang="en-US" dirty="0" smtClean="0"/>
              <a:t>locking in self-assembled QDs, 2006)</a:t>
            </a:r>
            <a:endParaRPr lang="en-US" altLang="en-US" dirty="0"/>
          </a:p>
        </p:txBody>
      </p:sp>
      <p:pic>
        <p:nvPicPr>
          <p:cNvPr id="3461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61523"/>
            <a:ext cx="3368675" cy="2401754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3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1109</Words>
  <Application>Microsoft Office PowerPoint</Application>
  <PresentationFormat>On-screen Show (4:3)</PresentationFormat>
  <Paragraphs>282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 Math</vt:lpstr>
      <vt:lpstr>Symbol</vt:lpstr>
      <vt:lpstr>Times New Roman</vt:lpstr>
      <vt:lpstr>Default Design</vt:lpstr>
      <vt:lpstr>Slide</vt:lpstr>
      <vt:lpstr>Graph</vt:lpstr>
      <vt:lpstr>Optically-measured electron spin lifetimes and spin relaxation in GaAs and SiC</vt:lpstr>
      <vt:lpstr>Brigham Young University, Provo, Utah</vt:lpstr>
      <vt:lpstr>Very Brief Outline</vt:lpstr>
      <vt:lpstr>PowerPoint Presentation</vt:lpstr>
      <vt:lpstr>Time Resolved Faraday (or Kerr) Rotation (1998)</vt:lpstr>
      <vt:lpstr>Optics to measure spin lifetimes</vt:lpstr>
      <vt:lpstr>Time-resolved Faraday (Kerr) rotation</vt:lpstr>
      <vt:lpstr>Types of materials</vt:lpstr>
      <vt:lpstr>Importance of spin lifetimes</vt:lpstr>
      <vt:lpstr>T2* in Lightly Doped GaAs (2002)</vt:lpstr>
      <vt:lpstr>Using Optics: III-V Semiconductors</vt:lpstr>
      <vt:lpstr>Measuring T1 (2003)</vt:lpstr>
      <vt:lpstr>Data: n = 110-15 cm-3 sample  (2007)</vt:lpstr>
      <vt:lpstr>Quantum-dot-like behavior?</vt:lpstr>
      <vt:lpstr>Time-resolved Kerr rotation  (cw lasers, modulated)</vt:lpstr>
      <vt:lpstr>What do we expect?</vt:lpstr>
      <vt:lpstr>n-Doped QWs: Selection Rules</vt:lpstr>
      <vt:lpstr>Wavelength Summary</vt:lpstr>
      <vt:lpstr>Quantum Well Spin Decays!</vt:lpstr>
      <vt:lpstr>QW Spin Lifetimes, Summary</vt:lpstr>
      <vt:lpstr>Evidence of Two Spin Populations?</vt:lpstr>
      <vt:lpstr>Defects in SiC (2016)</vt:lpstr>
      <vt:lpstr>Silicon Vacancy Defects in SiC</vt:lpstr>
      <vt:lpstr>Photoluminescence:  Proton Irradiated Samples</vt:lpstr>
      <vt:lpstr>Spin Dependence</vt:lpstr>
      <vt:lpstr>ODMR</vt:lpstr>
      <vt:lpstr>T2 via Optically-detected spin echo</vt:lpstr>
      <vt:lpstr>Spin Echo</vt:lpstr>
      <vt:lpstr>Spin Coherence vs. Temperature</vt:lpstr>
      <vt:lpstr>Similar Results  Found by Others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resonant frequencies of complex cylindrical cavities with the help of Ross Spencer</dc:title>
  <dc:creator>Kyle Miller</dc:creator>
  <cp:lastModifiedBy>Faculty</cp:lastModifiedBy>
  <cp:revision>148</cp:revision>
  <dcterms:created xsi:type="dcterms:W3CDTF">2015-11-11T20:25:42Z</dcterms:created>
  <dcterms:modified xsi:type="dcterms:W3CDTF">2016-08-24T21:20:39Z</dcterms:modified>
</cp:coreProperties>
</file>