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517" r:id="rId2"/>
    <p:sldId id="529" r:id="rId3"/>
    <p:sldId id="518" r:id="rId4"/>
    <p:sldId id="519" r:id="rId5"/>
    <p:sldId id="521" r:id="rId6"/>
    <p:sldId id="530" r:id="rId7"/>
    <p:sldId id="544" r:id="rId8"/>
    <p:sldId id="523" r:id="rId9"/>
    <p:sldId id="524" r:id="rId10"/>
    <p:sldId id="534" r:id="rId11"/>
    <p:sldId id="528" r:id="rId12"/>
    <p:sldId id="508" r:id="rId13"/>
    <p:sldId id="509" r:id="rId14"/>
    <p:sldId id="538" r:id="rId15"/>
    <p:sldId id="516" r:id="rId16"/>
    <p:sldId id="531" r:id="rId17"/>
    <p:sldId id="532" r:id="rId18"/>
    <p:sldId id="533" r:id="rId19"/>
    <p:sldId id="535" r:id="rId20"/>
    <p:sldId id="536" r:id="rId21"/>
    <p:sldId id="537" r:id="rId22"/>
    <p:sldId id="539" r:id="rId23"/>
    <p:sldId id="540" r:id="rId24"/>
    <p:sldId id="541" r:id="rId25"/>
    <p:sldId id="542" r:id="rId26"/>
    <p:sldId id="543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99FF99"/>
    <a:srgbClr val="FF0000"/>
    <a:srgbClr val="0000FF"/>
    <a:srgbClr val="0066FF"/>
    <a:srgbClr val="00FF00"/>
    <a:srgbClr val="FFF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57" autoAdjust="0"/>
    <p:restoredTop sz="92749" autoAdjust="0"/>
  </p:normalViewPr>
  <p:slideViewPr>
    <p:cSldViewPr>
      <p:cViewPr varScale="1">
        <p:scale>
          <a:sx n="100" d="100"/>
          <a:sy n="100" d="100"/>
        </p:scale>
        <p:origin x="568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E84E545-AB2C-DC45-B1A8-EAC18DD4B435}" type="datetimeFigureOut">
              <a:rPr lang="en-US"/>
              <a:pPr>
                <a:defRPr/>
              </a:pPr>
              <a:t>3/16/2016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7789F2C-52D1-F74D-B32E-F3B26EA63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661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A909131-DAE7-004A-A5AE-FE9F9813EEAB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17790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50AA2-492E-4542-B4D4-A9C716F09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99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A15D9-097C-E342-A981-52314E61A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11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0"/>
            <a:ext cx="2057400" cy="5364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0"/>
            <a:ext cx="6019800" cy="5364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58AF6-8064-EC48-B8F7-A10274C21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1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832DB-D554-1C42-85C6-50E65366C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91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292F8-7C81-0141-A55B-ED72178D0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5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EBA53-8FF5-7548-A9D9-49C8436DA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70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15A3F-0CEE-C149-8554-82D8F6C25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29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058CE-3C95-3D42-953B-A3B07CF04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42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9AF29-8B73-4D40-BBB5-709EA71B4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82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4E651-8E80-1B43-A35A-ADAB2AFB8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6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EA580-FE19-C24C-9799-2003C37EE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0000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4268105-2E9F-D54F-A3B8-E37B194D5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103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762000"/>
            <a:ext cx="7239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12"/>
          <p:cNvSpPr txBox="1">
            <a:spLocks noChangeArrowheads="1"/>
          </p:cNvSpPr>
          <p:nvPr/>
        </p:nvSpPr>
        <p:spPr bwMode="auto">
          <a:xfrm>
            <a:off x="914400" y="30163"/>
            <a:ext cx="8229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2100" i="1" dirty="0" smtClean="0"/>
              <a:t>Colton, Resonant frequency of cavities for ESR</a:t>
            </a:r>
            <a:endParaRPr lang="en-US" dirty="0" smtClean="0"/>
          </a:p>
        </p:txBody>
      </p:sp>
      <p:pic>
        <p:nvPicPr>
          <p:cNvPr id="10" name="Picture 1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7239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5.png"/><Relationship Id="rId7" Type="http://schemas.openxmlformats.org/officeDocument/2006/relationships/image" Target="../media/image1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990600" y="762000"/>
            <a:ext cx="7391400" cy="11430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sz="2800" dirty="0"/>
              <a:t>Cavities for electron spin resonance: predicting the resonant frequency</a:t>
            </a:r>
            <a:endParaRPr lang="en-US" altLang="en-US" sz="2600" dirty="0"/>
          </a:p>
        </p:txBody>
      </p:sp>
      <p:sp>
        <p:nvSpPr>
          <p:cNvPr id="3075" name="Text Box 29"/>
          <p:cNvSpPr txBox="1">
            <a:spLocks noChangeArrowheads="1"/>
          </p:cNvSpPr>
          <p:nvPr/>
        </p:nvSpPr>
        <p:spPr bwMode="auto">
          <a:xfrm>
            <a:off x="5530850" y="6477000"/>
            <a:ext cx="3581400" cy="33855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600" dirty="0" smtClean="0">
                <a:solidFill>
                  <a:schemeClr val="tx1"/>
                </a:solidFill>
              </a:rPr>
              <a:t>APS March Meeting, Mar 17, 2016</a:t>
            </a:r>
          </a:p>
        </p:txBody>
      </p:sp>
      <p:sp>
        <p:nvSpPr>
          <p:cNvPr id="3076" name="Text Box 30"/>
          <p:cNvSpPr txBox="1">
            <a:spLocks noChangeArrowheads="1"/>
          </p:cNvSpPr>
          <p:nvPr/>
        </p:nvSpPr>
        <p:spPr bwMode="auto">
          <a:xfrm>
            <a:off x="609600" y="1981200"/>
            <a:ext cx="80010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smtClean="0"/>
              <a:t>John S. Colton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 smtClean="0"/>
              <a:t>Physics Department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 smtClean="0"/>
              <a:t>Brigham Young University</a:t>
            </a:r>
          </a:p>
        </p:txBody>
      </p:sp>
      <p:sp>
        <p:nvSpPr>
          <p:cNvPr id="3077" name="Text Box 43"/>
          <p:cNvSpPr txBox="1">
            <a:spLocks noChangeArrowheads="1"/>
          </p:cNvSpPr>
          <p:nvPr/>
        </p:nvSpPr>
        <p:spPr bwMode="auto">
          <a:xfrm>
            <a:off x="1905000" y="3616792"/>
            <a:ext cx="58674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200" dirty="0" smtClean="0"/>
              <a:t>Co-authors:	</a:t>
            </a:r>
            <a:r>
              <a:rPr lang="en-US" altLang="en-US" sz="2200" u="sng" dirty="0"/>
              <a:t>Kyle </a:t>
            </a:r>
            <a:r>
              <a:rPr lang="en-US" altLang="en-US" sz="2200" u="sng" dirty="0" smtClean="0"/>
              <a:t>Miller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200" b="1" dirty="0"/>
              <a:t>	</a:t>
            </a:r>
            <a:r>
              <a:rPr lang="en-US" altLang="en-US" sz="2200" b="1" dirty="0" smtClean="0"/>
              <a:t>	</a:t>
            </a:r>
            <a:r>
              <a:rPr lang="en-US" altLang="en-US" sz="2200" dirty="0" smtClean="0"/>
              <a:t>Dr. Ross Spencer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200" dirty="0" smtClean="0"/>
              <a:t>		Michael Meehan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200" dirty="0" smtClean="0"/>
          </a:p>
        </p:txBody>
      </p:sp>
      <p:sp>
        <p:nvSpPr>
          <p:cNvPr id="3078" name="Rectangle 44"/>
          <p:cNvSpPr>
            <a:spLocks noChangeArrowheads="1"/>
          </p:cNvSpPr>
          <p:nvPr/>
        </p:nvSpPr>
        <p:spPr bwMode="auto">
          <a:xfrm>
            <a:off x="0" y="5534561"/>
            <a:ext cx="5943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600" dirty="0"/>
              <a:t>Download the code at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600" dirty="0"/>
              <a:t>http://www.physics.byu.edu/research/coltonlab/cavityresonance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600" dirty="0" smtClean="0"/>
              <a:t>Paper under review by IEEE Transactions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600" dirty="0" smtClean="0"/>
              <a:t>on Microwave Theory and Techniques</a:t>
            </a:r>
          </a:p>
        </p:txBody>
      </p:sp>
    </p:spTree>
    <p:extLst>
      <p:ext uri="{BB962C8B-B14F-4D97-AF65-F5344CB8AC3E}">
        <p14:creationId xmlns:p14="http://schemas.microsoft.com/office/powerpoint/2010/main" val="85740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4525963"/>
          </a:xfrm>
        </p:spPr>
        <p:txBody>
          <a:bodyPr/>
          <a:lstStyle/>
          <a:p>
            <a:r>
              <a:rPr lang="en-US" altLang="en-US" sz="2800" dirty="0" smtClean="0"/>
              <a:t>Typical matrix </a:t>
            </a:r>
            <a:r>
              <a:rPr lang="en-US" altLang="en-US" sz="2800" dirty="0" smtClean="0"/>
              <a:t>size: </a:t>
            </a:r>
            <a:r>
              <a:rPr lang="en-US" altLang="en-US" sz="2800" dirty="0"/>
              <a:t>512, 2048, </a:t>
            </a:r>
            <a:r>
              <a:rPr lang="en-US" altLang="en-US" sz="2800" dirty="0" smtClean="0"/>
              <a:t>8192 empty cavity </a:t>
            </a:r>
            <a:r>
              <a:rPr lang="en-US" altLang="en-US" sz="2800" dirty="0" err="1" smtClean="0"/>
              <a:t>eigenfunctions</a:t>
            </a:r>
            <a:endParaRPr lang="en-US" altLang="en-US" sz="2800" dirty="0" smtClean="0"/>
          </a:p>
          <a:p>
            <a:r>
              <a:rPr lang="en-US" sz="2800" dirty="0" smtClean="0"/>
              <a:t>Aitken method: extrapolate from 8192 to infinite number</a:t>
            </a:r>
          </a:p>
          <a:p>
            <a:r>
              <a:rPr lang="en-US" sz="2800" dirty="0"/>
              <a:t>“Singularity search method” to find eigenvalues rather than </a:t>
            </a:r>
            <a:r>
              <a:rPr lang="en-US" sz="2800" dirty="0" err="1" smtClean="0"/>
              <a:t>diagonalizing</a:t>
            </a:r>
            <a:r>
              <a:rPr lang="en-US" sz="2800" dirty="0" smtClean="0"/>
              <a:t> </a:t>
            </a:r>
            <a:r>
              <a:rPr lang="en-US" sz="2800" dirty="0"/>
              <a:t>matrix</a:t>
            </a:r>
          </a:p>
          <a:p>
            <a:pPr marL="342900" lvl="1" indent="-342900">
              <a:buFontTx/>
              <a:buChar char="•"/>
            </a:pPr>
            <a:r>
              <a:rPr lang="en-US" sz="2800" dirty="0" smtClean="0"/>
              <a:t>Typical </a:t>
            </a:r>
            <a:r>
              <a:rPr lang="en-US" sz="2800" dirty="0"/>
              <a:t>computation time</a:t>
            </a:r>
            <a:r>
              <a:rPr lang="en-US" sz="2800" dirty="0" smtClean="0"/>
              <a:t>: 0.5 hour if only TE (m=0), </a:t>
            </a:r>
            <a:r>
              <a:rPr lang="en-US" dirty="0"/>
              <a:t>2 hours if both TE and TM</a:t>
            </a:r>
          </a:p>
          <a:p>
            <a:pPr lvl="1"/>
            <a:r>
              <a:rPr lang="en-US" dirty="0" smtClean="0"/>
              <a:t>16 </a:t>
            </a:r>
            <a:r>
              <a:rPr lang="en-US" dirty="0"/>
              <a:t>computing </a:t>
            </a:r>
            <a:r>
              <a:rPr lang="en-US" dirty="0" smtClean="0"/>
              <a:t>nodes, each with </a:t>
            </a:r>
            <a:r>
              <a:rPr lang="en-US" dirty="0"/>
              <a:t>12-core, 2.3 GHz Intel Haswell, 4 GB of </a:t>
            </a:r>
            <a:r>
              <a:rPr lang="en-US" dirty="0" smtClean="0"/>
              <a:t>memory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947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711" y="4505496"/>
            <a:ext cx="7377978" cy="2123296"/>
          </a:xfrm>
          <a:prstGeom prst="rect">
            <a:avLst/>
          </a:prstGeom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104900" y="687388"/>
            <a:ext cx="7239000" cy="5334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Test vs. </a:t>
            </a:r>
            <a:r>
              <a:rPr lang="en-US" altLang="en-US" dirty="0" smtClean="0"/>
              <a:t>Theory</a:t>
            </a:r>
            <a:endParaRPr lang="en-US" altLang="en-US" dirty="0"/>
          </a:p>
        </p:txBody>
      </p:sp>
      <p:pic>
        <p:nvPicPr>
          <p:cNvPr id="2765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9623"/>
            <a:ext cx="1870075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971800" y="5943600"/>
            <a:ext cx="16002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>
              <a:solidFill>
                <a:schemeClr val="tx1"/>
              </a:solidFill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5638800" y="5976938"/>
            <a:ext cx="838200" cy="304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2400" y="2139867"/>
            <a:ext cx="525336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Infinite </a:t>
            </a:r>
            <a:r>
              <a:rPr lang="en-US" altLang="en-US" dirty="0" smtClean="0">
                <a:solidFill>
                  <a:schemeClr val="bg1"/>
                </a:solidFill>
              </a:rPr>
              <a:t>dielectric cylinder in infinite cavity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Match boundary conditions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Focus on one vertical section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Solve </a:t>
            </a:r>
            <a:r>
              <a:rPr lang="en-US" dirty="0" smtClean="0">
                <a:solidFill>
                  <a:schemeClr val="bg1"/>
                </a:solidFill>
              </a:rPr>
              <a:t>transcendental </a:t>
            </a:r>
            <a:r>
              <a:rPr lang="en-US" dirty="0" err="1" smtClean="0">
                <a:solidFill>
                  <a:schemeClr val="bg1"/>
                </a:solidFill>
              </a:rPr>
              <a:t>eqn</a:t>
            </a:r>
            <a:r>
              <a:rPr lang="en-US" dirty="0" smtClean="0">
                <a:solidFill>
                  <a:schemeClr val="bg1"/>
                </a:solidFill>
              </a:rPr>
              <a:t> numerically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8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772400" cy="533400"/>
          </a:xfrm>
        </p:spPr>
        <p:txBody>
          <a:bodyPr/>
          <a:lstStyle/>
          <a:p>
            <a:r>
              <a:rPr lang="en-US" dirty="0" smtClean="0"/>
              <a:t>Modeling Stacked Dielectric Resonators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524000"/>
            <a:ext cx="3425945" cy="49533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524000"/>
            <a:ext cx="2585877" cy="5057775"/>
          </a:xfrm>
          <a:prstGeom prst="rect">
            <a:avLst/>
          </a:prstGeom>
        </p:spPr>
      </p:pic>
      <p:pic>
        <p:nvPicPr>
          <p:cNvPr id="10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2803908"/>
            <a:ext cx="2511545" cy="188398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44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patterns, two 3 mm DRs (</a:t>
            </a:r>
            <a:r>
              <a:rPr lang="en-US" dirty="0" err="1" smtClean="0">
                <a:latin typeface="Symbol" panose="05050102010706020507" pitchFamily="18" charset="2"/>
              </a:rPr>
              <a:t>e</a:t>
            </a:r>
            <a:r>
              <a:rPr lang="en-US" baseline="-25000" dirty="0" err="1" smtClean="0"/>
              <a:t>r</a:t>
            </a:r>
            <a:r>
              <a:rPr lang="en-US" dirty="0" smtClean="0"/>
              <a:t> = 14)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2027237"/>
            <a:ext cx="2702424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027237"/>
            <a:ext cx="2702425" cy="45259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1981200" y="1520150"/>
            <a:ext cx="19354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Electric field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5227319" y="1524000"/>
            <a:ext cx="19354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Magnetic field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4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55212"/>
            <a:ext cx="7239000" cy="533400"/>
          </a:xfrm>
        </p:spPr>
        <p:txBody>
          <a:bodyPr/>
          <a:lstStyle/>
          <a:p>
            <a:r>
              <a:rPr lang="en-US" dirty="0" smtClean="0"/>
              <a:t>Comparison with Experiment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" b="4498"/>
          <a:stretch>
            <a:fillRect/>
          </a:stretch>
        </p:blipFill>
        <p:spPr bwMode="auto">
          <a:xfrm>
            <a:off x="76200" y="1219200"/>
            <a:ext cx="2743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823053"/>
            <a:ext cx="7162800" cy="37040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6785" y="6527104"/>
            <a:ext cx="4039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*extra empty cavity </a:t>
            </a:r>
            <a:r>
              <a:rPr lang="en-US" sz="1600" dirty="0" err="1" smtClean="0">
                <a:solidFill>
                  <a:schemeClr val="bg1"/>
                </a:solidFill>
              </a:rPr>
              <a:t>eigenfunctions</a:t>
            </a:r>
            <a:r>
              <a:rPr lang="en-US" sz="1600" dirty="0" smtClean="0">
                <a:solidFill>
                  <a:schemeClr val="bg1"/>
                </a:solidFill>
              </a:rPr>
              <a:t> needed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6826685" y="3390378"/>
            <a:ext cx="914400" cy="381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858000" y="4767197"/>
            <a:ext cx="914400" cy="31315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858000" y="5049033"/>
            <a:ext cx="914400" cy="31210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40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239000" cy="533400"/>
          </a:xfrm>
        </p:spPr>
        <p:txBody>
          <a:bodyPr/>
          <a:lstStyle/>
          <a:p>
            <a:r>
              <a:rPr lang="en-US" sz="3400" dirty="0" smtClean="0"/>
              <a:t>Conclusions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5791198" cy="5638800"/>
          </a:xfrm>
        </p:spPr>
        <p:txBody>
          <a:bodyPr/>
          <a:lstStyle/>
          <a:p>
            <a:r>
              <a:rPr lang="en-US" sz="2400" dirty="0" smtClean="0"/>
              <a:t>Calculate resonant frequencies and field patterns, arbitrary arrangement of material (cylindrically symmetric)</a:t>
            </a:r>
          </a:p>
          <a:p>
            <a:pPr lvl="1"/>
            <a:r>
              <a:rPr lang="en-US" sz="2200" dirty="0" smtClean="0"/>
              <a:t>Error </a:t>
            </a:r>
            <a:r>
              <a:rPr lang="en-US" sz="2200" dirty="0" smtClean="0">
                <a:sym typeface="Symbol" panose="05050102010706020507" pitchFamily="18" charset="2"/>
              </a:rPr>
              <a:t></a:t>
            </a:r>
            <a:r>
              <a:rPr lang="en-US" sz="2200" dirty="0" smtClean="0"/>
              <a:t> 0.4% for theory test (all but 1)</a:t>
            </a:r>
          </a:p>
          <a:p>
            <a:pPr lvl="1"/>
            <a:r>
              <a:rPr lang="en-US" sz="2200" dirty="0" smtClean="0"/>
              <a:t>Error </a:t>
            </a:r>
            <a:r>
              <a:rPr lang="en-US" sz="2200" dirty="0" smtClean="0">
                <a:sym typeface="Symbol" panose="05050102010706020507" pitchFamily="18" charset="2"/>
              </a:rPr>
              <a:t> </a:t>
            </a:r>
            <a:r>
              <a:rPr lang="en-US" sz="2200" dirty="0" smtClean="0"/>
              <a:t>1.0% for experimental test (all but 1)</a:t>
            </a:r>
          </a:p>
          <a:p>
            <a:r>
              <a:rPr lang="en-US" sz="2400" dirty="0" smtClean="0"/>
              <a:t>Issues: sharp features </a:t>
            </a:r>
            <a:r>
              <a:rPr lang="en-US" sz="2400" dirty="0" smtClean="0">
                <a:sym typeface="Symbol" panose="05050102010706020507" pitchFamily="18" charset="2"/>
              </a:rPr>
              <a:t> more </a:t>
            </a:r>
            <a:r>
              <a:rPr lang="en-US" sz="2400" dirty="0" err="1" smtClean="0">
                <a:sym typeface="Symbol" panose="05050102010706020507" pitchFamily="18" charset="2"/>
              </a:rPr>
              <a:t>eigenfunctions</a:t>
            </a:r>
            <a:r>
              <a:rPr lang="en-US" sz="2400" dirty="0" smtClean="0">
                <a:sym typeface="Symbol" panose="05050102010706020507" pitchFamily="18" charset="2"/>
              </a:rPr>
              <a:t> needed</a:t>
            </a:r>
            <a:r>
              <a:rPr lang="en-US" sz="2400" dirty="0" smtClean="0"/>
              <a:t>, Gibbs phenomena in </a:t>
            </a:r>
            <a:r>
              <a:rPr lang="en-US" sz="2400" b="1" dirty="0" smtClean="0"/>
              <a:t>E</a:t>
            </a:r>
          </a:p>
          <a:p>
            <a:r>
              <a:rPr lang="en-US" altLang="en-US" sz="2400" dirty="0" smtClean="0"/>
              <a:t>Download </a:t>
            </a:r>
            <a:r>
              <a:rPr lang="en-US" altLang="en-US" sz="2400" dirty="0"/>
              <a:t>the code at </a:t>
            </a:r>
            <a:r>
              <a:rPr lang="en-US" altLang="en-US" sz="2400" dirty="0" smtClean="0"/>
              <a:t>          </a:t>
            </a:r>
            <a:r>
              <a:rPr lang="en-US" altLang="en-US" sz="2400" dirty="0" smtClean="0">
                <a:solidFill>
                  <a:srgbClr val="FFFF00"/>
                </a:solidFill>
              </a:rPr>
              <a:t>http</a:t>
            </a:r>
            <a:r>
              <a:rPr lang="en-US" altLang="en-US" sz="2400" dirty="0">
                <a:solidFill>
                  <a:srgbClr val="FFFF00"/>
                </a:solidFill>
              </a:rPr>
              <a:t>://</a:t>
            </a:r>
            <a:r>
              <a:rPr lang="en-US" altLang="en-US" sz="2400" dirty="0" smtClean="0">
                <a:solidFill>
                  <a:srgbClr val="FFFF00"/>
                </a:solidFill>
              </a:rPr>
              <a:t>www.physics.byu.edu/research/ </a:t>
            </a:r>
            <a:r>
              <a:rPr lang="en-US" altLang="en-US" sz="2400" dirty="0" err="1" smtClean="0">
                <a:solidFill>
                  <a:srgbClr val="FFFF00"/>
                </a:solidFill>
              </a:rPr>
              <a:t>coltonlab</a:t>
            </a:r>
            <a:r>
              <a:rPr lang="en-US" altLang="en-US" sz="2400" dirty="0" smtClean="0">
                <a:solidFill>
                  <a:srgbClr val="FFFF00"/>
                </a:solidFill>
              </a:rPr>
              <a:t>/</a:t>
            </a:r>
            <a:r>
              <a:rPr lang="en-US" altLang="en-US" sz="2400" dirty="0" err="1" smtClean="0">
                <a:solidFill>
                  <a:srgbClr val="FFFF00"/>
                </a:solidFill>
              </a:rPr>
              <a:t>cavityresonance</a:t>
            </a:r>
            <a:endParaRPr lang="en-US" altLang="en-US" sz="2400" dirty="0" smtClean="0">
              <a:solidFill>
                <a:srgbClr val="FFFF00"/>
              </a:solidFill>
            </a:endParaRPr>
          </a:p>
          <a:p>
            <a:r>
              <a:rPr lang="en-US" altLang="en-US" sz="2400" dirty="0" smtClean="0"/>
              <a:t>Contact me for preprint, </a:t>
            </a:r>
            <a:r>
              <a:rPr lang="en-US" altLang="en-US" sz="2400" dirty="0" smtClean="0">
                <a:solidFill>
                  <a:srgbClr val="FFFF00"/>
                </a:solidFill>
              </a:rPr>
              <a:t>john_colton@byu.edu</a:t>
            </a:r>
            <a:endParaRPr lang="en-US" altLang="en-US" sz="2400" dirty="0">
              <a:solidFill>
                <a:srgbClr val="FFFF00"/>
              </a:solidFill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015" y="1143000"/>
            <a:ext cx="2743200" cy="70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057400"/>
            <a:ext cx="1417119" cy="2771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32" y="2057400"/>
            <a:ext cx="1666385" cy="2790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48937" t="-16549" r="-1" b="44737"/>
          <a:stretch/>
        </p:blipFill>
        <p:spPr>
          <a:xfrm>
            <a:off x="5791199" y="4361514"/>
            <a:ext cx="3318353" cy="241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Observing cavity resonances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" b="4498"/>
          <a:stretch>
            <a:fillRect/>
          </a:stretch>
        </p:blipFill>
        <p:spPr bwMode="auto">
          <a:xfrm>
            <a:off x="381000" y="1447800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876800" y="2057400"/>
            <a:ext cx="3854450" cy="21415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2200" u="sng" smtClean="0">
                <a:solidFill>
                  <a:schemeClr val="tx1"/>
                </a:solidFill>
              </a:rPr>
              <a:t>The cavity resonance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200" smtClean="0">
                <a:solidFill>
                  <a:schemeClr val="tx1"/>
                </a:solidFill>
              </a:rPr>
              <a:t>Sweep microwave frequency, look for cavity absorption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200" smtClean="0">
                <a:solidFill>
                  <a:schemeClr val="tx1"/>
                </a:solidFill>
              </a:rPr>
              <a:t>Width </a:t>
            </a:r>
            <a:r>
              <a:rPr lang="en-US" altLang="en-US" sz="2200" smtClean="0">
                <a:solidFill>
                  <a:schemeClr val="tx1"/>
                </a:solidFill>
                <a:sym typeface="Symbol" charset="2"/>
              </a:rPr>
              <a:t> “Q factor”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200" smtClean="0">
                <a:solidFill>
                  <a:schemeClr val="tx1"/>
                </a:solidFill>
                <a:sym typeface="Symbol" charset="2"/>
              </a:rPr>
              <a:t>Q ~ 2000</a:t>
            </a: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2357438" y="5029200"/>
            <a:ext cx="5038725" cy="15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2200" u="sng" smtClean="0">
                <a:solidFill>
                  <a:schemeClr val="tx1"/>
                </a:solidFill>
              </a:rPr>
              <a:t>Spin resonance experiment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200" smtClean="0">
                <a:solidFill>
                  <a:schemeClr val="tx1"/>
                </a:solidFill>
              </a:rPr>
              <a:t>“Park” at that microwave frequency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200" smtClean="0">
                <a:solidFill>
                  <a:schemeClr val="tx1"/>
                </a:solidFill>
              </a:rPr>
              <a:t>Sweep magnetic field to see spin response when  hf = g</a:t>
            </a:r>
            <a:r>
              <a:rPr lang="en-US" altLang="en-US" sz="2200" smtClean="0">
                <a:solidFill>
                  <a:schemeClr val="tx1"/>
                </a:solidFill>
                <a:latin typeface="Symbol" charset="2"/>
              </a:rPr>
              <a:t>m</a:t>
            </a:r>
            <a:r>
              <a:rPr lang="en-US" altLang="en-US" sz="2200" baseline="-25000" smtClean="0">
                <a:solidFill>
                  <a:schemeClr val="tx1"/>
                </a:solidFill>
              </a:rPr>
              <a:t>B</a:t>
            </a:r>
            <a:r>
              <a:rPr lang="en-US" altLang="en-US" sz="2200" smtClean="0">
                <a:solidFill>
                  <a:schemeClr val="tx1"/>
                </a:solidFill>
              </a:rPr>
              <a:t>B</a:t>
            </a:r>
            <a:endParaRPr lang="en-US" altLang="en-US" sz="2200" smtClean="0">
              <a:solidFill>
                <a:schemeClr val="tx1"/>
              </a:solidFill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4689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239000" cy="5334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Summary of Technique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-30480" y="1510454"/>
            <a:ext cx="9144000" cy="4953000"/>
          </a:xfrm>
          <a:blipFill rotWithShape="0">
            <a:blip r:embed="rId2"/>
            <a:stretch>
              <a:fillRect l="-1533" t="-1601" b="-5911"/>
            </a:stretch>
          </a:blip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2457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724400"/>
            <a:ext cx="335756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5159375" y="6396038"/>
            <a:ext cx="39481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ym typeface="Symbol" charset="2"/>
              </a:rPr>
              <a:t>(but we don’t do it that way)</a:t>
            </a:r>
            <a:endParaRPr lang="en-US" altLang="en-US" sz="2200"/>
          </a:p>
        </p:txBody>
      </p:sp>
    </p:spTree>
    <p:extLst>
      <p:ext uri="{BB962C8B-B14F-4D97-AF65-F5344CB8AC3E}">
        <p14:creationId xmlns:p14="http://schemas.microsoft.com/office/powerpoint/2010/main" val="36509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239000" cy="5334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Why not Faraday’s Law?</a:t>
            </a:r>
          </a:p>
        </p:txBody>
      </p:sp>
      <p:sp>
        <p:nvSpPr>
          <p:cNvPr id="4" name="Rectangle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90800" y="1752600"/>
            <a:ext cx="2362378" cy="783869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7" name="Rectangle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74125" y="2953453"/>
            <a:ext cx="3103862" cy="951094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8" name="Rectangle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71800" y="5029200"/>
            <a:ext cx="2905667" cy="766557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5263" y="2757488"/>
            <a:ext cx="13938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/>
              <a:t>Instead…</a:t>
            </a:r>
          </a:p>
        </p:txBody>
      </p:sp>
      <p:sp>
        <p:nvSpPr>
          <p:cNvPr id="13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8600" y="4388372"/>
            <a:ext cx="8610600" cy="769441"/>
          </a:xfrm>
          <a:prstGeom prst="rect">
            <a:avLst/>
          </a:prstGeom>
          <a:blipFill rotWithShape="0">
            <a:blip r:embed="rId5"/>
            <a:stretch>
              <a:fillRect l="-921" t="-476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5330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Computer implementation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sz="2800" dirty="0" smtClean="0"/>
                  <a:t>What’s a “sound” method to index TE and TM modes with different radial and axial modes?</a:t>
                </a:r>
              </a:p>
              <a:p>
                <a:r>
                  <a:rPr lang="en-US" altLang="en-US" sz="2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𝑞</m:t>
                    </m:r>
                  </m:oMath>
                </a14:m>
                <a:r>
                  <a:rPr lang="en-US" altLang="en-US" sz="2800" dirty="0" smtClean="0"/>
                  <a:t> go from 1 to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2</m:t>
                    </m:r>
                    <m:sSub>
                      <m:sSub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 charset="0"/>
                          </a:rPr>
                          <m:t>max</m:t>
                        </m:r>
                      </m:sub>
                    </m:sSub>
                    <m:sSub>
                      <m:sSub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 charset="0"/>
                          </a:rPr>
                          <m:t>max</m:t>
                        </m:r>
                      </m:sub>
                    </m:sSub>
                  </m:oMath>
                </a14:m>
                <a:endParaRPr lang="en-US" altLang="en-US" sz="28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charset="0"/>
                        </a:rPr>
                        <m:t>𝓁</m:t>
                      </m:r>
                      <m:r>
                        <a:rPr lang="en-US" sz="2800" i="1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charset="0"/>
                        </a:rPr>
                        <m:t>mod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charset="0"/>
                            </a:rPr>
                            <m:t>𝑞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−1,2</m:t>
                          </m:r>
                        </m:e>
                      </m:d>
                      <m:r>
                        <a:rPr lang="en-US" sz="2800" i="1">
                          <a:latin typeface="Cambria Math" charset="0"/>
                        </a:rPr>
                        <m:t>  ;   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charset="0"/>
                        </a:rPr>
                        <m:t>𝑗</m:t>
                      </m:r>
                      <m:r>
                        <a:rPr lang="en-US" sz="2800" i="1">
                          <a:latin typeface="Cambria Math" charset="0"/>
                        </a:rPr>
                        <m:t>=(</m:t>
                      </m:r>
                      <m:r>
                        <a:rPr lang="en-US" sz="2800" i="1">
                          <a:latin typeface="Cambria Math" charset="0"/>
                        </a:rPr>
                        <m:t>𝑞</m:t>
                      </m:r>
                      <m:r>
                        <a:rPr lang="en-US" sz="2800" i="1">
                          <a:latin typeface="Cambria Math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charset="0"/>
                        </a:rPr>
                        <m:t>mod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charset="0"/>
                            </a:rPr>
                            <m:t>𝓁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+1,2</m:t>
                          </m:r>
                        </m:e>
                      </m:d>
                      <m:r>
                        <a:rPr lang="en-US" sz="2800" i="1">
                          <a:latin typeface="Cambria Math" charset="0"/>
                        </a:rPr>
                        <m:t>)/2  ;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charset="0"/>
                        </a:rPr>
                        <m:t>𝑛</m:t>
                      </m:r>
                      <m:r>
                        <a:rPr lang="en-US" sz="2800" i="1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charset="0"/>
                        </a:rPr>
                        <m:t>mod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charset="0"/>
                            </a:rPr>
                            <m:t>𝑗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−1,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charset="0"/>
                                </a:rPr>
                                <m:t>max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charset="0"/>
                        </a:rPr>
                        <m:t>+1  ;  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charset="0"/>
                        </a:rPr>
                        <m:t>𝑝</m:t>
                      </m:r>
                      <m:r>
                        <a:rPr lang="en-US" sz="2800" i="1">
                          <a:latin typeface="Cambria Math" charset="0"/>
                        </a:rPr>
                        <m:t>=(</m:t>
                      </m:r>
                      <m:r>
                        <a:rPr lang="en-US" sz="2800" i="1">
                          <a:latin typeface="Cambria Math" charset="0"/>
                        </a:rPr>
                        <m:t>𝑗</m:t>
                      </m:r>
                      <m:r>
                        <a:rPr lang="en-US" sz="2800" i="1">
                          <a:latin typeface="Cambria Math" charset="0"/>
                        </a:rPr>
                        <m:t>−</m:t>
                      </m:r>
                      <m:r>
                        <a:rPr lang="en-US" sz="2800" i="1">
                          <a:latin typeface="Cambria Math" charset="0"/>
                        </a:rPr>
                        <m:t>𝑛</m:t>
                      </m:r>
                      <m:r>
                        <a:rPr lang="en-US" sz="2800" i="1">
                          <a:latin typeface="Cambria Math" charset="0"/>
                        </a:rPr>
                        <m:t>)/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latin typeface="Cambria Math" charset="0"/>
                            </a:rPr>
                            <m:t>max</m:t>
                          </m:r>
                        </m:sub>
                      </m:sSub>
                      <m:r>
                        <a:rPr lang="en-US" sz="2800" i="1">
                          <a:latin typeface="Cambria Math" charset="0"/>
                        </a:rPr>
                        <m:t>+1 </m:t>
                      </m:r>
                    </m:oMath>
                  </m:oMathPara>
                </a14:m>
                <a:endParaRPr lang="en-US" altLang="en-US" sz="28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altLang="en-US" sz="2400" dirty="0" smtClean="0"/>
                  <a:t>Organized matrix size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</a:rPr>
                      <m:t>2</m:t>
                    </m:r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2400">
                            <a:latin typeface="Cambria Math" charset="0"/>
                          </a:rPr>
                          <m:t>max</m:t>
                        </m:r>
                      </m:sub>
                    </m:sSub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2400">
                            <a:latin typeface="Cambria Math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altLang="en-US" sz="2400" dirty="0" smtClean="0"/>
                  <a:t> (typically size 512, 2048, 8192)</a:t>
                </a:r>
                <a:endParaRPr lang="en-US" altLang="en-US" sz="2400" dirty="0"/>
              </a:p>
            </p:txBody>
          </p:sp>
        </mc:Choice>
        <mc:Fallback xmlns="">
          <p:sp>
            <p:nvSpPr>
              <p:cNvPr id="1536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33" t="-1482" b="-16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983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48" y="1303477"/>
            <a:ext cx="8771351" cy="670134"/>
          </a:xfrm>
        </p:spPr>
        <p:txBody>
          <a:bodyPr/>
          <a:lstStyle/>
          <a:p>
            <a:r>
              <a:rPr lang="en-US" dirty="0" smtClean="0"/>
              <a:t>Electron spin resonance in semiconductors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81200"/>
            <a:ext cx="5562600" cy="23169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427" y="1983867"/>
            <a:ext cx="2325173" cy="223462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838200" y="4495800"/>
            <a:ext cx="7410682" cy="2292430"/>
            <a:chOff x="-914400" y="4519146"/>
            <a:chExt cx="7410682" cy="229243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601" y="4747471"/>
              <a:ext cx="5410200" cy="206410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/>
            <a:srcRect l="-21127" r="-15848"/>
            <a:stretch/>
          </p:blipFill>
          <p:spPr>
            <a:xfrm>
              <a:off x="-914400" y="4519146"/>
              <a:ext cx="7410682" cy="259536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600" y="4487083"/>
            <a:ext cx="2670019" cy="229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0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</a:t>
            </a:r>
            <a:r>
              <a:rPr lang="en-US" dirty="0" err="1" smtClean="0"/>
              <a:t>diagonalization</a:t>
            </a:r>
            <a:r>
              <a:rPr lang="en-US" dirty="0" smtClean="0"/>
              <a:t> gets hard</a:t>
            </a:r>
            <a:r>
              <a:rPr lang="is-IS" dirty="0" smtClean="0"/>
              <a:t>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</p:spPr>
            <p:txBody>
              <a:bodyPr/>
              <a:lstStyle/>
              <a:p>
                <a:r>
                  <a:rPr lang="en-US" dirty="0" smtClean="0"/>
                  <a:t>“Singularity search method”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𝑠𝑞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𝑞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</a:rPr>
                        <m:t>=</m:t>
                      </m:r>
                      <m:r>
                        <a:rPr lang="en-US" i="1">
                          <a:latin typeface="Cambria Math" charset="0"/>
                        </a:rPr>
                        <m:t>𝜆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𝑠𝑞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i="1" dirty="0" smtClean="0"/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𝑠𝑞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𝜆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𝑠𝑞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𝑞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</a:rPr>
                        <m:t>𝑏</m:t>
                      </m:r>
                    </m:oMath>
                  </m:oMathPara>
                </a14:m>
                <a:endParaRPr lang="en-US" dirty="0" smtClean="0">
                  <a:effectLst/>
                </a:endParaRPr>
              </a:p>
              <a:p>
                <a:r>
                  <a:rPr lang="en-US" sz="2400" dirty="0" smtClean="0"/>
                  <a:t>Let </a:t>
                </a:r>
                <a:r>
                  <a:rPr lang="en-US" sz="2400" dirty="0" smtClean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𝑏</m:t>
                    </m:r>
                  </m:oMath>
                </a14:m>
                <a:r>
                  <a:rPr lang="en-US" sz="2400" dirty="0" smtClean="0"/>
                  <a:t> be some small parameter</a:t>
                </a:r>
              </a:p>
              <a:p>
                <a:r>
                  <a:rPr lang="en-US" sz="2400" dirty="0" smtClean="0"/>
                  <a:t>Scan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 smtClean="0">
                        <a:latin typeface="Cambria Math" charset="0"/>
                      </a:rPr>
                      <m:t>λ</m:t>
                    </m:r>
                  </m:oMath>
                </a14:m>
                <a:endParaRPr lang="en-US" sz="2400" b="0" dirty="0" smtClean="0"/>
              </a:p>
              <a:p>
                <a:r>
                  <a:rPr lang="en-US" sz="2400" dirty="0" smtClean="0"/>
                  <a:t>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>
                        <a:latin typeface="Cambria Math" charset="0"/>
                      </a:rPr>
                      <m:t>λ</m:t>
                    </m:r>
                  </m:oMath>
                </a14:m>
                <a:r>
                  <a:rPr lang="en-US" sz="2400" b="0" dirty="0" smtClean="0"/>
                  <a:t> is an eigenvalue, LHS should be zero,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400" b="0" dirty="0" smtClean="0"/>
                  <a:t> will get really big to equal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𝑏</m:t>
                    </m:r>
                  </m:oMath>
                </a14:m>
                <a:endParaRPr lang="en-US" sz="2400" b="0" dirty="0" smtClean="0"/>
              </a:p>
              <a:p>
                <a:r>
                  <a:rPr lang="en-US" sz="2400" dirty="0" smtClean="0"/>
                  <a:t>Solve for the </a:t>
                </a:r>
                <a:r>
                  <a:rPr lang="en-US" sz="2400" dirty="0" err="1" smtClean="0"/>
                  <a:t>zeros</a:t>
                </a:r>
                <a:r>
                  <a:rPr lang="en-US" sz="2400" dirty="0" smtClean="0"/>
                  <a:t>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𝑞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en-US" sz="2400" b="0" dirty="0" smtClean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  <a:blipFill rotWithShape="0">
                <a:blip r:embed="rId2"/>
                <a:stretch>
                  <a:fillRect l="-1704" t="-1677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442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Aitken extrapolation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a converging sequence</a:t>
                </a:r>
              </a:p>
              <a:p>
                <a:r>
                  <a:rPr lang="en-US" dirty="0" smtClean="0"/>
                  <a:t>Define the sequence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by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 smtClean="0"/>
                  <a:t>, where the sequence converges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Expand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dirty="0" smtClean="0"/>
                  <a:t> about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is-IS" dirty="0" smtClean="0"/>
                  <a:t>…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charset="0"/>
                            </a:rPr>
                            <m:t>𝑥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is-IS" dirty="0"/>
              </a:p>
              <a:p>
                <a:r>
                  <a:rPr lang="is-IS" dirty="0" smtClean="0"/>
                  <a:t>Retain grid size, but increase number of eigenfunctions (6*2</a:t>
                </a:r>
                <a:r>
                  <a:rPr lang="is-IS" baseline="30000" dirty="0" smtClean="0"/>
                  <a:t>0</a:t>
                </a:r>
                <a:r>
                  <a:rPr lang="is-IS" dirty="0" smtClean="0"/>
                  <a:t>, 6*2</a:t>
                </a:r>
                <a:r>
                  <a:rPr lang="is-IS" baseline="30000" dirty="0" smtClean="0"/>
                  <a:t>1</a:t>
                </a:r>
                <a:r>
                  <a:rPr lang="is-IS" dirty="0" smtClean="0"/>
                  <a:t>, 6*2</a:t>
                </a:r>
                <a:r>
                  <a:rPr lang="is-IS" baseline="30000" dirty="0" smtClean="0"/>
                  <a:t>2</a:t>
                </a:r>
                <a:r>
                  <a:rPr lang="is-IS" dirty="0" smtClean="0"/>
                  <a:t>, ...)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b="-10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632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field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Because we are solving for the displacement field </a:t>
            </a:r>
            <a:r>
              <a:rPr lang="en-US" sz="2800" b="1" dirty="0" smtClean="0"/>
              <a:t>D</a:t>
            </a:r>
            <a:r>
              <a:rPr lang="en-US" sz="2800" dirty="0" smtClean="0"/>
              <a:t>, </a:t>
            </a:r>
            <a:r>
              <a:rPr lang="en-US" sz="2800" b="1" dirty="0" smtClean="0"/>
              <a:t>E</a:t>
            </a:r>
            <a:r>
              <a:rPr lang="en-US" sz="2800" dirty="0"/>
              <a:t> </a:t>
            </a:r>
            <a:r>
              <a:rPr lang="en-US" sz="2800" dirty="0" smtClean="0"/>
              <a:t>has some bad discontinuities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971800"/>
            <a:ext cx="3810000" cy="270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2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800"/>
          </a:xfrm>
        </p:spPr>
        <p:txBody>
          <a:bodyPr/>
          <a:lstStyle/>
          <a:p>
            <a:r>
              <a:rPr lang="en-US" sz="2800" dirty="0" smtClean="0"/>
              <a:t>The magnetic field, on the other hand, is continuous everywhere (no magnetic material)</a:t>
            </a:r>
          </a:p>
          <a:p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derivatives are problematic (discontinuous </a:t>
            </a:r>
            <a:r>
              <a:rPr lang="en-US" sz="2800" b="1" dirty="0" smtClean="0"/>
              <a:t>E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79121" y="3292207"/>
            <a:ext cx="3276600" cy="31387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08" y="3292206"/>
            <a:ext cx="1874132" cy="313875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3047083"/>
            <a:ext cx="2692706" cy="3383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We can smooth </a:t>
            </a:r>
            <a:r>
              <a:rPr lang="en-US" sz="2800" b="1" dirty="0" smtClean="0"/>
              <a:t>B</a:t>
            </a:r>
            <a:r>
              <a:rPr lang="en-US" sz="2800" dirty="0" smtClean="0"/>
              <a:t> and then differentiate </a:t>
            </a:r>
            <a:r>
              <a:rPr lang="en-US" sz="2800" smtClean="0"/>
              <a:t>to obtain smoothed </a:t>
            </a:r>
            <a:r>
              <a:rPr lang="en-US" sz="2800" b="1" smtClean="0"/>
              <a:t>E</a:t>
            </a:r>
            <a:r>
              <a:rPr lang="en-US" sz="2800" smtClean="0"/>
              <a:t> fields!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7048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Smoothed electric field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/>
                  <a:t>Polynomial fitting of order 3 over sections of 31 points (only across homogenous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𝜀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800" dirty="0" smtClean="0"/>
                  <a:t>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33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56937"/>
            <a:ext cx="3810000" cy="27094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752347"/>
            <a:ext cx="3810000" cy="28169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038600"/>
            <a:ext cx="3810000" cy="263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6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small DRs, more </a:t>
            </a:r>
            <a:r>
              <a:rPr lang="en-US" dirty="0" err="1" smtClean="0"/>
              <a:t>eigenfunctions</a:t>
            </a:r>
            <a:r>
              <a:rPr lang="en-US" dirty="0" smtClean="0"/>
              <a:t> were needed to accurately represent the field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43" y="3276600"/>
            <a:ext cx="4114800" cy="27194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3276600"/>
            <a:ext cx="4114800" cy="27194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07991" y="2845713"/>
            <a:ext cx="20671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T-T 6 mm DRs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8527" y="2845712"/>
            <a:ext cx="23027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</a:rPr>
              <a:t>T-T 1.5 </a:t>
            </a:r>
            <a:r>
              <a:rPr lang="en-US" b="1" dirty="0" smtClean="0">
                <a:solidFill>
                  <a:schemeClr val="bg1"/>
                </a:solidFill>
              </a:rPr>
              <a:t>mm DRs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0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Jaworski</a:t>
            </a:r>
            <a:r>
              <a:rPr lang="en-US" dirty="0" smtClean="0"/>
              <a:t> 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Assumes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≃30</m:t>
                    </m:r>
                  </m:oMath>
                </a14:m>
                <a:r>
                  <a:rPr lang="en-US" dirty="0">
                    <a:effectLst/>
                  </a:rPr>
                  <a:t> </a:t>
                </a:r>
                <a:r>
                  <a:rPr lang="en-US" dirty="0" smtClean="0">
                    <a:effectLst/>
                  </a:rPr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0.4&lt;</m:t>
                    </m:r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h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  <m:r>
                          <a:rPr lang="en-US" i="1">
                            <a:latin typeface="Cambria Math" charset="0"/>
                          </a:rPr>
                          <m:t>𝑅</m:t>
                        </m:r>
                      </m:den>
                    </m:f>
                    <m:r>
                      <a:rPr lang="en-US" i="1">
                        <a:latin typeface="Cambria Math" charset="0"/>
                      </a:rPr>
                      <m:t>&lt;1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Valid only for TE modes</a:t>
                </a:r>
              </a:p>
              <a:p>
                <a:endParaRPr lang="en-US" dirty="0"/>
              </a:p>
              <a:p>
                <a:r>
                  <a:rPr lang="en-US" dirty="0" smtClean="0"/>
                  <a:t>Murata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=29.7</m:t>
                    </m:r>
                  </m:oMath>
                </a14:m>
                <a:r>
                  <a:rPr lang="en-US" dirty="0">
                    <a:effectLst/>
                  </a:rPr>
                  <a:t> </a:t>
                </a:r>
                <a:r>
                  <a:rPr lang="en-US" dirty="0" smtClean="0">
                    <a:effectLst/>
                  </a:rPr>
                  <a:t>and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h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  <m:r>
                          <a:rPr lang="en-US" i="1">
                            <a:latin typeface="Cambria Math" charset="0"/>
                          </a:rPr>
                          <m:t>𝑅</m:t>
                        </m:r>
                      </m:den>
                    </m:f>
                    <m:r>
                      <a:rPr lang="en-US" i="1">
                        <a:latin typeface="Cambria Math" charset="0"/>
                      </a:rPr>
                      <m:t>≈0.44</m:t>
                    </m:r>
                  </m:oMath>
                </a14:m>
                <a:r>
                  <a:rPr lang="en-US" dirty="0" smtClean="0"/>
                  <a:t>, accuracy of 1.0%</a:t>
                </a:r>
              </a:p>
              <a:p>
                <a:r>
                  <a:rPr lang="en-US" dirty="0" smtClean="0"/>
                  <a:t>Trans-Tech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=14</m:t>
                    </m:r>
                  </m:oMath>
                </a14:m>
                <a:r>
                  <a:rPr lang="en-US" dirty="0">
                    <a:effectLst/>
                  </a:rPr>
                  <a:t> </a:t>
                </a:r>
                <a:r>
                  <a:rPr lang="en-US" dirty="0" smtClean="0">
                    <a:effectLst/>
                  </a:rPr>
                  <a:t>and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h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  <m:r>
                          <a:rPr lang="en-US" i="1">
                            <a:latin typeface="Cambria Math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dirty="0"/>
                  <a:t> varies from 0.15 to </a:t>
                </a:r>
                <a:r>
                  <a:rPr lang="en-US" dirty="0" smtClean="0"/>
                  <a:t>0.6, accuracy of 12%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130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Cylindrical TE</a:t>
            </a:r>
            <a:r>
              <a:rPr lang="en-US" altLang="en-US" baseline="-25000"/>
              <a:t>011</a:t>
            </a:r>
            <a:r>
              <a:rPr lang="en-US" altLang="en-US"/>
              <a:t> Resonant Cavity</a:t>
            </a:r>
          </a:p>
        </p:txBody>
      </p:sp>
      <p:sp>
        <p:nvSpPr>
          <p:cNvPr id="5123" name="Rectangle 3"/>
          <p:cNvSpPr txBox="1">
            <a:spLocks noChangeArrowheads="1"/>
          </p:cNvSpPr>
          <p:nvPr/>
        </p:nvSpPr>
        <p:spPr bwMode="auto">
          <a:xfrm>
            <a:off x="228600" y="1600200"/>
            <a:ext cx="4343400" cy="475049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altLang="en-US" sz="2400" dirty="0" smtClean="0">
                <a:solidFill>
                  <a:schemeClr val="tx1"/>
                </a:solidFill>
              </a:rPr>
              <a:t>“011” specifies 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B</a:t>
            </a:r>
            <a:r>
              <a:rPr lang="en-US" altLang="en-US" sz="2400" baseline="-25000" dirty="0" err="1" smtClean="0">
                <a:solidFill>
                  <a:schemeClr val="tx1"/>
                </a:solidFill>
              </a:rPr>
              <a:t>z</a:t>
            </a:r>
            <a:endParaRPr lang="en-US" altLang="en-US" sz="2400" baseline="-25000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en-US" sz="1800" dirty="0" smtClean="0">
                <a:solidFill>
                  <a:schemeClr val="tx1"/>
                </a:solidFill>
              </a:rPr>
              <a:t>0: no </a:t>
            </a:r>
            <a:r>
              <a:rPr lang="en-US" altLang="en-US" sz="1800" dirty="0" smtClean="0">
                <a:solidFill>
                  <a:schemeClr val="tx1"/>
                </a:solidFill>
                <a:latin typeface="Symbol" charset="2"/>
              </a:rPr>
              <a:t>f</a:t>
            </a:r>
            <a:r>
              <a:rPr lang="en-US" altLang="en-US" sz="1800" dirty="0" smtClean="0">
                <a:solidFill>
                  <a:schemeClr val="tx1"/>
                </a:solidFill>
              </a:rPr>
              <a:t> dependence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800" dirty="0" smtClean="0">
                <a:solidFill>
                  <a:schemeClr val="tx1"/>
                </a:solidFill>
              </a:rPr>
              <a:t>1: one antinode across center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800" dirty="0" smtClean="0">
                <a:solidFill>
                  <a:schemeClr val="tx1"/>
                </a:solidFill>
              </a:rPr>
              <a:t>1: one antinode top to bottom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dirty="0" smtClean="0">
                <a:solidFill>
                  <a:schemeClr val="tx1"/>
                </a:solidFill>
              </a:rPr>
              <a:t>Strong B field in center by sample 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dirty="0" smtClean="0">
                <a:solidFill>
                  <a:schemeClr val="tx1"/>
                </a:solidFill>
              </a:rPr>
              <a:t>Weak E field in center near sample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800" dirty="0" smtClean="0">
                <a:solidFill>
                  <a:schemeClr val="tx1"/>
                </a:solidFill>
              </a:rPr>
              <a:t>Avoids sample heating &amp; cavity losses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dirty="0" smtClean="0">
                <a:solidFill>
                  <a:schemeClr val="tx1"/>
                </a:solidFill>
              </a:rPr>
              <a:t>Can modify resonant frequency with dielectric material, e.g. “dielectric resonators”</a:t>
            </a:r>
          </a:p>
        </p:txBody>
      </p:sp>
      <p:pic>
        <p:nvPicPr>
          <p:cNvPr id="16387" name="Picture 4" descr="te011 gen pic B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593850"/>
            <a:ext cx="3810000" cy="2444750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8" name="Picture 5" descr="te011 gen pic 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60938" y="4114800"/>
            <a:ext cx="3802062" cy="2438400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49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About </a:t>
            </a:r>
            <a:r>
              <a:rPr lang="en-US" altLang="en-US" dirty="0" smtClean="0"/>
              <a:t>7-8 </a:t>
            </a:r>
            <a:r>
              <a:rPr lang="en-US" altLang="en-US" dirty="0"/>
              <a:t>years ago…</a:t>
            </a:r>
          </a:p>
        </p:txBody>
      </p:sp>
      <p:grpSp>
        <p:nvGrpSpPr>
          <p:cNvPr id="17410" name="Group 3"/>
          <p:cNvGrpSpPr>
            <a:grpSpLocks/>
          </p:cNvGrpSpPr>
          <p:nvPr/>
        </p:nvGrpSpPr>
        <p:grpSpPr bwMode="auto">
          <a:xfrm>
            <a:off x="457200" y="1600200"/>
            <a:ext cx="4038600" cy="4217988"/>
            <a:chOff x="116136" y="1711172"/>
            <a:chExt cx="2363245" cy="2491445"/>
          </a:xfrm>
        </p:grpSpPr>
        <p:pic>
          <p:nvPicPr>
            <p:cNvPr id="17413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136" y="1711172"/>
              <a:ext cx="2363245" cy="2491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4"/>
            <p:cNvSpPr txBox="1"/>
            <p:nvPr/>
          </p:nvSpPr>
          <p:spPr>
            <a:xfrm>
              <a:off x="183178" y="1951725"/>
              <a:ext cx="218936" cy="24055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>
                  <a:latin typeface="Times New Roman" panose="02020603050405020304" pitchFamily="18" charset="0"/>
                  <a:ea typeface="Times New Roman" panose="02020603050405020304" pitchFamily="18" charset="0"/>
                </a:rPr>
                <a:t>(a)</a:t>
              </a:r>
            </a:p>
          </p:txBody>
        </p:sp>
      </p:grpSp>
      <p:pic>
        <p:nvPicPr>
          <p:cNvPr id="614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4221271"/>
            <a:ext cx="3100388" cy="232568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1" t="10855" r="14467" b="11888"/>
          <a:stretch>
            <a:fillRect/>
          </a:stretch>
        </p:blipFill>
        <p:spPr bwMode="auto">
          <a:xfrm>
            <a:off x="5562600" y="1600200"/>
            <a:ext cx="17287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6116072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Colton et al., Rev </a:t>
            </a:r>
            <a:r>
              <a:rPr lang="en-US" sz="2000" dirty="0" err="1" smtClean="0">
                <a:solidFill>
                  <a:schemeClr val="bg1"/>
                </a:solidFill>
              </a:rPr>
              <a:t>Sci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Inst</a:t>
            </a:r>
            <a:r>
              <a:rPr lang="en-US" sz="2000" dirty="0" smtClean="0">
                <a:solidFill>
                  <a:schemeClr val="bg1"/>
                </a:solidFill>
              </a:rPr>
              <a:t>, 2009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19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What we want…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381000" y="1981200"/>
            <a:ext cx="8153400" cy="289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sz="2800" dirty="0" smtClean="0">
                <a:solidFill>
                  <a:schemeClr val="tx1"/>
                </a:solidFill>
              </a:rPr>
              <a:t>Design a cavity for desired frequency &amp; mode  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sz="2800" dirty="0" smtClean="0">
                <a:solidFill>
                  <a:schemeClr val="tx1"/>
                </a:solidFill>
                <a:sym typeface="Symbol" charset="2"/>
              </a:rPr>
              <a:t> Easily calculate frequency of given design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en-US" sz="2800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en-US" sz="2400" dirty="0" smtClean="0">
                <a:solidFill>
                  <a:schemeClr val="tx1"/>
                </a:solidFill>
              </a:rPr>
              <a:t>And not have to pay ~$2000/year for a commercial software package (CST Microwave Studio or others)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400" dirty="0" smtClean="0">
                <a:solidFill>
                  <a:schemeClr val="tx1"/>
                </a:solidFill>
              </a:rPr>
              <a:t>And have it be more accurate/easier to use than methods we found in literature</a:t>
            </a:r>
          </a:p>
        </p:txBody>
      </p:sp>
    </p:spTree>
    <p:extLst>
      <p:ext uri="{BB962C8B-B14F-4D97-AF65-F5344CB8AC3E}">
        <p14:creationId xmlns:p14="http://schemas.microsoft.com/office/powerpoint/2010/main" val="59336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has previously been done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Requires simple geometries/approximations:</a:t>
            </a:r>
            <a:endParaRPr lang="en-US" sz="2200" dirty="0"/>
          </a:p>
          <a:p>
            <a:pPr lvl="1"/>
            <a:r>
              <a:rPr lang="en-US" sz="1800" dirty="0"/>
              <a:t>effective dielectric constants</a:t>
            </a:r>
          </a:p>
          <a:p>
            <a:pPr lvl="1"/>
            <a:r>
              <a:rPr lang="en-US" sz="1800" dirty="0"/>
              <a:t>lumped circuit model</a:t>
            </a:r>
          </a:p>
          <a:p>
            <a:pPr lvl="1"/>
            <a:r>
              <a:rPr lang="en-US" sz="1800" dirty="0"/>
              <a:t>coupled mode theory</a:t>
            </a:r>
          </a:p>
          <a:p>
            <a:pPr lvl="1"/>
            <a:r>
              <a:rPr lang="en-US" sz="1800" dirty="0"/>
              <a:t>mode matching of DRs</a:t>
            </a:r>
          </a:p>
          <a:p>
            <a:pPr lvl="1"/>
            <a:r>
              <a:rPr lang="en-US" sz="1800" dirty="0"/>
              <a:t>magnetic wall waveguide model</a:t>
            </a:r>
          </a:p>
          <a:p>
            <a:pPr lvl="1"/>
            <a:r>
              <a:rPr lang="en-US" sz="1800" dirty="0"/>
              <a:t>dielectric waveguide model</a:t>
            </a:r>
          </a:p>
          <a:p>
            <a:endParaRPr lang="en-US" sz="2200" dirty="0"/>
          </a:p>
          <a:p>
            <a:r>
              <a:rPr lang="en-US" sz="2200" dirty="0" smtClean="0"/>
              <a:t>More sophisticated solution of wave equation (expensive and/or time consuming):</a:t>
            </a:r>
            <a:endParaRPr lang="en-US" sz="2200" dirty="0"/>
          </a:p>
          <a:p>
            <a:pPr lvl="1"/>
            <a:r>
              <a:rPr lang="en-US" sz="1800" dirty="0"/>
              <a:t>finite integration</a:t>
            </a:r>
          </a:p>
          <a:p>
            <a:pPr lvl="1"/>
            <a:r>
              <a:rPr lang="en-US" sz="1800" dirty="0"/>
              <a:t>finite element analysis</a:t>
            </a:r>
          </a:p>
          <a:p>
            <a:pPr lvl="1"/>
            <a:r>
              <a:rPr lang="en-US" sz="1800" dirty="0"/>
              <a:t>method of moments</a:t>
            </a:r>
          </a:p>
        </p:txBody>
      </p:sp>
    </p:spTree>
    <p:extLst>
      <p:ext uri="{BB962C8B-B14F-4D97-AF65-F5344CB8AC3E}">
        <p14:creationId xmlns:p14="http://schemas.microsoft.com/office/powerpoint/2010/main" val="264099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idea:</a:t>
            </a:r>
            <a:endParaRPr lang="en-US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95300" y="1524000"/>
            <a:ext cx="8153400" cy="901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altLang="en-US" sz="2800" dirty="0" smtClean="0">
                <a:solidFill>
                  <a:schemeClr val="tx1"/>
                </a:solidFill>
              </a:rPr>
              <a:t>Expand actual field in terms of the modes of an empty cavity, solve for “Fourier coefficients”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02756"/>
            <a:ext cx="33591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0" y="4495800"/>
            <a:ext cx="5829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To get the B-field, can use Faraday’s Law: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5078727"/>
                <a:ext cx="2382896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𝐃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𝐁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078727"/>
                <a:ext cx="2382896" cy="760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60956" y="5952525"/>
            <a:ext cx="68590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…or do an expansion in empty cavity </a:t>
            </a:r>
            <a:r>
              <a:rPr lang="en-US" dirty="0" err="1" smtClean="0">
                <a:solidFill>
                  <a:schemeClr val="bg1"/>
                </a:solidFill>
              </a:rPr>
              <a:t>B</a:t>
            </a:r>
            <a:r>
              <a:rPr lang="en-US" i="1" baseline="-25000" dirty="0" err="1" smtClean="0">
                <a:solidFill>
                  <a:schemeClr val="bg1"/>
                </a:solidFill>
              </a:rPr>
              <a:t>nmpl</a:t>
            </a:r>
            <a:r>
              <a:rPr lang="en-US" dirty="0" smtClean="0">
                <a:solidFill>
                  <a:schemeClr val="bg1"/>
                </a:solidFill>
              </a:rPr>
              <a:t> modes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45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blipFill rotWithShape="0">
            <a:blip r:embed="rId2"/>
            <a:stretch>
              <a:fillRect t="-19318" b="-40909"/>
            </a:stretch>
          </a:blip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pic>
        <p:nvPicPr>
          <p:cNvPr id="21507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7" y="1663700"/>
            <a:ext cx="4551363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3779838"/>
            <a:ext cx="3311525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5" y="5791200"/>
            <a:ext cx="33591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8" name="Straight Arrow Connector 3"/>
          <p:cNvCxnSpPr>
            <a:cxnSpLocks noChangeShapeType="1"/>
          </p:cNvCxnSpPr>
          <p:nvPr/>
        </p:nvCxnSpPr>
        <p:spPr bwMode="auto">
          <a:xfrm flipH="1" flipV="1">
            <a:off x="7924800" y="1208088"/>
            <a:ext cx="228600" cy="159444"/>
          </a:xfrm>
          <a:prstGeom prst="straightConnector1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512" name="TextBox 4"/>
          <p:cNvSpPr txBox="1">
            <a:spLocks noChangeArrowheads="1"/>
          </p:cNvSpPr>
          <p:nvPr/>
        </p:nvSpPr>
        <p:spPr bwMode="auto">
          <a:xfrm>
            <a:off x="7686675" y="1311276"/>
            <a:ext cx="14573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/>
              <a:t>new index</a:t>
            </a:r>
          </a:p>
        </p:txBody>
      </p:sp>
      <p:pic>
        <p:nvPicPr>
          <p:cNvPr id="10" name="Picture 4" descr="te011 gen pic B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8376" y="1861351"/>
            <a:ext cx="2561480" cy="1643849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689" y="1686752"/>
                <a:ext cx="158729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bg1"/>
                    </a:solidFill>
                  </a:rPr>
                  <a:t>TE Modes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𝓁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=0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9" y="1686752"/>
                <a:ext cx="1587294" cy="830997"/>
              </a:xfrm>
              <a:prstGeom prst="rect">
                <a:avLst/>
              </a:prstGeom>
              <a:blipFill rotWithShape="0">
                <a:blip r:embed="rId7"/>
                <a:stretch>
                  <a:fillRect l="-5364" t="-5147" r="-5364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689" y="3779838"/>
                <a:ext cx="163859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bg1"/>
                    </a:solidFill>
                  </a:rPr>
                  <a:t>TM Modes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𝓁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=1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9" y="3779838"/>
                <a:ext cx="1638590" cy="830997"/>
              </a:xfrm>
              <a:prstGeom prst="rect">
                <a:avLst/>
              </a:prstGeom>
              <a:blipFill rotWithShape="0">
                <a:blip r:embed="rId8"/>
                <a:stretch>
                  <a:fillRect l="-5204" t="-5147" r="-5204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-13408" y="5853106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Summation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5204823" y="5562600"/>
            <a:ext cx="37813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If cylindrically symmetric: fix </a:t>
            </a:r>
            <a:r>
              <a:rPr lang="en-US" i="1" dirty="0" smtClean="0">
                <a:solidFill>
                  <a:schemeClr val="bg1"/>
                </a:solidFill>
              </a:rPr>
              <a:t>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If </a:t>
            </a:r>
            <a:r>
              <a:rPr lang="en-US" i="1" dirty="0" smtClean="0">
                <a:solidFill>
                  <a:schemeClr val="bg1"/>
                </a:solidFill>
              </a:rPr>
              <a:t>m </a:t>
            </a:r>
            <a:r>
              <a:rPr lang="en-US" dirty="0" smtClean="0">
                <a:solidFill>
                  <a:schemeClr val="bg1"/>
                </a:solidFill>
              </a:rPr>
              <a:t>= 0: fix </a:t>
            </a:r>
            <a:r>
              <a:rPr lang="en-US" i="1" dirty="0" smtClean="0">
                <a:solidFill>
                  <a:schemeClr val="bg1"/>
                </a:solidFill>
              </a:rPr>
              <a:t>l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01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983193" y="505827"/>
            <a:ext cx="7239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One page of math</a:t>
            </a:r>
            <a:endParaRPr lang="en-US" altLang="en-US" dirty="0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-2078" y="4040580"/>
            <a:ext cx="89114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ea typeface="Times New Roman" charset="0"/>
                <a:cs typeface="Times New Roman" charset="0"/>
              </a:rPr>
              <a:t>Use a vector identity, substitute in empty cavity wave equation results for “curl of curl”, simplify… (“s” and “q” are collected indices)</a:t>
            </a:r>
            <a:endParaRPr lang="en-US" altLang="en-US" sz="2000" dirty="0"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733800" y="1113581"/>
                <a:ext cx="2850459" cy="859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𝐃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b="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b="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1113581"/>
                <a:ext cx="2850459" cy="85985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33061" y="1920756"/>
                <a:ext cx="6934200" cy="8986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𝓁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𝑚𝑛𝑝</m:t>
                              </m:r>
                              <m:r>
                                <a:rPr lang="en-US" sz="20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𝓁</m:t>
                              </m:r>
                            </m:sub>
                          </m:sSub>
                        </m:e>
                      </m:nary>
                      <m:r>
                        <a:rPr lang="en-US" sz="20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sz="20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0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sz="20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𝐃</m:t>
                                  </m:r>
                                </m:e>
                                <m:sub>
                                  <m:r>
                                    <a:rPr lang="en-US" sz="20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𝑚𝑛𝑝</m:t>
                                  </m:r>
                                  <m:r>
                                    <a:rPr lang="en-US" sz="2000" b="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𝓁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0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2000" b="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20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𝓁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𝑚𝑛𝑝</m:t>
                              </m:r>
                              <m:r>
                                <a:rPr lang="en-US" sz="2000" b="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𝓁</m:t>
                              </m:r>
                            </m:sub>
                          </m:sSub>
                        </m:e>
                      </m:nary>
                      <m:f>
                        <m:fPr>
                          <m:ctrlPr>
                            <a:rPr lang="en-US" sz="20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2000" b="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000" b="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sz="20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b>
                          <m:r>
                            <a:rPr lang="en-US" sz="20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𝑚𝑛𝑝</m:t>
                          </m:r>
                          <m:r>
                            <a:rPr lang="en-US" sz="2000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𝓁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061" y="1920756"/>
                <a:ext cx="6934200" cy="89864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0" y="2769960"/>
            <a:ext cx="967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Multiply by conjugate then integrate:</a:t>
            </a:r>
            <a:endParaRPr lang="en-US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38100" y="4804602"/>
                <a:ext cx="8686800" cy="979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a:rPr lang="en-US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a:rPr lang="en-US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nary>
                            <m:naryPr>
                              <m:limLoc m:val="subSup"/>
                              <m:supHide m:val="on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𝐃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𝐃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en-US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𝑑𝑉</m:t>
                              </m:r>
                            </m:e>
                          </m:nary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baseline="-25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nary>
                      <m:r>
                        <a:rPr lang="en-US" b="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b="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/>
                        <m:e>
                          <m:nary>
                            <m:naryPr>
                              <m:limLoc m:val="subSup"/>
                              <m:supHide m:val="on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𝐃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𝐃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en-US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𝑑𝑉</m:t>
                              </m:r>
                            </m:e>
                          </m:nary>
                        </m:e>
                      </m:nary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baseline="-25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100" y="4804602"/>
                <a:ext cx="8686800" cy="97930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-689504" y="3108158"/>
                <a:ext cx="10584393" cy="858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19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19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19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19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sz="19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19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𝓁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9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9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𝑚𝑛𝑝</m:t>
                              </m:r>
                              <m:r>
                                <a:rPr lang="en-US" sz="19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𝓁</m:t>
                              </m:r>
                            </m:sub>
                          </m:sSub>
                        </m:e>
                      </m:nary>
                      <m:nary>
                        <m:naryPr>
                          <m:supHide m:val="on"/>
                          <m:ctrlPr>
                            <a:rPr lang="en-US" sz="19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19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𝑉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19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9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𝐃</m:t>
                              </m:r>
                            </m:e>
                            <m:sub>
                              <m:r>
                                <a:rPr lang="en-US" sz="19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sz="19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9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19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9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9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9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9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9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𝓁</m:t>
                                  </m:r>
                                </m:e>
                                <m:sup>
                                  <m:r>
                                    <a:rPr lang="en-US" sz="19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sz="19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sz="19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⋅</m:t>
                          </m:r>
                          <m:r>
                            <a:rPr lang="en-US" sz="19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𝛻</m:t>
                          </m:r>
                          <m:r>
                            <a:rPr lang="en-US" sz="19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×</m:t>
                          </m:r>
                          <m:r>
                            <a:rPr lang="en-US" sz="19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𝛻</m:t>
                          </m:r>
                          <m:r>
                            <a:rPr lang="en-US" sz="19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n-US" sz="19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9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9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𝐃</m:t>
                                      </m:r>
                                    </m:e>
                                    <m:sub>
                                      <m:r>
                                        <a:rPr lang="en-US" sz="19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𝑚𝑛𝑝</m:t>
                                      </m:r>
                                      <m:r>
                                        <a:rPr lang="en-US" sz="19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𝓁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9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sz="19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9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9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sz="19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9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  <m:r>
                            <a:rPr lang="en-US" sz="19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𝑑𝑉</m:t>
                          </m:r>
                        </m:e>
                      </m:nary>
                      <m:r>
                        <a:rPr lang="en-US" sz="19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19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9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19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19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sz="19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19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𝓁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9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9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𝑚𝑛𝑝</m:t>
                              </m:r>
                              <m:r>
                                <a:rPr lang="en-US" sz="19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𝓁</m:t>
                              </m:r>
                            </m:sub>
                          </m:sSub>
                        </m:e>
                      </m:nary>
                      <m:nary>
                        <m:naryPr>
                          <m:supHide m:val="on"/>
                          <m:ctrlPr>
                            <a:rPr lang="en-US" sz="19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9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19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9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9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sz="19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9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9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9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bSup>
                            <m:sSubSupPr>
                              <m:ctrlPr>
                                <a:rPr lang="en-US" sz="19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9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𝐃</m:t>
                              </m:r>
                            </m:e>
                            <m:sub>
                              <m:r>
                                <a:rPr lang="en-US" sz="19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sz="19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9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19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9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9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9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9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9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𝓁</m:t>
                                  </m:r>
                                </m:e>
                                <m:sup>
                                  <m:r>
                                    <a:rPr lang="en-US" sz="19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sz="19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sz="19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19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𝐃</m:t>
                              </m:r>
                            </m:e>
                            <m:sub>
                              <m:r>
                                <a:rPr lang="en-US" sz="19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𝑚𝑛𝑝</m:t>
                              </m:r>
                              <m:r>
                                <a:rPr lang="en-US" sz="19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𝓁</m:t>
                              </m:r>
                            </m:sub>
                          </m:sSub>
                          <m:r>
                            <a:rPr lang="en-US" sz="19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19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en-US" sz="19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89504" y="3108158"/>
                <a:ext cx="10584393" cy="85844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ight Brace 38"/>
          <p:cNvSpPr>
            <a:spLocks/>
          </p:cNvSpPr>
          <p:nvPr/>
        </p:nvSpPr>
        <p:spPr bwMode="auto">
          <a:xfrm rot="5400000">
            <a:off x="2553729" y="3765638"/>
            <a:ext cx="302742" cy="4038600"/>
          </a:xfrm>
          <a:prstGeom prst="rightBrace">
            <a:avLst>
              <a:gd name="adj1" fmla="val 0"/>
              <a:gd name="adj2" fmla="val 50000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>
              <a:solidFill>
                <a:srgbClr val="FF0000"/>
              </a:solidFill>
            </a:endParaRPr>
          </a:p>
        </p:txBody>
      </p:sp>
      <p:sp>
        <p:nvSpPr>
          <p:cNvPr id="40" name="Right Brace 39"/>
          <p:cNvSpPr>
            <a:spLocks/>
          </p:cNvSpPr>
          <p:nvPr/>
        </p:nvSpPr>
        <p:spPr bwMode="auto">
          <a:xfrm rot="5400000">
            <a:off x="5556495" y="5619750"/>
            <a:ext cx="276225" cy="314325"/>
          </a:xfrm>
          <a:prstGeom prst="rightBrace">
            <a:avLst>
              <a:gd name="adj1" fmla="val 8318"/>
              <a:gd name="adj2" fmla="val 50000"/>
            </a:avLst>
          </a:prstGeom>
          <a:noFill/>
          <a:ln w="31750">
            <a:solidFill>
              <a:srgbClr val="99F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>
              <a:solidFill>
                <a:schemeClr val="tx1"/>
              </a:solidFill>
            </a:endParaRPr>
          </a:p>
        </p:txBody>
      </p:sp>
      <p:sp>
        <p:nvSpPr>
          <p:cNvPr id="41" name="Right Brace 40"/>
          <p:cNvSpPr>
            <a:spLocks/>
          </p:cNvSpPr>
          <p:nvPr/>
        </p:nvSpPr>
        <p:spPr bwMode="auto">
          <a:xfrm rot="5400000">
            <a:off x="7002216" y="5047777"/>
            <a:ext cx="276225" cy="1447800"/>
          </a:xfrm>
          <a:prstGeom prst="rightBrace">
            <a:avLst>
              <a:gd name="adj1" fmla="val 8333"/>
              <a:gd name="adj2" fmla="val 50000"/>
            </a:avLst>
          </a:prstGeom>
          <a:noFill/>
          <a:ln w="3175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05300" y="6280459"/>
            <a:ext cx="25490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solidFill>
                  <a:srgbClr val="FF0000"/>
                </a:solidFill>
              </a:rPr>
              <a:t>A</a:t>
            </a:r>
            <a:r>
              <a:rPr lang="en-US" sz="2600" baseline="-25000" dirty="0" err="1" smtClean="0">
                <a:solidFill>
                  <a:srgbClr val="FF0000"/>
                </a:solidFill>
              </a:rPr>
              <a:t>sq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a</a:t>
            </a:r>
            <a:r>
              <a:rPr lang="en-US" sz="2600" baseline="-25000" dirty="0" err="1" smtClean="0">
                <a:solidFill>
                  <a:schemeClr val="bg1"/>
                </a:solidFill>
              </a:rPr>
              <a:t>q</a:t>
            </a:r>
            <a:r>
              <a:rPr lang="en-US" sz="2600" dirty="0" smtClean="0">
                <a:solidFill>
                  <a:schemeClr val="bg1"/>
                </a:solidFill>
              </a:rPr>
              <a:t> = </a:t>
            </a:r>
            <a:r>
              <a:rPr lang="en-US" sz="2600" dirty="0" smtClean="0">
                <a:solidFill>
                  <a:srgbClr val="99FF99"/>
                </a:solidFill>
                <a:latin typeface="Symbol" panose="05050102010706020507" pitchFamily="18" charset="2"/>
              </a:rPr>
              <a:t>l</a:t>
            </a:r>
            <a:r>
              <a:rPr lang="en-US" sz="2600" dirty="0" smtClean="0">
                <a:solidFill>
                  <a:schemeClr val="bg1"/>
                </a:solidFill>
                <a:latin typeface="Symbol" panose="05050102010706020507" pitchFamily="18" charset="2"/>
              </a:rPr>
              <a:t> </a:t>
            </a:r>
            <a:r>
              <a:rPr lang="en-US" sz="2600" dirty="0" err="1" smtClean="0">
                <a:solidFill>
                  <a:srgbClr val="FFCC00"/>
                </a:solidFill>
              </a:rPr>
              <a:t>B</a:t>
            </a:r>
            <a:r>
              <a:rPr lang="en-US" sz="2600" baseline="-25000" dirty="0" err="1" smtClean="0">
                <a:solidFill>
                  <a:srgbClr val="FFCC00"/>
                </a:solidFill>
              </a:rPr>
              <a:t>sq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a</a:t>
            </a:r>
            <a:r>
              <a:rPr lang="en-US" sz="2600" baseline="-25000" dirty="0" err="1" smtClean="0">
                <a:solidFill>
                  <a:schemeClr val="bg1"/>
                </a:solidFill>
              </a:rPr>
              <a:t>q</a:t>
            </a:r>
            <a:endParaRPr lang="en-US" sz="2600" baseline="-25000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>
            <a:stCxn id="39" idx="1"/>
          </p:cNvCxnSpPr>
          <p:nvPr/>
        </p:nvCxnSpPr>
        <p:spPr bwMode="auto">
          <a:xfrm>
            <a:off x="2705100" y="5936309"/>
            <a:ext cx="1653565" cy="46449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40" idx="1"/>
          </p:cNvCxnSpPr>
          <p:nvPr/>
        </p:nvCxnSpPr>
        <p:spPr bwMode="auto">
          <a:xfrm>
            <a:off x="5694607" y="5915025"/>
            <a:ext cx="0" cy="39891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99FF99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stCxn id="41" idx="1"/>
          </p:cNvCxnSpPr>
          <p:nvPr/>
        </p:nvCxnSpPr>
        <p:spPr bwMode="auto">
          <a:xfrm flipH="1">
            <a:off x="6187830" y="5909790"/>
            <a:ext cx="952499" cy="49101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Rectangle 43"/>
          <p:cNvSpPr/>
          <p:nvPr/>
        </p:nvSpPr>
        <p:spPr>
          <a:xfrm>
            <a:off x="0" y="2114490"/>
            <a:ext cx="228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Plug in expansion: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13322" y="1316573"/>
            <a:ext cx="32394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Start with wave equation: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91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7" grpId="0"/>
      <p:bldP spid="39" grpId="0" animBg="1"/>
      <p:bldP spid="40" grpId="0" animBg="1"/>
      <p:bldP spid="41" grpId="0" animBg="1"/>
      <p:bldP spid="1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1849</TotalTime>
  <Words>766</Words>
  <Application>Microsoft Office PowerPoint</Application>
  <PresentationFormat>On-screen Show (4:3)</PresentationFormat>
  <Paragraphs>152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Cambria Math</vt:lpstr>
      <vt:lpstr>Symbol</vt:lpstr>
      <vt:lpstr>Times New Roman</vt:lpstr>
      <vt:lpstr>Default Design</vt:lpstr>
      <vt:lpstr>Cavities for electron spin resonance: predicting the resonant frequency</vt:lpstr>
      <vt:lpstr>Motivation</vt:lpstr>
      <vt:lpstr>Cylindrical TE011 Resonant Cavity</vt:lpstr>
      <vt:lpstr>About 7-8 years ago…</vt:lpstr>
      <vt:lpstr>What we want…</vt:lpstr>
      <vt:lpstr>What has previously been done</vt:lpstr>
      <vt:lpstr>Our idea:</vt:lpstr>
      <vt:lpstr> </vt:lpstr>
      <vt:lpstr>One page of math</vt:lpstr>
      <vt:lpstr>Computer implementation</vt:lpstr>
      <vt:lpstr>Test vs. Theory</vt:lpstr>
      <vt:lpstr>Modeling Stacked Dielectric Resonators</vt:lpstr>
      <vt:lpstr>Field patterns, two 3 mm DRs (er = 14) </vt:lpstr>
      <vt:lpstr>Comparison with Experiment</vt:lpstr>
      <vt:lpstr>Conclusions</vt:lpstr>
      <vt:lpstr>Observing cavity resonances</vt:lpstr>
      <vt:lpstr>Summary of Technique</vt:lpstr>
      <vt:lpstr>Why not Faraday’s Law?</vt:lpstr>
      <vt:lpstr>Computer implementation</vt:lpstr>
      <vt:lpstr>Matrix diagonalization gets hard…</vt:lpstr>
      <vt:lpstr>Aitken extrapolation</vt:lpstr>
      <vt:lpstr>Electric field problems</vt:lpstr>
      <vt:lpstr>Magnetic field</vt:lpstr>
      <vt:lpstr>Smoothed electric field</vt:lpstr>
      <vt:lpstr>Convergence issues</vt:lpstr>
      <vt:lpstr>Jaworski solution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resonant frequencies of complex cylindrical cavities with the help of Ross Spencer</dc:title>
  <dc:creator>Kyle Miller</dc:creator>
  <cp:lastModifiedBy>Faculty</cp:lastModifiedBy>
  <cp:revision>97</cp:revision>
  <dcterms:created xsi:type="dcterms:W3CDTF">2015-11-11T20:25:42Z</dcterms:created>
  <dcterms:modified xsi:type="dcterms:W3CDTF">2016-03-17T14:23:01Z</dcterms:modified>
</cp:coreProperties>
</file>